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handoutMasterIdLst>
    <p:handoutMasterId r:id="rId53"/>
  </p:handoutMasterIdLst>
  <p:sldIdLst>
    <p:sldId id="256" r:id="rId2"/>
    <p:sldId id="346" r:id="rId3"/>
    <p:sldId id="327" r:id="rId4"/>
    <p:sldId id="289" r:id="rId5"/>
    <p:sldId id="338" r:id="rId6"/>
    <p:sldId id="340" r:id="rId7"/>
    <p:sldId id="341" r:id="rId8"/>
    <p:sldId id="339" r:id="rId9"/>
    <p:sldId id="337" r:id="rId10"/>
    <p:sldId id="258" r:id="rId11"/>
    <p:sldId id="272" r:id="rId12"/>
    <p:sldId id="350" r:id="rId13"/>
    <p:sldId id="347" r:id="rId14"/>
    <p:sldId id="326" r:id="rId15"/>
    <p:sldId id="349" r:id="rId16"/>
    <p:sldId id="273" r:id="rId17"/>
    <p:sldId id="343" r:id="rId18"/>
    <p:sldId id="285" r:id="rId19"/>
    <p:sldId id="259" r:id="rId20"/>
    <p:sldId id="342" r:id="rId21"/>
    <p:sldId id="274" r:id="rId22"/>
    <p:sldId id="260" r:id="rId23"/>
    <p:sldId id="275" r:id="rId24"/>
    <p:sldId id="261" r:id="rId25"/>
    <p:sldId id="344" r:id="rId26"/>
    <p:sldId id="288" r:id="rId27"/>
    <p:sldId id="280" r:id="rId28"/>
    <p:sldId id="316" r:id="rId29"/>
    <p:sldId id="317" r:id="rId30"/>
    <p:sldId id="318" r:id="rId31"/>
    <p:sldId id="325" r:id="rId32"/>
    <p:sldId id="319" r:id="rId33"/>
    <p:sldId id="320" r:id="rId34"/>
    <p:sldId id="321" r:id="rId35"/>
    <p:sldId id="322" r:id="rId36"/>
    <p:sldId id="323" r:id="rId37"/>
    <p:sldId id="328" r:id="rId38"/>
    <p:sldId id="302" r:id="rId39"/>
    <p:sldId id="303" r:id="rId40"/>
    <p:sldId id="306" r:id="rId41"/>
    <p:sldId id="307" r:id="rId42"/>
    <p:sldId id="308" r:id="rId43"/>
    <p:sldId id="311" r:id="rId44"/>
    <p:sldId id="348" r:id="rId45"/>
    <p:sldId id="312" r:id="rId46"/>
    <p:sldId id="309" r:id="rId47"/>
    <p:sldId id="310" r:id="rId48"/>
    <p:sldId id="345" r:id="rId49"/>
    <p:sldId id="300" r:id="rId50"/>
    <p:sldId id="330" r:id="rId51"/>
  </p:sldIdLst>
  <p:sldSz cx="9144000" cy="6858000" type="screen4x3"/>
  <p:notesSz cx="7045325" cy="9345613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C9EB0A-D0D5-416C-81B9-C52CA69CA30A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C4DE78-4638-4D3C-9412-4F3D0CDAB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060D4A-A42D-4D77-9B52-2DA58FFF868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D6585A-7AA4-4173-9B52-7E5102813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A615B-B8E3-4DCF-874B-9D1DEEB3E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1A342-B952-49AC-9889-4AA42F0371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76B7D-A1C3-4DB9-8792-F654DB5525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27F89-2E8F-4600-ACD4-76D532AB1A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C3E98-0B34-41D1-AAF4-18F7F3F39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83692-5253-42A2-87D5-7E9BE858DF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072EF-E91D-429A-A7BE-64E2F3A853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EFED3-C905-40D3-9266-648BE8DFFF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E4BBA-690A-4D84-AC10-1E5A2BF72B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1F949-2DC6-4F70-970E-09857F2E3E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AF8FD-DC03-47FC-A64F-C76E881770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0A1EB-546D-4331-B4E9-503CC6BB62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38BF0-C218-4402-8A01-EE64C96E81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724CE8-C852-4EA8-B7B8-FDB8121C18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F87DB-F1C6-4009-9C1E-5EDC4F2357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BC10B-49DF-4BCC-8309-CAD78F25EB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649CE-0F66-4BEF-BC1B-70FE8C3FF8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55538-1281-4A75-BE6C-E65F621811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9D84F-7303-4207-87B8-996D145FF6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C984F-83FB-4033-9CFB-7B992ECF8B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BD5F-079D-4BF2-B6C3-03782B694F3B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95C4-2D3E-4C1D-B6BB-C8CD2BEEE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BA37-0FE0-4827-8873-25321325FA10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8F1B-E0AF-4772-8EFC-337F8F143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1A58-0490-411A-93AE-18E135A9C4F6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A21F-4059-4F8C-BE07-5F19F2CFD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1FA4-14F5-4078-8DB3-8237D1CB31A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08A2-907F-451F-8DBB-8DE1E7346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F3F0-360E-4259-8431-47DE90C43CB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A2F9-0513-4801-8A2C-3BADB5154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0B7B-3390-4C97-B04A-85088C9A4686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334D9-6F12-4C56-A95C-8C0C039C1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A959-F294-4F15-912F-D414C737A0BA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E5DE-F2D8-4768-9724-E90F22B5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C7E7-73FF-4E4C-A10A-C903E6221C31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457B-E3E7-4A44-9D47-002957CF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ED7E-FD8B-4E0D-AAE5-CCDE7068F17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24E7-4287-4B1B-9675-5C314CB9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45E6-DAEF-4332-ACFF-7A3D1A3CEBFD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5E08-12D7-49BD-97A8-DF8F69DC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CB49-2EA5-4419-BD6E-59C8BE379DB6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61CC-D21F-4D7D-8965-CD6BA825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736F08-8607-4F99-A07B-CEB81BC5BFA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1B44C-B1AF-4BCC-AD50-31EAC0D43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9" r:id="rId2"/>
    <p:sldLayoutId id="2147483778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9" r:id="rId9"/>
    <p:sldLayoutId id="2147483775" r:id="rId10"/>
    <p:sldLayoutId id="2147483776" r:id="rId11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3048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SMALL GROUP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>
                <a:latin typeface="Bodoni MT Black" pitchFamily="18" charset="0"/>
              </a:rPr>
              <a:t>TEACHING/LEARNING </a:t>
            </a:r>
            <a:r>
              <a:rPr lang="en-US" sz="4000" i="1" dirty="0" smtClean="0">
                <a:solidFill>
                  <a:srgbClr val="002060"/>
                </a:solidFill>
                <a:latin typeface="Bodoni MT Black" pitchFamily="18" charset="0"/>
              </a:rPr>
              <a:t>RATIONALE &amp; PRINCIPLES</a:t>
            </a:r>
            <a:r>
              <a:rPr lang="en-US" i="1" dirty="0" smtClean="0">
                <a:solidFill>
                  <a:srgbClr val="002060"/>
                </a:solidFill>
                <a:latin typeface="Bodoni MT Black" pitchFamily="18" charset="0"/>
              </a:rPr>
              <a:t>.</a:t>
            </a:r>
            <a:endParaRPr lang="en-US" i="1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pPr marR="0" eaLnBrk="1" hangingPunct="1"/>
            <a:r>
              <a:rPr lang="en-US" smtClean="0"/>
              <a:t>STUDY SKILLS COURSE</a:t>
            </a:r>
          </a:p>
          <a:p>
            <a:pPr marR="0" eaLnBrk="1" hangingPunct="1"/>
            <a:r>
              <a:rPr lang="en-US" smtClean="0"/>
              <a:t>MEDICAL EDUCATION DEPARTMENT</a:t>
            </a:r>
          </a:p>
          <a:p>
            <a:pPr marR="0" eaLnBrk="1" hangingPunct="1"/>
            <a:r>
              <a:rPr lang="en-US" smtClean="0"/>
              <a:t>  COLLEGE OF MEDICINE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87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“ By separating teaching from learning, we have teachers who do not listen and student who do not talk”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>
                <a:latin typeface="Bodoni MT Black" pitchFamily="18" charset="0"/>
              </a:rPr>
              <a:t>                                                     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>
                <a:latin typeface="Bodoni MT Black" pitchFamily="18" charset="0"/>
              </a:rPr>
              <a:t>                         </a:t>
            </a:r>
            <a:r>
              <a:rPr lang="en-US" i="1" dirty="0" err="1" smtClean="0">
                <a:latin typeface="Bodoni MT Black" pitchFamily="18" charset="0"/>
              </a:rPr>
              <a:t>Palmar</a:t>
            </a:r>
            <a:r>
              <a:rPr lang="en-US" i="1" dirty="0" smtClean="0">
                <a:latin typeface="Bodoni MT Black" pitchFamily="18" charset="0"/>
              </a:rPr>
              <a:t> P.</a:t>
            </a:r>
            <a:endParaRPr lang="en-US" i="1" dirty="0"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TEACHING &amp; LEARNING??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180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Teaching: </a:t>
            </a:r>
            <a:r>
              <a:rPr lang="en-US" sz="3600" dirty="0" smtClean="0">
                <a:latin typeface="Bodoni MT Black" pitchFamily="18" charset="0"/>
              </a:rPr>
              <a:t>Transferring the information to learners?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Learning: </a:t>
            </a:r>
            <a:r>
              <a:rPr lang="en-US" sz="3600" dirty="0" smtClean="0">
                <a:latin typeface="Bodoni MT Black" pitchFamily="18" charset="0"/>
              </a:rPr>
              <a:t>Acquiring &amp; receiving the information.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Bodoni MT Black" pitchFamily="18" charset="0"/>
              </a:rPr>
              <a:t>We as teachers could:</a:t>
            </a:r>
            <a:endParaRPr lang="en-US" sz="2400" dirty="0" smtClean="0">
              <a:latin typeface="Bodoni MT Black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Bodoni MT Black" pitchFamily="18" charset="0"/>
              </a:rPr>
              <a:t> Guide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Bodoni MT Black" pitchFamily="18" charset="0"/>
              </a:rPr>
              <a:t> Facilitate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Bodoni MT Black" pitchFamily="18" charset="0"/>
              </a:rPr>
              <a:t> Motivate</a:t>
            </a:r>
            <a:endParaRPr lang="en-US" sz="3600" dirty="0" smtClean="0">
              <a:latin typeface="Bodoni MT Black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dirty="0" smtClean="0">
                <a:latin typeface="Bodoni MT Black" pitchFamily="18" charset="0"/>
              </a:rPr>
              <a:t>        </a:t>
            </a:r>
            <a:endParaRPr lang="en-US" sz="3200" dirty="0" smtClean="0"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What is learning??</a:t>
            </a:r>
            <a:br>
              <a:rPr lang="en-US" sz="5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GB" sz="5400" b="1" dirty="0" smtClean="0"/>
              <a:t/>
            </a:r>
            <a:br>
              <a:rPr lang="en-GB" sz="5400" b="1" dirty="0" smtClean="0"/>
            </a:br>
            <a:endParaRPr lang="ar-S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518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7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Learning</a:t>
            </a:r>
            <a:br>
              <a:rPr lang="en-US" sz="7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The process of acquisition of new knowledge, skills, attitudes, values,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behaviours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,  preferences, understanding.</a:t>
            </a:r>
            <a:r>
              <a:rPr lang="en-GB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/>
            </a:r>
            <a:br>
              <a:rPr lang="en-GB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It is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 NOT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ea typeface="+mn-ea"/>
                <a:cs typeface="+mn-cs"/>
              </a:rPr>
              <a:t> only knowledge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endParaRPr lang="ar-S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Curriculum change - Why? 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2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Too much information - too little time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mmonBullets" pitchFamily="34" charset="2"/>
              <a:buChar char=" "/>
              <a:defRPr/>
            </a:pP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The  need to foster the skills for self-directed &amp; life-long learning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mmonBullets" pitchFamily="34" charset="2"/>
              <a:buChar char=" "/>
              <a:defRPr/>
            </a:pP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mmonBullets" pitchFamily="34" charset="2"/>
              <a:buChar char=" "/>
              <a:defRPr/>
            </a:pP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mmonBullets" pitchFamily="34" charset="2"/>
              <a:buChar char=" "/>
              <a:defRPr/>
            </a:pP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Small Group Learning</a:t>
            </a:r>
          </a:p>
        </p:txBody>
      </p:sp>
      <p:pic>
        <p:nvPicPr>
          <p:cNvPr id="22531" name="Content Placeholder 3" descr="C:\Users\Hamza\Pictures\Small Group Teaching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905000"/>
            <a:ext cx="6324600" cy="4191000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Definition: Small group      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>
                <a:latin typeface="Bodoni MT Black" pitchFamily="18" charset="0"/>
              </a:rPr>
              <a:t>                   learning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latin typeface="Bodoni MT Black" pitchFamily="18" charset="0"/>
              </a:rPr>
              <a:t>A group of learners demonstrating three common characteristics;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Active participation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A specific task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And reflection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latin typeface="Bodoni MT Black" pitchFamily="18" charset="0"/>
              </a:rPr>
              <a:t>                                 </a:t>
            </a:r>
            <a:r>
              <a:rPr lang="en-US" sz="3600" i="1" smtClean="0">
                <a:latin typeface="Bodoni MT Black" pitchFamily="18" charset="0"/>
              </a:rPr>
              <a:t>Jones RW</a:t>
            </a:r>
            <a:endParaRPr lang="en-US" sz="3600" smtClean="0">
              <a:latin typeface="Bodoni MT Black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600" smtClean="0">
              <a:latin typeface="Bodoni MT Black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latin typeface="Bodoni MT Black" pitchFamily="18" charset="0"/>
              </a:rPr>
              <a:t>                                                  </a:t>
            </a:r>
            <a:endParaRPr lang="en-US" sz="3600" i="1" smtClean="0"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CURRENT TREND IN MEDICAL EDUCATION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3200" smtClean="0">
                <a:latin typeface="Bodoni MT Black" pitchFamily="18" charset="0"/>
              </a:rPr>
              <a:t>Patient centered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3200" smtClean="0">
                <a:latin typeface="Bodoni MT Black" pitchFamily="18" charset="0"/>
              </a:rPr>
              <a:t>Systematic teaching approach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3200" smtClean="0">
                <a:latin typeface="Bodoni MT Black" pitchFamily="18" charset="0"/>
              </a:rPr>
              <a:t>Multi-Professional Approach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3200" smtClean="0">
                <a:latin typeface="Bodoni MT Black" pitchFamily="18" charset="0"/>
              </a:rPr>
              <a:t>Focus on the clinical setting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3200" smtClean="0">
                <a:latin typeface="Bodoni MT Black" pitchFamily="18" charset="0"/>
              </a:rPr>
              <a:t>Reflective practice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3200" smtClean="0">
                <a:latin typeface="Bodoni MT Black" pitchFamily="18" charset="0"/>
              </a:rPr>
              <a:t>Early introduction to clinical practice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/>
            </a:r>
            <a:br>
              <a:rPr lang="en-US" dirty="0" smtClean="0">
                <a:latin typeface="Bodoni MT Black" pitchFamily="18" charset="0"/>
              </a:rPr>
            </a:br>
            <a:r>
              <a:rPr lang="en-US" sz="4000" dirty="0" smtClean="0">
                <a:latin typeface="Bodoni MT Black" pitchFamily="18" charset="0"/>
              </a:rPr>
              <a:t>SGTL TYPES:</a:t>
            </a:r>
            <a:br>
              <a:rPr lang="en-US" sz="4000" dirty="0" smtClean="0">
                <a:latin typeface="Bodoni MT Black" pitchFamily="18" charset="0"/>
              </a:rPr>
            </a:br>
            <a:r>
              <a:rPr lang="en-US" sz="4000" dirty="0" smtClean="0">
                <a:latin typeface="Bodoni MT Black" pitchFamily="18" charset="0"/>
              </a:rPr>
              <a:t>DEPENDS ON MANY FACTORS:</a:t>
            </a:r>
            <a:endParaRPr lang="en-US" sz="4000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doni MT Black" pitchFamily="18" charset="0"/>
              </a:rPr>
              <a:t>Education objectives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Size of the group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Available time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Personnel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Facilities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SMALL GROUP TEACHING: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PBL /Case-based discussion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Tutorial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Workshop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Brain-storming session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Simulations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Clinical teaching</a:t>
            </a:r>
          </a:p>
          <a:p>
            <a:pPr eaLnBrk="1" hangingPunct="1"/>
            <a:endParaRPr lang="en-US" smtClean="0"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CONTENTS: (Two Parts)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Bodoni MT Black" pitchFamily="18" charset="0"/>
              </a:rPr>
              <a:t>Part-1: Rationale &amp; Principles</a:t>
            </a:r>
          </a:p>
          <a:p>
            <a:pPr eaLnBrk="1" hangingPunct="1"/>
            <a:endParaRPr lang="en-US" sz="3600" smtClean="0">
              <a:latin typeface="Bodoni MT Black" pitchFamily="18" charset="0"/>
            </a:endParaRPr>
          </a:p>
          <a:p>
            <a:pPr eaLnBrk="1" hangingPunct="1"/>
            <a:endParaRPr lang="en-US" sz="3600" smtClean="0">
              <a:latin typeface="Bodoni MT Black" pitchFamily="18" charset="0"/>
            </a:endParaRP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Part-2: Tips &amp; Process</a:t>
            </a:r>
          </a:p>
          <a:p>
            <a:pPr eaLnBrk="1" hangingPunct="1"/>
            <a:endParaRPr lang="en-US" sz="3600" smtClean="0"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7651" name="Picture 2" descr="C:\Users\Hamza\Pictures\Small Group Teach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4267200"/>
            <a:ext cx="2668588" cy="2187575"/>
          </a:xfrm>
          <a:noFill/>
        </p:spPr>
      </p:pic>
      <p:pic>
        <p:nvPicPr>
          <p:cNvPr id="27652" name="Picture 3" descr="C:\Users\Hamza\Pictures\Small Group Teaching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3057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Hamza\Pictures\Small Group Teachi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819400"/>
            <a:ext cx="2990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EFFECTIVE NUMBER OF SMALL GROUP MEMBER?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4400" smtClean="0">
                <a:latin typeface="Bodoni MT Black" pitchFamily="18" charset="0"/>
              </a:rPr>
              <a:t>Increased number of more brains</a:t>
            </a:r>
          </a:p>
          <a:p>
            <a:pPr eaLnBrk="1" hangingPunct="1"/>
            <a:r>
              <a:rPr lang="en-US" sz="4400" smtClean="0">
                <a:latin typeface="Bodoni MT Black" pitchFamily="18" charset="0"/>
              </a:rPr>
              <a:t>Increased number of less participation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ADVANTAGES: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Student centered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Self-directed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Active learning and participation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Expression of ideas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Reflection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Deep learning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Identifying learning needs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Life-long learning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ESSENTIAL SKILLS, ACQUIRED: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Bodoni MT Black" pitchFamily="18" charset="0"/>
              </a:rPr>
              <a:t>Task prioritization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Time management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Team work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Group dynamic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Interpersonal relationship/ Skills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Leadership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Effective communication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Self confidence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STRUCTURES: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doni MT Black" pitchFamily="18" charset="0"/>
              </a:rPr>
              <a:t>Leader / Chairperson</a:t>
            </a:r>
          </a:p>
          <a:p>
            <a:pPr eaLnBrk="1" hangingPunct="1"/>
            <a:r>
              <a:rPr lang="en-US" sz="4000" smtClean="0">
                <a:latin typeface="Bodoni MT Black" pitchFamily="18" charset="0"/>
              </a:rPr>
              <a:t>Reporter / Scribe</a:t>
            </a:r>
          </a:p>
          <a:p>
            <a:pPr eaLnBrk="1" hangingPunct="1"/>
            <a:r>
              <a:rPr lang="en-US" sz="4000" smtClean="0">
                <a:latin typeface="Bodoni MT Black" pitchFamily="18" charset="0"/>
              </a:rPr>
              <a:t>Members / Participants</a:t>
            </a:r>
          </a:p>
          <a:p>
            <a:pPr eaLnBrk="1" hangingPunct="1"/>
            <a:r>
              <a:rPr lang="en-US" sz="4000" smtClean="0">
                <a:latin typeface="Bodoni MT Black" pitchFamily="18" charset="0"/>
              </a:rPr>
              <a:t>Facilitator/Tutor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Bodoni MT Black" pitchFamily="18" charset="0"/>
            </a:endParaRPr>
          </a:p>
          <a:p>
            <a:pPr eaLnBrk="1" hangingPunct="1"/>
            <a:endParaRPr lang="en-US" smtClean="0">
              <a:latin typeface="Bodoni MT Black" pitchFamily="18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62000"/>
            <a:ext cx="6629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OBJECTIVES OF THE </a:t>
            </a:r>
            <a:r>
              <a:rPr lang="en-US" sz="36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PROBLEM-BASE L</a:t>
            </a:r>
            <a:r>
              <a:rPr lang="en-US"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earning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05000"/>
            <a:ext cx="3124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To develop: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7848600" cy="6540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Knowledge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- basic and clinical content in context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Skills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- scientific reasoning, critical appraisal, information literacy, the skills of self-directed, life-long learning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Attitudes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- value of  teamwork, inter-personal skills, and psychosocial issues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Bodoni MT Black" pitchFamily="18" charset="0"/>
              </a:rPr>
              <a:t>Facilitator roles: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Ground rules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Clarity of the task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Be sure they are talking to each other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Assign leader, scribe, and other members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Listen and watch the group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Find out dominators / silent</a:t>
            </a:r>
          </a:p>
          <a:p>
            <a:pPr eaLnBrk="1" hangingPunct="1"/>
            <a:r>
              <a:rPr lang="en-US" smtClean="0">
                <a:latin typeface="Bodoni MT Black" pitchFamily="18" charset="0"/>
              </a:rPr>
              <a:t>Bring the group back if they are away from the learning objectives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Bodoni MT Black" pitchFamily="18" charset="0"/>
                <a:cs typeface="Arial" pitchFamily="34" charset="0"/>
              </a:rPr>
              <a:t>New Trends</a:t>
            </a:r>
          </a:p>
          <a:p>
            <a:pPr eaLnBrk="1" hangingPunct="1"/>
            <a:r>
              <a:rPr lang="en-US" sz="3200" smtClean="0">
                <a:latin typeface="Bodoni MT Black" pitchFamily="18" charset="0"/>
                <a:cs typeface="Arial" pitchFamily="34" charset="0"/>
              </a:rPr>
              <a:t>Student Centre</a:t>
            </a:r>
          </a:p>
          <a:p>
            <a:pPr eaLnBrk="1" hangingPunct="1"/>
            <a:r>
              <a:rPr lang="en-US" sz="3200" smtClean="0">
                <a:latin typeface="Bodoni MT Black" pitchFamily="18" charset="0"/>
                <a:cs typeface="Arial" pitchFamily="34" charset="0"/>
              </a:rPr>
              <a:t>Self Directed</a:t>
            </a:r>
          </a:p>
          <a:p>
            <a:pPr eaLnBrk="1" hangingPunct="1"/>
            <a:r>
              <a:rPr lang="en-US" sz="3200" smtClean="0">
                <a:latin typeface="Bodoni MT Black" pitchFamily="18" charset="0"/>
                <a:cs typeface="Arial" pitchFamily="34" charset="0"/>
              </a:rPr>
              <a:t>Integrated</a:t>
            </a:r>
          </a:p>
          <a:p>
            <a:pPr eaLnBrk="1" hangingPunct="1"/>
            <a:r>
              <a:rPr lang="en-US" sz="3200" smtClean="0">
                <a:latin typeface="Bodoni MT Black" pitchFamily="18" charset="0"/>
                <a:cs typeface="Arial" pitchFamily="34" charset="0"/>
              </a:rPr>
              <a:t>Deep Learning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304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SMALL GROUP</a:t>
            </a:r>
            <a:br>
              <a:rPr lang="en-US" dirty="0" smtClean="0">
                <a:latin typeface="Bodoni MT Black" pitchFamily="18" charset="0"/>
              </a:rPr>
            </a:br>
            <a:r>
              <a:rPr lang="en-US" sz="4800" dirty="0" smtClean="0">
                <a:latin typeface="Bodoni MT Black" pitchFamily="18" charset="0"/>
              </a:rPr>
              <a:t>TEACHING/LEARNING</a:t>
            </a:r>
            <a:r>
              <a:rPr lang="en-US" sz="4000" i="1" dirty="0" smtClean="0">
                <a:solidFill>
                  <a:srgbClr val="002060"/>
                </a:solidFill>
                <a:latin typeface="Bodoni MT Black" pitchFamily="18" charset="0"/>
              </a:rPr>
              <a:t>  </a:t>
            </a:r>
            <a:endParaRPr lang="en-US" i="1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pPr marR="0" eaLnBrk="1" hangingPunct="1"/>
            <a:r>
              <a:rPr lang="en-US" sz="2800" smtClean="0">
                <a:latin typeface="Bodoni MT Black" pitchFamily="18" charset="0"/>
              </a:rPr>
              <a:t>Part-2: Tips &amp; Process</a:t>
            </a:r>
          </a:p>
          <a:p>
            <a:pPr marR="0" eaLnBrk="1" hangingPunct="1"/>
            <a:endParaRPr lang="en-US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124200" y="990600"/>
            <a:ext cx="2590800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4114800" y="3810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4267200" y="609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4419600" y="609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4343400" y="6858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 flipV="1">
            <a:off x="4267200" y="7620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94" name="Oval 30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95" name="Oval 31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96" name="AutoShape 32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Oval 43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98" name="AutoShape 44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899" name="AutoShape 45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0" name="Oval 46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1" name="Oval 47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2" name="Oval 48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3" name="Oval 53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4" name="Oval 54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5" name="Oval 55"/>
          <p:cNvSpPr>
            <a:spLocks noChangeArrowheads="1"/>
          </p:cNvSpPr>
          <p:nvPr/>
        </p:nvSpPr>
        <p:spPr bwMode="auto">
          <a:xfrm>
            <a:off x="4648200" y="4572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6" name="Oval 56"/>
          <p:cNvSpPr>
            <a:spLocks noChangeArrowheads="1"/>
          </p:cNvSpPr>
          <p:nvPr/>
        </p:nvSpPr>
        <p:spPr bwMode="auto">
          <a:xfrm>
            <a:off x="4114800" y="4572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7" name="Oval 57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08" name="Oval 58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0" y="152400"/>
            <a:ext cx="304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Traditional Teaching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5838" name="Text Box 62"/>
          <p:cNvSpPr txBox="1">
            <a:spLocks noChangeArrowheads="1"/>
          </p:cNvSpPr>
          <p:nvPr/>
        </p:nvSpPr>
        <p:spPr bwMode="auto">
          <a:xfrm>
            <a:off x="5715000" y="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“Tutor ”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5839" name="Text Box 63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“Students”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6912" name="Line 66"/>
          <p:cNvSpPr>
            <a:spLocks noChangeShapeType="1"/>
          </p:cNvSpPr>
          <p:nvPr/>
        </p:nvSpPr>
        <p:spPr bwMode="auto">
          <a:xfrm flipH="1">
            <a:off x="5257800" y="457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13" name="Oval 67"/>
          <p:cNvSpPr>
            <a:spLocks noChangeArrowheads="1"/>
          </p:cNvSpPr>
          <p:nvPr/>
        </p:nvSpPr>
        <p:spPr bwMode="auto">
          <a:xfrm>
            <a:off x="5867400" y="2971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14" name="Oval 68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15" name="Oval 69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16" name="Oval 70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17" name="AutoShape 71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Oval 72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19" name="Oval 73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20" name="Oval 74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21" name="Oval 75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22" name="Oval 76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23" name="Oval 77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24" name="AutoShape 78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25" name="Oval 79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6926" name="Oval 80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75857" name="Line 81"/>
          <p:cNvSpPr>
            <a:spLocks noChangeShapeType="1"/>
          </p:cNvSpPr>
          <p:nvPr/>
        </p:nvSpPr>
        <p:spPr bwMode="auto">
          <a:xfrm flipV="1">
            <a:off x="3581400" y="9906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58" name="Line 82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59" name="Line 83"/>
          <p:cNvSpPr>
            <a:spLocks noChangeShapeType="1"/>
          </p:cNvSpPr>
          <p:nvPr/>
        </p:nvSpPr>
        <p:spPr bwMode="auto">
          <a:xfrm flipV="1">
            <a:off x="3429000" y="1752600"/>
            <a:ext cx="9144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60" name="Line 84"/>
          <p:cNvSpPr>
            <a:spLocks noChangeShapeType="1"/>
          </p:cNvSpPr>
          <p:nvPr/>
        </p:nvSpPr>
        <p:spPr bwMode="auto">
          <a:xfrm flipV="1">
            <a:off x="4419600" y="2362200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61" name="Line 85"/>
          <p:cNvSpPr>
            <a:spLocks noChangeShapeType="1"/>
          </p:cNvSpPr>
          <p:nvPr/>
        </p:nvSpPr>
        <p:spPr bwMode="auto">
          <a:xfrm rot="3883942" flipV="1">
            <a:off x="4525963" y="1320800"/>
            <a:ext cx="838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62" name="Line 86"/>
          <p:cNvSpPr>
            <a:spLocks noChangeShapeType="1"/>
          </p:cNvSpPr>
          <p:nvPr/>
        </p:nvSpPr>
        <p:spPr bwMode="auto">
          <a:xfrm>
            <a:off x="4572000" y="1295400"/>
            <a:ext cx="9144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63" name="Line 87"/>
          <p:cNvSpPr>
            <a:spLocks noChangeShapeType="1"/>
          </p:cNvSpPr>
          <p:nvPr/>
        </p:nvSpPr>
        <p:spPr bwMode="auto">
          <a:xfrm>
            <a:off x="4495800" y="1676400"/>
            <a:ext cx="990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64" name="Line 88"/>
          <p:cNvSpPr>
            <a:spLocks noChangeShapeType="1"/>
          </p:cNvSpPr>
          <p:nvPr/>
        </p:nvSpPr>
        <p:spPr bwMode="auto">
          <a:xfrm flipH="1">
            <a:off x="3733800" y="33528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57" grpId="0" animBg="1"/>
      <p:bldP spid="75858" grpId="0" animBg="1"/>
      <p:bldP spid="75859" grpId="0" animBg="1"/>
      <p:bldP spid="75860" grpId="0" animBg="1"/>
      <p:bldP spid="75861" grpId="0" animBg="1"/>
      <p:bldP spid="75862" grpId="0" animBg="1"/>
      <p:bldP spid="75863" grpId="0" animBg="1"/>
      <p:bldP spid="758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 Black" pitchFamily="18" charset="0"/>
              </a:rPr>
              <a:t>CONTENTS: (Part-1)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Bodoni MT Black" pitchFamily="18" charset="0"/>
              </a:rPr>
              <a:t>Introduction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Why small group teaching / learning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Structures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How to work in a small </a:t>
            </a:r>
          </a:p>
          <a:p>
            <a:pPr eaLnBrk="1" hangingPunct="1"/>
            <a:r>
              <a:rPr lang="en-US" sz="3600" smtClean="0">
                <a:latin typeface="Bodoni MT Black" pitchFamily="18" charset="0"/>
              </a:rPr>
              <a:t>Conclusion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124200" y="990600"/>
            <a:ext cx="2590800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4114800" y="3810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4267200" y="609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419600" y="609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4343400" y="6858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 flipV="1">
            <a:off x="4267200" y="7620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2" name="AutoShape 34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3" name="AutoShape 35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4" name="Oval 36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5" name="Oval 37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6" name="Oval 38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4648200" y="4572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4114800" y="4572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31" name="Oval 43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94253" name="Text Box 45"/>
          <p:cNvSpPr txBox="1">
            <a:spLocks noChangeArrowheads="1"/>
          </p:cNvSpPr>
          <p:nvPr/>
        </p:nvSpPr>
        <p:spPr bwMode="auto">
          <a:xfrm>
            <a:off x="0" y="1524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SGT &amp; L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4254" name="Text Box 46"/>
          <p:cNvSpPr txBox="1">
            <a:spLocks noChangeArrowheads="1"/>
          </p:cNvSpPr>
          <p:nvPr/>
        </p:nvSpPr>
        <p:spPr bwMode="auto">
          <a:xfrm>
            <a:off x="5715000" y="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“Tutor ”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“Students”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 flipH="1">
            <a:off x="5257800" y="457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5867400" y="2971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40" name="Oval 52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41" name="AutoShape 53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Oval 54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43" name="Oval 55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44" name="Oval 56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45" name="Oval 57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46" name="Oval 58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47" name="Oval 59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48" name="AutoShape 60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9" name="Oval 61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50" name="Oval 62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94271" name="Line 63"/>
          <p:cNvSpPr>
            <a:spLocks noChangeShapeType="1"/>
          </p:cNvSpPr>
          <p:nvPr/>
        </p:nvSpPr>
        <p:spPr bwMode="auto">
          <a:xfrm>
            <a:off x="3429000" y="1828800"/>
            <a:ext cx="2362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72" name="Line 64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 flipV="1">
            <a:off x="3429000" y="4495800"/>
            <a:ext cx="1828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74" name="Line 66"/>
          <p:cNvSpPr>
            <a:spLocks noChangeShapeType="1"/>
          </p:cNvSpPr>
          <p:nvPr/>
        </p:nvSpPr>
        <p:spPr bwMode="auto">
          <a:xfrm flipV="1">
            <a:off x="4419600" y="14478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75" name="Line 67"/>
          <p:cNvSpPr>
            <a:spLocks noChangeShapeType="1"/>
          </p:cNvSpPr>
          <p:nvPr/>
        </p:nvSpPr>
        <p:spPr bwMode="auto">
          <a:xfrm rot="3883942">
            <a:off x="3627438" y="1808163"/>
            <a:ext cx="16002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76" name="Line 68"/>
          <p:cNvSpPr>
            <a:spLocks noChangeShapeType="1"/>
          </p:cNvSpPr>
          <p:nvPr/>
        </p:nvSpPr>
        <p:spPr bwMode="auto">
          <a:xfrm flipV="1">
            <a:off x="3505200" y="2971800"/>
            <a:ext cx="19812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77" name="Line 69"/>
          <p:cNvSpPr>
            <a:spLocks noChangeShapeType="1"/>
          </p:cNvSpPr>
          <p:nvPr/>
        </p:nvSpPr>
        <p:spPr bwMode="auto">
          <a:xfrm>
            <a:off x="3352800" y="3276600"/>
            <a:ext cx="2133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78" name="Line 70"/>
          <p:cNvSpPr>
            <a:spLocks noChangeShapeType="1"/>
          </p:cNvSpPr>
          <p:nvPr/>
        </p:nvSpPr>
        <p:spPr bwMode="auto">
          <a:xfrm flipH="1">
            <a:off x="3733800" y="33528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79" name="Line 71"/>
          <p:cNvSpPr>
            <a:spLocks noChangeShapeType="1"/>
          </p:cNvSpPr>
          <p:nvPr/>
        </p:nvSpPr>
        <p:spPr bwMode="auto">
          <a:xfrm flipV="1">
            <a:off x="4419600" y="35814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Oval 72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61" name="Oval 73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62" name="Oval 74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63" name="Oval 75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64" name="AutoShape 76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65" name="Oval 77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66" name="Oval 78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67" name="Oval 79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68" name="Oval 80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69" name="AutoShape 81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0" name="Oval 82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71" name="Oval 83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72" name="Oval 84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73" name="Oval 85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74" name="AutoShape 86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Oval 87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76" name="Oval 88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77" name="Oval 89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78" name="Oval 90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79" name="AutoShape 91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80" name="Oval 92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81" name="Oval 93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82" name="Oval 94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83" name="Oval 95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84" name="AutoShape 96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85" name="Oval 97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86" name="AutoShape 98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87" name="AutoShape 99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88" name="Oval 100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89" name="Oval 101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0" name="Oval 102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1" name="Oval 103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2" name="Oval 104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3" name="Oval 105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4" name="Oval 106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5" name="Oval 107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6" name="Oval 108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7" name="Oval 109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7998" name="AutoShape 110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99" name="Oval 111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00" name="Oval 112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01" name="Oval 113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02" name="Oval 114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03" name="Oval 115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04" name="AutoShape 116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05" name="Oval 117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06" name="Oval 118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94327" name="Line 119"/>
          <p:cNvSpPr>
            <a:spLocks noChangeShapeType="1"/>
          </p:cNvSpPr>
          <p:nvPr/>
        </p:nvSpPr>
        <p:spPr bwMode="auto">
          <a:xfrm>
            <a:off x="3429000" y="1828800"/>
            <a:ext cx="2362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28" name="Line 120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29" name="Line 121"/>
          <p:cNvSpPr>
            <a:spLocks noChangeShapeType="1"/>
          </p:cNvSpPr>
          <p:nvPr/>
        </p:nvSpPr>
        <p:spPr bwMode="auto">
          <a:xfrm flipV="1">
            <a:off x="3429000" y="4495800"/>
            <a:ext cx="1828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30" name="Line 122"/>
          <p:cNvSpPr>
            <a:spLocks noChangeShapeType="1"/>
          </p:cNvSpPr>
          <p:nvPr/>
        </p:nvSpPr>
        <p:spPr bwMode="auto">
          <a:xfrm flipV="1">
            <a:off x="4419600" y="14478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31" name="Line 123"/>
          <p:cNvSpPr>
            <a:spLocks noChangeShapeType="1"/>
          </p:cNvSpPr>
          <p:nvPr/>
        </p:nvSpPr>
        <p:spPr bwMode="auto">
          <a:xfrm flipV="1">
            <a:off x="3505200" y="2971800"/>
            <a:ext cx="19812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32" name="Line 124"/>
          <p:cNvSpPr>
            <a:spLocks noChangeShapeType="1"/>
          </p:cNvSpPr>
          <p:nvPr/>
        </p:nvSpPr>
        <p:spPr bwMode="auto">
          <a:xfrm>
            <a:off x="3352800" y="3276600"/>
            <a:ext cx="2133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33" name="Line 125"/>
          <p:cNvSpPr>
            <a:spLocks noChangeShapeType="1"/>
          </p:cNvSpPr>
          <p:nvPr/>
        </p:nvSpPr>
        <p:spPr bwMode="auto">
          <a:xfrm flipH="1">
            <a:off x="3733800" y="33528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34" name="Line 126"/>
          <p:cNvSpPr>
            <a:spLocks noChangeShapeType="1"/>
          </p:cNvSpPr>
          <p:nvPr/>
        </p:nvSpPr>
        <p:spPr bwMode="auto">
          <a:xfrm flipV="1">
            <a:off x="4419600" y="35814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15" name="Oval 127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16" name="Oval 128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17" name="Oval 129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18" name="Oval 130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19" name="AutoShape 131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20" name="Oval 132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21" name="Oval 133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22" name="Oval 134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23" name="Oval 135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24" name="AutoShape 136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25" name="Oval 137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26" name="Oval 138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27" name="Oval 139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28" name="Oval 140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29" name="AutoShape 141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30" name="Oval 142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31" name="Oval 143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32" name="Oval 144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33" name="Oval 145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34" name="AutoShape 146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35" name="Oval 147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36" name="Oval 148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37" name="Oval 149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38" name="Oval 150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39" name="AutoShape 151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40" name="Oval 152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1" name="AutoShape 153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2" name="AutoShape 154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3" name="Oval 155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4" name="Oval 156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5" name="Oval 157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6" name="Oval 158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7" name="Oval 159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8" name="Oval 160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49" name="Oval 161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0" name="Oval 162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1" name="Oval 163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2" name="Oval 164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3" name="AutoShape 165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54" name="Oval 166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5" name="Oval 167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6" name="Oval 168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7" name="Oval 169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8" name="Oval 170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59" name="AutoShape 171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60" name="Oval 172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61" name="Oval 173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94382" name="Line 174"/>
          <p:cNvSpPr>
            <a:spLocks noChangeShapeType="1"/>
          </p:cNvSpPr>
          <p:nvPr/>
        </p:nvSpPr>
        <p:spPr bwMode="auto">
          <a:xfrm>
            <a:off x="3429000" y="1828800"/>
            <a:ext cx="2362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83" name="Line 175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64" name="Oval 176"/>
          <p:cNvSpPr>
            <a:spLocks noChangeArrowheads="1"/>
          </p:cNvSpPr>
          <p:nvPr/>
        </p:nvSpPr>
        <p:spPr bwMode="auto">
          <a:xfrm>
            <a:off x="25146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65" name="Oval 177"/>
          <p:cNvSpPr>
            <a:spLocks noChangeArrowheads="1"/>
          </p:cNvSpPr>
          <p:nvPr/>
        </p:nvSpPr>
        <p:spPr bwMode="auto">
          <a:xfrm>
            <a:off x="26670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66" name="Oval 178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67" name="Oval 179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68" name="AutoShape 180"/>
          <p:cNvSpPr>
            <a:spLocks noChangeArrowheads="1"/>
          </p:cNvSpPr>
          <p:nvPr/>
        </p:nvSpPr>
        <p:spPr bwMode="auto">
          <a:xfrm flipV="1">
            <a:off x="2667000" y="3276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69" name="Oval 181"/>
          <p:cNvSpPr>
            <a:spLocks noChangeArrowheads="1"/>
          </p:cNvSpPr>
          <p:nvPr/>
        </p:nvSpPr>
        <p:spPr bwMode="auto">
          <a:xfrm>
            <a:off x="2743200" y="1447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70" name="Oval 182"/>
          <p:cNvSpPr>
            <a:spLocks noChangeArrowheads="1"/>
          </p:cNvSpPr>
          <p:nvPr/>
        </p:nvSpPr>
        <p:spPr bwMode="auto">
          <a:xfrm>
            <a:off x="28956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71" name="Oval 183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72" name="Oval 184"/>
          <p:cNvSpPr>
            <a:spLocks noChangeArrowheads="1"/>
          </p:cNvSpPr>
          <p:nvPr/>
        </p:nvSpPr>
        <p:spPr bwMode="auto">
          <a:xfrm>
            <a:off x="2971800" y="1752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73" name="AutoShape 185"/>
          <p:cNvSpPr>
            <a:spLocks noChangeArrowheads="1"/>
          </p:cNvSpPr>
          <p:nvPr/>
        </p:nvSpPr>
        <p:spPr bwMode="auto">
          <a:xfrm flipV="1">
            <a:off x="2895600" y="1828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74" name="Oval 186"/>
          <p:cNvSpPr>
            <a:spLocks noChangeArrowheads="1"/>
          </p:cNvSpPr>
          <p:nvPr/>
        </p:nvSpPr>
        <p:spPr bwMode="auto">
          <a:xfrm>
            <a:off x="5486400" y="1295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75" name="Oval 187"/>
          <p:cNvSpPr>
            <a:spLocks noChangeArrowheads="1"/>
          </p:cNvSpPr>
          <p:nvPr/>
        </p:nvSpPr>
        <p:spPr bwMode="auto">
          <a:xfrm>
            <a:off x="56388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76" name="Oval 188"/>
          <p:cNvSpPr>
            <a:spLocks noChangeArrowheads="1"/>
          </p:cNvSpPr>
          <p:nvPr/>
        </p:nvSpPr>
        <p:spPr bwMode="auto">
          <a:xfrm>
            <a:off x="5791200" y="1524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77" name="Oval 189"/>
          <p:cNvSpPr>
            <a:spLocks noChangeArrowheads="1"/>
          </p:cNvSpPr>
          <p:nvPr/>
        </p:nvSpPr>
        <p:spPr bwMode="auto">
          <a:xfrm>
            <a:off x="5715000" y="16002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78" name="AutoShape 190"/>
          <p:cNvSpPr>
            <a:spLocks noChangeArrowheads="1"/>
          </p:cNvSpPr>
          <p:nvPr/>
        </p:nvSpPr>
        <p:spPr bwMode="auto">
          <a:xfrm flipV="1">
            <a:off x="5638800" y="16764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79" name="Oval 191"/>
          <p:cNvSpPr>
            <a:spLocks noChangeArrowheads="1"/>
          </p:cNvSpPr>
          <p:nvPr/>
        </p:nvSpPr>
        <p:spPr bwMode="auto">
          <a:xfrm>
            <a:off x="2743200" y="4419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80" name="Oval 192"/>
          <p:cNvSpPr>
            <a:spLocks noChangeArrowheads="1"/>
          </p:cNvSpPr>
          <p:nvPr/>
        </p:nvSpPr>
        <p:spPr bwMode="auto">
          <a:xfrm>
            <a:off x="28956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81" name="Oval 193"/>
          <p:cNvSpPr>
            <a:spLocks noChangeArrowheads="1"/>
          </p:cNvSpPr>
          <p:nvPr/>
        </p:nvSpPr>
        <p:spPr bwMode="auto">
          <a:xfrm>
            <a:off x="3048000" y="4648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82" name="Oval 194"/>
          <p:cNvSpPr>
            <a:spLocks noChangeArrowheads="1"/>
          </p:cNvSpPr>
          <p:nvPr/>
        </p:nvSpPr>
        <p:spPr bwMode="auto">
          <a:xfrm>
            <a:off x="2971800" y="47244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83" name="AutoShape 195"/>
          <p:cNvSpPr>
            <a:spLocks noChangeArrowheads="1"/>
          </p:cNvSpPr>
          <p:nvPr/>
        </p:nvSpPr>
        <p:spPr bwMode="auto">
          <a:xfrm flipV="1">
            <a:off x="2895600" y="48006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84" name="Oval 196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85" name="Oval 197"/>
          <p:cNvSpPr>
            <a:spLocks noChangeArrowheads="1"/>
          </p:cNvSpPr>
          <p:nvPr/>
        </p:nvSpPr>
        <p:spPr bwMode="auto">
          <a:xfrm>
            <a:off x="58674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86" name="Oval 198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87" name="Oval 199"/>
          <p:cNvSpPr>
            <a:spLocks noChangeArrowheads="1"/>
          </p:cNvSpPr>
          <p:nvPr/>
        </p:nvSpPr>
        <p:spPr bwMode="auto">
          <a:xfrm>
            <a:off x="5943600" y="4572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88" name="AutoShape 200"/>
          <p:cNvSpPr>
            <a:spLocks noChangeArrowheads="1"/>
          </p:cNvSpPr>
          <p:nvPr/>
        </p:nvSpPr>
        <p:spPr bwMode="auto">
          <a:xfrm flipV="1">
            <a:off x="5867400" y="46482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89" name="Oval 201"/>
          <p:cNvSpPr>
            <a:spLocks noChangeArrowheads="1"/>
          </p:cNvSpPr>
          <p:nvPr/>
        </p:nvSpPr>
        <p:spPr bwMode="auto">
          <a:xfrm>
            <a:off x="32766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0" name="AutoShape 202"/>
          <p:cNvSpPr>
            <a:spLocks noChangeArrowheads="1"/>
          </p:cNvSpPr>
          <p:nvPr/>
        </p:nvSpPr>
        <p:spPr bwMode="auto">
          <a:xfrm flipV="1">
            <a:off x="30480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1" name="AutoShape 203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2" name="Oval 204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3" name="Oval 205"/>
          <p:cNvSpPr>
            <a:spLocks noChangeArrowheads="1"/>
          </p:cNvSpPr>
          <p:nvPr/>
        </p:nvSpPr>
        <p:spPr bwMode="auto">
          <a:xfrm>
            <a:off x="32766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4" name="Oval 206"/>
          <p:cNvSpPr>
            <a:spLocks noChangeArrowheads="1"/>
          </p:cNvSpPr>
          <p:nvPr/>
        </p:nvSpPr>
        <p:spPr bwMode="auto">
          <a:xfrm>
            <a:off x="2743200" y="4495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5" name="Oval 207"/>
          <p:cNvSpPr>
            <a:spLocks noChangeArrowheads="1"/>
          </p:cNvSpPr>
          <p:nvPr/>
        </p:nvSpPr>
        <p:spPr bwMode="auto">
          <a:xfrm>
            <a:off x="62484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6" name="Oval 208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7" name="Oval 209"/>
          <p:cNvSpPr>
            <a:spLocks noChangeArrowheads="1"/>
          </p:cNvSpPr>
          <p:nvPr/>
        </p:nvSpPr>
        <p:spPr bwMode="auto">
          <a:xfrm>
            <a:off x="60198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8" name="Oval 210"/>
          <p:cNvSpPr>
            <a:spLocks noChangeArrowheads="1"/>
          </p:cNvSpPr>
          <p:nvPr/>
        </p:nvSpPr>
        <p:spPr bwMode="auto">
          <a:xfrm>
            <a:off x="5486400" y="1371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099" name="Oval 211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00" name="Oval 212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01" name="Oval 213"/>
          <p:cNvSpPr>
            <a:spLocks noChangeArrowheads="1"/>
          </p:cNvSpPr>
          <p:nvPr/>
        </p:nvSpPr>
        <p:spPr bwMode="auto">
          <a:xfrm>
            <a:off x="6096000" y="3276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02" name="AutoShape 214"/>
          <p:cNvSpPr>
            <a:spLocks noChangeArrowheads="1"/>
          </p:cNvSpPr>
          <p:nvPr/>
        </p:nvSpPr>
        <p:spPr bwMode="auto">
          <a:xfrm flipV="1">
            <a:off x="6019800" y="3352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03" name="Oval 215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04" name="Oval 216"/>
          <p:cNvSpPr>
            <a:spLocks noChangeArrowheads="1"/>
          </p:cNvSpPr>
          <p:nvPr/>
        </p:nvSpPr>
        <p:spPr bwMode="auto">
          <a:xfrm>
            <a:off x="4191000" y="5638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05" name="Oval 217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06" name="Oval 218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07" name="Oval 219"/>
          <p:cNvSpPr>
            <a:spLocks noChangeArrowheads="1"/>
          </p:cNvSpPr>
          <p:nvPr/>
        </p:nvSpPr>
        <p:spPr bwMode="auto">
          <a:xfrm>
            <a:off x="4419600" y="59436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08" name="AutoShape 220"/>
          <p:cNvSpPr>
            <a:spLocks noChangeArrowheads="1"/>
          </p:cNvSpPr>
          <p:nvPr/>
        </p:nvSpPr>
        <p:spPr bwMode="auto">
          <a:xfrm flipV="1">
            <a:off x="4343400" y="601980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09" name="Oval 221"/>
          <p:cNvSpPr>
            <a:spLocks noChangeArrowheads="1"/>
          </p:cNvSpPr>
          <p:nvPr/>
        </p:nvSpPr>
        <p:spPr bwMode="auto">
          <a:xfrm>
            <a:off x="47244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38110" name="Oval 222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94431" name="Line 223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1" grpId="0" animBg="1"/>
      <p:bldP spid="94272" grpId="0" animBg="1"/>
      <p:bldP spid="94273" grpId="0" animBg="1"/>
      <p:bldP spid="94274" grpId="0" animBg="1"/>
      <p:bldP spid="94275" grpId="0" animBg="1"/>
      <p:bldP spid="94276" grpId="0" animBg="1"/>
      <p:bldP spid="94277" grpId="0" animBg="1"/>
      <p:bldP spid="94278" grpId="0" animBg="1"/>
      <p:bldP spid="94279" grpId="0" animBg="1"/>
      <p:bldP spid="94327" grpId="0" animBg="1"/>
      <p:bldP spid="94328" grpId="0" animBg="1"/>
      <p:bldP spid="94329" grpId="0" animBg="1"/>
      <p:bldP spid="94330" grpId="0" animBg="1"/>
      <p:bldP spid="94331" grpId="0" animBg="1"/>
      <p:bldP spid="94332" grpId="0" animBg="1"/>
      <p:bldP spid="94333" grpId="0" animBg="1"/>
      <p:bldP spid="94334" grpId="0" animBg="1"/>
      <p:bldP spid="94382" grpId="0" animBg="1"/>
      <p:bldP spid="94383" grpId="0" animBg="1"/>
      <p:bldP spid="944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ROLE OF ALL SMALL GROUP MEMBERS: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doni MT Black" pitchFamily="18" charset="0"/>
              </a:rPr>
              <a:t>Chairperson/Leader</a:t>
            </a:r>
          </a:p>
          <a:p>
            <a:pPr eaLnBrk="1" hangingPunct="1"/>
            <a:r>
              <a:rPr lang="en-US" sz="4000" smtClean="0">
                <a:latin typeface="Bodoni MT Black" pitchFamily="18" charset="0"/>
              </a:rPr>
              <a:t>Reporter/Scribe</a:t>
            </a:r>
          </a:p>
          <a:p>
            <a:pPr eaLnBrk="1" hangingPunct="1"/>
            <a:r>
              <a:rPr lang="en-US" sz="4000" smtClean="0">
                <a:latin typeface="Bodoni MT Black" pitchFamily="18" charset="0"/>
              </a:rPr>
              <a:t>Members / Participants</a:t>
            </a:r>
          </a:p>
          <a:p>
            <a:pPr eaLnBrk="1" hangingPunct="1"/>
            <a:r>
              <a:rPr lang="en-US" sz="4000" smtClean="0">
                <a:latin typeface="Bodoni MT Black" pitchFamily="18" charset="0"/>
              </a:rPr>
              <a:t>Facilitators/Tutor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10"/>
          <p:cNvSpPr>
            <a:spLocks noChangeArrowheads="1"/>
          </p:cNvSpPr>
          <p:nvPr/>
        </p:nvSpPr>
        <p:spPr bwMode="auto">
          <a:xfrm>
            <a:off x="3124200" y="990600"/>
            <a:ext cx="2590800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189483" name="Text Box 43"/>
          <p:cNvSpPr txBox="1">
            <a:spLocks noChangeArrowheads="1"/>
          </p:cNvSpPr>
          <p:nvPr/>
        </p:nvSpPr>
        <p:spPr bwMode="auto">
          <a:xfrm>
            <a:off x="5562600" y="182563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Tutor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89484" name="Text Box 44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Students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941" name="Text Box 45"/>
          <p:cNvSpPr txBox="1">
            <a:spLocks noChangeArrowheads="1"/>
          </p:cNvSpPr>
          <p:nvPr/>
        </p:nvSpPr>
        <p:spPr bwMode="auto">
          <a:xfrm>
            <a:off x="0" y="0"/>
            <a:ext cx="2819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800"/>
              <a:t>Introduction to the group and the Case</a:t>
            </a:r>
            <a:endParaRPr lang="en-US" sz="2000"/>
          </a:p>
        </p:txBody>
      </p:sp>
      <p:sp>
        <p:nvSpPr>
          <p:cNvPr id="39942" name="Line 46"/>
          <p:cNvSpPr>
            <a:spLocks noChangeShapeType="1"/>
          </p:cNvSpPr>
          <p:nvPr/>
        </p:nvSpPr>
        <p:spPr bwMode="auto">
          <a:xfrm flipH="1">
            <a:off x="4953000" y="457200"/>
            <a:ext cx="4572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511" name="Text Box 71"/>
          <p:cNvSpPr txBox="1">
            <a:spLocks noChangeArrowheads="1"/>
          </p:cNvSpPr>
          <p:nvPr/>
        </p:nvSpPr>
        <p:spPr bwMode="auto">
          <a:xfrm>
            <a:off x="3124200" y="1828800"/>
            <a:ext cx="27432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Ground Roles?</a:t>
            </a: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What we will do &amp; how?</a:t>
            </a: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Clear objectives</a:t>
            </a:r>
          </a:p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 sz="2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39944" name="Group 136"/>
          <p:cNvGrpSpPr>
            <a:grpSpLocks/>
          </p:cNvGrpSpPr>
          <p:nvPr/>
        </p:nvGrpSpPr>
        <p:grpSpPr bwMode="auto">
          <a:xfrm>
            <a:off x="2438400" y="381000"/>
            <a:ext cx="4038600" cy="5867400"/>
            <a:chOff x="1536" y="240"/>
            <a:chExt cx="2544" cy="3696"/>
          </a:xfrm>
        </p:grpSpPr>
        <p:grpSp>
          <p:nvGrpSpPr>
            <p:cNvPr id="39945" name="Group 35"/>
            <p:cNvGrpSpPr>
              <a:grpSpLocks/>
            </p:cNvGrpSpPr>
            <p:nvPr/>
          </p:nvGrpSpPr>
          <p:grpSpPr bwMode="auto">
            <a:xfrm>
              <a:off x="3456" y="816"/>
              <a:ext cx="384" cy="384"/>
              <a:chOff x="3456" y="816"/>
              <a:chExt cx="384" cy="384"/>
            </a:xfrm>
          </p:grpSpPr>
          <p:sp>
            <p:nvSpPr>
              <p:cNvPr id="40007" name="Oval 36"/>
              <p:cNvSpPr>
                <a:spLocks noChangeArrowheads="1"/>
              </p:cNvSpPr>
              <p:nvPr/>
            </p:nvSpPr>
            <p:spPr bwMode="auto">
              <a:xfrm>
                <a:off x="3456" y="81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0008" name="Oval 37"/>
              <p:cNvSpPr>
                <a:spLocks noChangeArrowheads="1"/>
              </p:cNvSpPr>
              <p:nvPr/>
            </p:nvSpPr>
            <p:spPr bwMode="auto">
              <a:xfrm>
                <a:off x="3552" y="96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0009" name="Oval 38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0010" name="Oval 39"/>
              <p:cNvSpPr>
                <a:spLocks noChangeArrowheads="1"/>
              </p:cNvSpPr>
              <p:nvPr/>
            </p:nvSpPr>
            <p:spPr bwMode="auto">
              <a:xfrm>
                <a:off x="3600" y="1008"/>
                <a:ext cx="48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0011" name="AutoShape 40"/>
              <p:cNvSpPr>
                <a:spLocks noChangeArrowheads="1"/>
              </p:cNvSpPr>
              <p:nvPr/>
            </p:nvSpPr>
            <p:spPr bwMode="auto">
              <a:xfrm flipV="1">
                <a:off x="3552" y="1056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2" name="Oval 41"/>
              <p:cNvSpPr>
                <a:spLocks noChangeArrowheads="1"/>
              </p:cNvSpPr>
              <p:nvPr/>
            </p:nvSpPr>
            <p:spPr bwMode="auto">
              <a:xfrm>
                <a:off x="3792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0013" name="Oval 42"/>
              <p:cNvSpPr>
                <a:spLocks noChangeArrowheads="1"/>
              </p:cNvSpPr>
              <p:nvPr/>
            </p:nvSpPr>
            <p:spPr bwMode="auto">
              <a:xfrm>
                <a:off x="3456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</p:grpSp>
        <p:sp>
          <p:nvSpPr>
            <p:cNvPr id="39946" name="Oval 73"/>
            <p:cNvSpPr>
              <a:spLocks noChangeArrowheads="1"/>
            </p:cNvSpPr>
            <p:nvPr/>
          </p:nvSpPr>
          <p:spPr bwMode="auto">
            <a:xfrm>
              <a:off x="3552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47" name="Oval 74"/>
            <p:cNvSpPr>
              <a:spLocks noChangeArrowheads="1"/>
            </p:cNvSpPr>
            <p:nvPr/>
          </p:nvSpPr>
          <p:spPr bwMode="auto">
            <a:xfrm>
              <a:off x="3648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48" name="Oval 75"/>
            <p:cNvSpPr>
              <a:spLocks noChangeArrowheads="1"/>
            </p:cNvSpPr>
            <p:nvPr/>
          </p:nvSpPr>
          <p:spPr bwMode="auto">
            <a:xfrm>
              <a:off x="3600" y="1008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49" name="AutoShape 76"/>
            <p:cNvSpPr>
              <a:spLocks noChangeArrowheads="1"/>
            </p:cNvSpPr>
            <p:nvPr/>
          </p:nvSpPr>
          <p:spPr bwMode="auto">
            <a:xfrm flipV="1">
              <a:off x="3552" y="1056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Oval 77"/>
            <p:cNvSpPr>
              <a:spLocks noChangeArrowheads="1"/>
            </p:cNvSpPr>
            <p:nvPr/>
          </p:nvSpPr>
          <p:spPr bwMode="auto">
            <a:xfrm>
              <a:off x="2592" y="240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51" name="Oval 78"/>
            <p:cNvSpPr>
              <a:spLocks noChangeArrowheads="1"/>
            </p:cNvSpPr>
            <p:nvPr/>
          </p:nvSpPr>
          <p:spPr bwMode="auto">
            <a:xfrm>
              <a:off x="2688" y="3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52" name="Oval 79"/>
            <p:cNvSpPr>
              <a:spLocks noChangeArrowheads="1"/>
            </p:cNvSpPr>
            <p:nvPr/>
          </p:nvSpPr>
          <p:spPr bwMode="auto">
            <a:xfrm>
              <a:off x="2784" y="3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53" name="Oval 80"/>
            <p:cNvSpPr>
              <a:spLocks noChangeArrowheads="1"/>
            </p:cNvSpPr>
            <p:nvPr/>
          </p:nvSpPr>
          <p:spPr bwMode="auto">
            <a:xfrm>
              <a:off x="2736" y="432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54" name="AutoShape 81"/>
            <p:cNvSpPr>
              <a:spLocks noChangeArrowheads="1"/>
            </p:cNvSpPr>
            <p:nvPr/>
          </p:nvSpPr>
          <p:spPr bwMode="auto">
            <a:xfrm flipV="1">
              <a:off x="2688" y="480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82"/>
            <p:cNvSpPr>
              <a:spLocks noChangeArrowheads="1"/>
            </p:cNvSpPr>
            <p:nvPr/>
          </p:nvSpPr>
          <p:spPr bwMode="auto">
            <a:xfrm>
              <a:off x="2928" y="288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56" name="Oval 83"/>
            <p:cNvSpPr>
              <a:spLocks noChangeArrowheads="1"/>
            </p:cNvSpPr>
            <p:nvPr/>
          </p:nvSpPr>
          <p:spPr bwMode="auto">
            <a:xfrm>
              <a:off x="2592" y="288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57" name="Oval 84"/>
            <p:cNvSpPr>
              <a:spLocks noChangeArrowheads="1"/>
            </p:cNvSpPr>
            <p:nvPr/>
          </p:nvSpPr>
          <p:spPr bwMode="auto">
            <a:xfrm>
              <a:off x="3792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58" name="Oval 85"/>
            <p:cNvSpPr>
              <a:spLocks noChangeArrowheads="1"/>
            </p:cNvSpPr>
            <p:nvPr/>
          </p:nvSpPr>
          <p:spPr bwMode="auto">
            <a:xfrm>
              <a:off x="3456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59" name="Oval 87"/>
            <p:cNvSpPr>
              <a:spLocks noChangeArrowheads="1"/>
            </p:cNvSpPr>
            <p:nvPr/>
          </p:nvSpPr>
          <p:spPr bwMode="auto">
            <a:xfrm>
              <a:off x="3696" y="187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0" name="Oval 88"/>
            <p:cNvSpPr>
              <a:spLocks noChangeArrowheads="1"/>
            </p:cNvSpPr>
            <p:nvPr/>
          </p:nvSpPr>
          <p:spPr bwMode="auto">
            <a:xfrm>
              <a:off x="1584" y="182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1" name="Oval 89"/>
            <p:cNvSpPr>
              <a:spLocks noChangeArrowheads="1"/>
            </p:cNvSpPr>
            <p:nvPr/>
          </p:nvSpPr>
          <p:spPr bwMode="auto">
            <a:xfrm>
              <a:off x="1680" y="196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2" name="Oval 90"/>
            <p:cNvSpPr>
              <a:spLocks noChangeArrowheads="1"/>
            </p:cNvSpPr>
            <p:nvPr/>
          </p:nvSpPr>
          <p:spPr bwMode="auto">
            <a:xfrm>
              <a:off x="1776" y="196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3" name="Oval 91"/>
            <p:cNvSpPr>
              <a:spLocks noChangeArrowheads="1"/>
            </p:cNvSpPr>
            <p:nvPr/>
          </p:nvSpPr>
          <p:spPr bwMode="auto">
            <a:xfrm>
              <a:off x="1728" y="201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4" name="AutoShape 92"/>
            <p:cNvSpPr>
              <a:spLocks noChangeArrowheads="1"/>
            </p:cNvSpPr>
            <p:nvPr/>
          </p:nvSpPr>
          <p:spPr bwMode="auto">
            <a:xfrm flipV="1">
              <a:off x="1680" y="206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Oval 93"/>
            <p:cNvSpPr>
              <a:spLocks noChangeArrowheads="1"/>
            </p:cNvSpPr>
            <p:nvPr/>
          </p:nvSpPr>
          <p:spPr bwMode="auto">
            <a:xfrm>
              <a:off x="1728" y="91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6" name="Oval 94"/>
            <p:cNvSpPr>
              <a:spLocks noChangeArrowheads="1"/>
            </p:cNvSpPr>
            <p:nvPr/>
          </p:nvSpPr>
          <p:spPr bwMode="auto">
            <a:xfrm>
              <a:off x="1824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7" name="Oval 95"/>
            <p:cNvSpPr>
              <a:spLocks noChangeArrowheads="1"/>
            </p:cNvSpPr>
            <p:nvPr/>
          </p:nvSpPr>
          <p:spPr bwMode="auto">
            <a:xfrm>
              <a:off x="1920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8" name="Oval 96"/>
            <p:cNvSpPr>
              <a:spLocks noChangeArrowheads="1"/>
            </p:cNvSpPr>
            <p:nvPr/>
          </p:nvSpPr>
          <p:spPr bwMode="auto">
            <a:xfrm>
              <a:off x="1872" y="110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69" name="AutoShape 97"/>
            <p:cNvSpPr>
              <a:spLocks noChangeArrowheads="1"/>
            </p:cNvSpPr>
            <p:nvPr/>
          </p:nvSpPr>
          <p:spPr bwMode="auto">
            <a:xfrm flipV="1">
              <a:off x="1824" y="115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Oval 99"/>
            <p:cNvSpPr>
              <a:spLocks noChangeArrowheads="1"/>
            </p:cNvSpPr>
            <p:nvPr/>
          </p:nvSpPr>
          <p:spPr bwMode="auto">
            <a:xfrm>
              <a:off x="3552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71" name="Oval 100"/>
            <p:cNvSpPr>
              <a:spLocks noChangeArrowheads="1"/>
            </p:cNvSpPr>
            <p:nvPr/>
          </p:nvSpPr>
          <p:spPr bwMode="auto">
            <a:xfrm>
              <a:off x="3648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72" name="Oval 101"/>
            <p:cNvSpPr>
              <a:spLocks noChangeArrowheads="1"/>
            </p:cNvSpPr>
            <p:nvPr/>
          </p:nvSpPr>
          <p:spPr bwMode="auto">
            <a:xfrm>
              <a:off x="3600" y="1008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73" name="AutoShape 102"/>
            <p:cNvSpPr>
              <a:spLocks noChangeArrowheads="1"/>
            </p:cNvSpPr>
            <p:nvPr/>
          </p:nvSpPr>
          <p:spPr bwMode="auto">
            <a:xfrm flipV="1">
              <a:off x="3552" y="1056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Oval 103"/>
            <p:cNvSpPr>
              <a:spLocks noChangeArrowheads="1"/>
            </p:cNvSpPr>
            <p:nvPr/>
          </p:nvSpPr>
          <p:spPr bwMode="auto">
            <a:xfrm>
              <a:off x="1728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75" name="Oval 104"/>
            <p:cNvSpPr>
              <a:spLocks noChangeArrowheads="1"/>
            </p:cNvSpPr>
            <p:nvPr/>
          </p:nvSpPr>
          <p:spPr bwMode="auto">
            <a:xfrm>
              <a:off x="1824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76" name="Oval 105"/>
            <p:cNvSpPr>
              <a:spLocks noChangeArrowheads="1"/>
            </p:cNvSpPr>
            <p:nvPr/>
          </p:nvSpPr>
          <p:spPr bwMode="auto">
            <a:xfrm>
              <a:off x="1920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77" name="Oval 106"/>
            <p:cNvSpPr>
              <a:spLocks noChangeArrowheads="1"/>
            </p:cNvSpPr>
            <p:nvPr/>
          </p:nvSpPr>
          <p:spPr bwMode="auto">
            <a:xfrm>
              <a:off x="1872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78" name="AutoShape 107"/>
            <p:cNvSpPr>
              <a:spLocks noChangeArrowheads="1"/>
            </p:cNvSpPr>
            <p:nvPr/>
          </p:nvSpPr>
          <p:spPr bwMode="auto">
            <a:xfrm flipV="1">
              <a:off x="1824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Oval 108"/>
            <p:cNvSpPr>
              <a:spLocks noChangeArrowheads="1"/>
            </p:cNvSpPr>
            <p:nvPr/>
          </p:nvSpPr>
          <p:spPr bwMode="auto">
            <a:xfrm>
              <a:off x="3600" y="268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0" name="Oval 109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1" name="Oval 110"/>
            <p:cNvSpPr>
              <a:spLocks noChangeArrowheads="1"/>
            </p:cNvSpPr>
            <p:nvPr/>
          </p:nvSpPr>
          <p:spPr bwMode="auto">
            <a:xfrm>
              <a:off x="3792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2" name="Oval 111"/>
            <p:cNvSpPr>
              <a:spLocks noChangeArrowheads="1"/>
            </p:cNvSpPr>
            <p:nvPr/>
          </p:nvSpPr>
          <p:spPr bwMode="auto">
            <a:xfrm>
              <a:off x="3744" y="2880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3" name="AutoShape 112"/>
            <p:cNvSpPr>
              <a:spLocks noChangeArrowheads="1"/>
            </p:cNvSpPr>
            <p:nvPr/>
          </p:nvSpPr>
          <p:spPr bwMode="auto">
            <a:xfrm flipV="1">
              <a:off x="3696" y="2928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Oval 113"/>
            <p:cNvSpPr>
              <a:spLocks noChangeArrowheads="1"/>
            </p:cNvSpPr>
            <p:nvPr/>
          </p:nvSpPr>
          <p:spPr bwMode="auto">
            <a:xfrm>
              <a:off x="2064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5" name="AutoShape 114"/>
            <p:cNvSpPr>
              <a:spLocks noChangeArrowheads="1"/>
            </p:cNvSpPr>
            <p:nvPr/>
          </p:nvSpPr>
          <p:spPr bwMode="auto">
            <a:xfrm flipV="1">
              <a:off x="1920" y="1920"/>
              <a:ext cx="4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6" name="AutoShape 115"/>
            <p:cNvSpPr>
              <a:spLocks noChangeArrowheads="1"/>
            </p:cNvSpPr>
            <p:nvPr/>
          </p:nvSpPr>
          <p:spPr bwMode="auto">
            <a:xfrm flipV="1">
              <a:off x="1536" y="1920"/>
              <a:ext cx="4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7" name="Oval 116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8" name="Oval 117"/>
            <p:cNvSpPr>
              <a:spLocks noChangeArrowheads="1"/>
            </p:cNvSpPr>
            <p:nvPr/>
          </p:nvSpPr>
          <p:spPr bwMode="auto">
            <a:xfrm>
              <a:off x="2064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89" name="Oval 118"/>
            <p:cNvSpPr>
              <a:spLocks noChangeArrowheads="1"/>
            </p:cNvSpPr>
            <p:nvPr/>
          </p:nvSpPr>
          <p:spPr bwMode="auto">
            <a:xfrm>
              <a:off x="1728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0" name="Oval 119"/>
            <p:cNvSpPr>
              <a:spLocks noChangeArrowheads="1"/>
            </p:cNvSpPr>
            <p:nvPr/>
          </p:nvSpPr>
          <p:spPr bwMode="auto">
            <a:xfrm>
              <a:off x="3936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1" name="Oval 120"/>
            <p:cNvSpPr>
              <a:spLocks noChangeArrowheads="1"/>
            </p:cNvSpPr>
            <p:nvPr/>
          </p:nvSpPr>
          <p:spPr bwMode="auto">
            <a:xfrm>
              <a:off x="3600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2" name="Oval 121"/>
            <p:cNvSpPr>
              <a:spLocks noChangeArrowheads="1"/>
            </p:cNvSpPr>
            <p:nvPr/>
          </p:nvSpPr>
          <p:spPr bwMode="auto">
            <a:xfrm>
              <a:off x="3792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3" name="Oval 122"/>
            <p:cNvSpPr>
              <a:spLocks noChangeArrowheads="1"/>
            </p:cNvSpPr>
            <p:nvPr/>
          </p:nvSpPr>
          <p:spPr bwMode="auto">
            <a:xfrm>
              <a:off x="3456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4" name="Oval 123"/>
            <p:cNvSpPr>
              <a:spLocks noChangeArrowheads="1"/>
            </p:cNvSpPr>
            <p:nvPr/>
          </p:nvSpPr>
          <p:spPr bwMode="auto">
            <a:xfrm>
              <a:off x="3792" y="201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5" name="Oval 124"/>
            <p:cNvSpPr>
              <a:spLocks noChangeArrowheads="1"/>
            </p:cNvSpPr>
            <p:nvPr/>
          </p:nvSpPr>
          <p:spPr bwMode="auto">
            <a:xfrm>
              <a:off x="3888" y="201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6" name="Oval 125"/>
            <p:cNvSpPr>
              <a:spLocks noChangeArrowheads="1"/>
            </p:cNvSpPr>
            <p:nvPr/>
          </p:nvSpPr>
          <p:spPr bwMode="auto">
            <a:xfrm>
              <a:off x="3840" y="206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7" name="AutoShape 126"/>
            <p:cNvSpPr>
              <a:spLocks noChangeArrowheads="1"/>
            </p:cNvSpPr>
            <p:nvPr/>
          </p:nvSpPr>
          <p:spPr bwMode="auto">
            <a:xfrm flipV="1">
              <a:off x="3792" y="211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Oval 127"/>
            <p:cNvSpPr>
              <a:spLocks noChangeArrowheads="1"/>
            </p:cNvSpPr>
            <p:nvPr/>
          </p:nvSpPr>
          <p:spPr bwMode="auto">
            <a:xfrm>
              <a:off x="3696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39999" name="Oval 128"/>
            <p:cNvSpPr>
              <a:spLocks noChangeArrowheads="1"/>
            </p:cNvSpPr>
            <p:nvPr/>
          </p:nvSpPr>
          <p:spPr bwMode="auto">
            <a:xfrm>
              <a:off x="2640" y="355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000" name="Oval 129"/>
            <p:cNvSpPr>
              <a:spLocks noChangeArrowheads="1"/>
            </p:cNvSpPr>
            <p:nvPr/>
          </p:nvSpPr>
          <p:spPr bwMode="auto">
            <a:xfrm>
              <a:off x="2736" y="36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001" name="Oval 130"/>
            <p:cNvSpPr>
              <a:spLocks noChangeArrowheads="1"/>
            </p:cNvSpPr>
            <p:nvPr/>
          </p:nvSpPr>
          <p:spPr bwMode="auto">
            <a:xfrm>
              <a:off x="2832" y="36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002" name="Oval 131"/>
            <p:cNvSpPr>
              <a:spLocks noChangeArrowheads="1"/>
            </p:cNvSpPr>
            <p:nvPr/>
          </p:nvSpPr>
          <p:spPr bwMode="auto">
            <a:xfrm>
              <a:off x="2784" y="374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003" name="AutoShape 132"/>
            <p:cNvSpPr>
              <a:spLocks noChangeArrowheads="1"/>
            </p:cNvSpPr>
            <p:nvPr/>
          </p:nvSpPr>
          <p:spPr bwMode="auto">
            <a:xfrm flipV="1">
              <a:off x="2736" y="379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Oval 133"/>
            <p:cNvSpPr>
              <a:spLocks noChangeArrowheads="1"/>
            </p:cNvSpPr>
            <p:nvPr/>
          </p:nvSpPr>
          <p:spPr bwMode="auto">
            <a:xfrm>
              <a:off x="2976" y="36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005" name="Oval 134"/>
            <p:cNvSpPr>
              <a:spLocks noChangeArrowheads="1"/>
            </p:cNvSpPr>
            <p:nvPr/>
          </p:nvSpPr>
          <p:spPr bwMode="auto">
            <a:xfrm>
              <a:off x="2640" y="36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006" name="Oval 135"/>
            <p:cNvSpPr>
              <a:spLocks noChangeArrowheads="1"/>
            </p:cNvSpPr>
            <p:nvPr/>
          </p:nvSpPr>
          <p:spPr bwMode="auto">
            <a:xfrm>
              <a:off x="4032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1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10"/>
          <p:cNvSpPr>
            <a:spLocks noChangeArrowheads="1"/>
          </p:cNvSpPr>
          <p:nvPr/>
        </p:nvSpPr>
        <p:spPr bwMode="auto">
          <a:xfrm>
            <a:off x="3048000" y="990600"/>
            <a:ext cx="2743200" cy="487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190515" name="Text Box 51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Students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0964" name="Text Box 76"/>
          <p:cNvSpPr txBox="1">
            <a:spLocks noChangeArrowheads="1"/>
          </p:cNvSpPr>
          <p:nvPr/>
        </p:nvSpPr>
        <p:spPr bwMode="auto">
          <a:xfrm>
            <a:off x="0" y="76200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 b="1"/>
              <a:t>Starting the Case discussion (Session 1)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3276600" y="1182688"/>
            <a:ext cx="2286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What do       we know</a:t>
            </a:r>
          </a:p>
          <a:p>
            <a:pPr algn="ctr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What do we need to know</a:t>
            </a:r>
          </a:p>
          <a:p>
            <a:pPr algn="ctr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Discuss &amp; list learning issues</a:t>
            </a:r>
          </a:p>
          <a:p>
            <a:pPr algn="ctr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Organize who does what</a:t>
            </a:r>
            <a:endParaRPr lang="en-CA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010400" y="4038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Tutor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0967" name="Line 79"/>
          <p:cNvSpPr>
            <a:spLocks noChangeShapeType="1"/>
          </p:cNvSpPr>
          <p:nvPr/>
        </p:nvSpPr>
        <p:spPr bwMode="auto">
          <a:xfrm flipH="1">
            <a:off x="6553200" y="4419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8" name="Group 129"/>
          <p:cNvGrpSpPr>
            <a:grpSpLocks/>
          </p:cNvGrpSpPr>
          <p:nvPr/>
        </p:nvGrpSpPr>
        <p:grpSpPr bwMode="auto">
          <a:xfrm>
            <a:off x="2438400" y="381000"/>
            <a:ext cx="4038600" cy="5867400"/>
            <a:chOff x="1536" y="240"/>
            <a:chExt cx="2544" cy="3696"/>
          </a:xfrm>
        </p:grpSpPr>
        <p:grpSp>
          <p:nvGrpSpPr>
            <p:cNvPr id="40969" name="Group 130"/>
            <p:cNvGrpSpPr>
              <a:grpSpLocks/>
            </p:cNvGrpSpPr>
            <p:nvPr/>
          </p:nvGrpSpPr>
          <p:grpSpPr bwMode="auto">
            <a:xfrm>
              <a:off x="3456" y="816"/>
              <a:ext cx="384" cy="384"/>
              <a:chOff x="3456" y="816"/>
              <a:chExt cx="384" cy="384"/>
            </a:xfrm>
          </p:grpSpPr>
          <p:sp>
            <p:nvSpPr>
              <p:cNvPr id="41031" name="Oval 131"/>
              <p:cNvSpPr>
                <a:spLocks noChangeArrowheads="1"/>
              </p:cNvSpPr>
              <p:nvPr/>
            </p:nvSpPr>
            <p:spPr bwMode="auto">
              <a:xfrm>
                <a:off x="3456" y="81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1032" name="Oval 132"/>
              <p:cNvSpPr>
                <a:spLocks noChangeArrowheads="1"/>
              </p:cNvSpPr>
              <p:nvPr/>
            </p:nvSpPr>
            <p:spPr bwMode="auto">
              <a:xfrm>
                <a:off x="3552" y="96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1033" name="Oval 133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1034" name="Oval 134"/>
              <p:cNvSpPr>
                <a:spLocks noChangeArrowheads="1"/>
              </p:cNvSpPr>
              <p:nvPr/>
            </p:nvSpPr>
            <p:spPr bwMode="auto">
              <a:xfrm>
                <a:off x="3600" y="1008"/>
                <a:ext cx="48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1035" name="AutoShape 135"/>
              <p:cNvSpPr>
                <a:spLocks noChangeArrowheads="1"/>
              </p:cNvSpPr>
              <p:nvPr/>
            </p:nvSpPr>
            <p:spPr bwMode="auto">
              <a:xfrm flipV="1">
                <a:off x="3552" y="1056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6" name="Oval 136"/>
              <p:cNvSpPr>
                <a:spLocks noChangeArrowheads="1"/>
              </p:cNvSpPr>
              <p:nvPr/>
            </p:nvSpPr>
            <p:spPr bwMode="auto">
              <a:xfrm>
                <a:off x="3792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  <p:sp>
            <p:nvSpPr>
              <p:cNvPr id="41037" name="Oval 137"/>
              <p:cNvSpPr>
                <a:spLocks noChangeArrowheads="1"/>
              </p:cNvSpPr>
              <p:nvPr/>
            </p:nvSpPr>
            <p:spPr bwMode="auto">
              <a:xfrm>
                <a:off x="3456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ar-SA">
                  <a:latin typeface="Constantia" pitchFamily="18" charset="0"/>
                </a:endParaRPr>
              </a:p>
            </p:txBody>
          </p:sp>
        </p:grpSp>
        <p:sp>
          <p:nvSpPr>
            <p:cNvPr id="40970" name="Oval 138"/>
            <p:cNvSpPr>
              <a:spLocks noChangeArrowheads="1"/>
            </p:cNvSpPr>
            <p:nvPr/>
          </p:nvSpPr>
          <p:spPr bwMode="auto">
            <a:xfrm>
              <a:off x="3552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71" name="Oval 139"/>
            <p:cNvSpPr>
              <a:spLocks noChangeArrowheads="1"/>
            </p:cNvSpPr>
            <p:nvPr/>
          </p:nvSpPr>
          <p:spPr bwMode="auto">
            <a:xfrm>
              <a:off x="3648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72" name="Oval 140"/>
            <p:cNvSpPr>
              <a:spLocks noChangeArrowheads="1"/>
            </p:cNvSpPr>
            <p:nvPr/>
          </p:nvSpPr>
          <p:spPr bwMode="auto">
            <a:xfrm>
              <a:off x="3600" y="1008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73" name="AutoShape 141"/>
            <p:cNvSpPr>
              <a:spLocks noChangeArrowheads="1"/>
            </p:cNvSpPr>
            <p:nvPr/>
          </p:nvSpPr>
          <p:spPr bwMode="auto">
            <a:xfrm flipV="1">
              <a:off x="3552" y="1056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Oval 142"/>
            <p:cNvSpPr>
              <a:spLocks noChangeArrowheads="1"/>
            </p:cNvSpPr>
            <p:nvPr/>
          </p:nvSpPr>
          <p:spPr bwMode="auto">
            <a:xfrm>
              <a:off x="2592" y="240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75" name="Oval 143"/>
            <p:cNvSpPr>
              <a:spLocks noChangeArrowheads="1"/>
            </p:cNvSpPr>
            <p:nvPr/>
          </p:nvSpPr>
          <p:spPr bwMode="auto">
            <a:xfrm>
              <a:off x="2688" y="3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76" name="Oval 144"/>
            <p:cNvSpPr>
              <a:spLocks noChangeArrowheads="1"/>
            </p:cNvSpPr>
            <p:nvPr/>
          </p:nvSpPr>
          <p:spPr bwMode="auto">
            <a:xfrm>
              <a:off x="2784" y="38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77" name="Oval 145"/>
            <p:cNvSpPr>
              <a:spLocks noChangeArrowheads="1"/>
            </p:cNvSpPr>
            <p:nvPr/>
          </p:nvSpPr>
          <p:spPr bwMode="auto">
            <a:xfrm>
              <a:off x="2736" y="432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78" name="AutoShape 146"/>
            <p:cNvSpPr>
              <a:spLocks noChangeArrowheads="1"/>
            </p:cNvSpPr>
            <p:nvPr/>
          </p:nvSpPr>
          <p:spPr bwMode="auto">
            <a:xfrm flipV="1">
              <a:off x="2688" y="480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Oval 147"/>
            <p:cNvSpPr>
              <a:spLocks noChangeArrowheads="1"/>
            </p:cNvSpPr>
            <p:nvPr/>
          </p:nvSpPr>
          <p:spPr bwMode="auto">
            <a:xfrm>
              <a:off x="2928" y="288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0" name="Oval 148"/>
            <p:cNvSpPr>
              <a:spLocks noChangeArrowheads="1"/>
            </p:cNvSpPr>
            <p:nvPr/>
          </p:nvSpPr>
          <p:spPr bwMode="auto">
            <a:xfrm>
              <a:off x="2592" y="288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1" name="Oval 149"/>
            <p:cNvSpPr>
              <a:spLocks noChangeArrowheads="1"/>
            </p:cNvSpPr>
            <p:nvPr/>
          </p:nvSpPr>
          <p:spPr bwMode="auto">
            <a:xfrm>
              <a:off x="3792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2" name="Oval 150"/>
            <p:cNvSpPr>
              <a:spLocks noChangeArrowheads="1"/>
            </p:cNvSpPr>
            <p:nvPr/>
          </p:nvSpPr>
          <p:spPr bwMode="auto">
            <a:xfrm>
              <a:off x="3456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3" name="Oval 151"/>
            <p:cNvSpPr>
              <a:spLocks noChangeArrowheads="1"/>
            </p:cNvSpPr>
            <p:nvPr/>
          </p:nvSpPr>
          <p:spPr bwMode="auto">
            <a:xfrm>
              <a:off x="3696" y="187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4" name="Oval 152"/>
            <p:cNvSpPr>
              <a:spLocks noChangeArrowheads="1"/>
            </p:cNvSpPr>
            <p:nvPr/>
          </p:nvSpPr>
          <p:spPr bwMode="auto">
            <a:xfrm>
              <a:off x="1584" y="182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5" name="Oval 153"/>
            <p:cNvSpPr>
              <a:spLocks noChangeArrowheads="1"/>
            </p:cNvSpPr>
            <p:nvPr/>
          </p:nvSpPr>
          <p:spPr bwMode="auto">
            <a:xfrm>
              <a:off x="1680" y="196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6" name="Oval 154"/>
            <p:cNvSpPr>
              <a:spLocks noChangeArrowheads="1"/>
            </p:cNvSpPr>
            <p:nvPr/>
          </p:nvSpPr>
          <p:spPr bwMode="auto">
            <a:xfrm>
              <a:off x="1776" y="196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7" name="Oval 155"/>
            <p:cNvSpPr>
              <a:spLocks noChangeArrowheads="1"/>
            </p:cNvSpPr>
            <p:nvPr/>
          </p:nvSpPr>
          <p:spPr bwMode="auto">
            <a:xfrm>
              <a:off x="1728" y="201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88" name="AutoShape 156"/>
            <p:cNvSpPr>
              <a:spLocks noChangeArrowheads="1"/>
            </p:cNvSpPr>
            <p:nvPr/>
          </p:nvSpPr>
          <p:spPr bwMode="auto">
            <a:xfrm flipV="1">
              <a:off x="1680" y="206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Oval 157"/>
            <p:cNvSpPr>
              <a:spLocks noChangeArrowheads="1"/>
            </p:cNvSpPr>
            <p:nvPr/>
          </p:nvSpPr>
          <p:spPr bwMode="auto">
            <a:xfrm>
              <a:off x="1728" y="91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90" name="Oval 158"/>
            <p:cNvSpPr>
              <a:spLocks noChangeArrowheads="1"/>
            </p:cNvSpPr>
            <p:nvPr/>
          </p:nvSpPr>
          <p:spPr bwMode="auto">
            <a:xfrm>
              <a:off x="1824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91" name="Oval 159"/>
            <p:cNvSpPr>
              <a:spLocks noChangeArrowheads="1"/>
            </p:cNvSpPr>
            <p:nvPr/>
          </p:nvSpPr>
          <p:spPr bwMode="auto">
            <a:xfrm>
              <a:off x="1920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92" name="Oval 160"/>
            <p:cNvSpPr>
              <a:spLocks noChangeArrowheads="1"/>
            </p:cNvSpPr>
            <p:nvPr/>
          </p:nvSpPr>
          <p:spPr bwMode="auto">
            <a:xfrm>
              <a:off x="1872" y="110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93" name="AutoShape 161"/>
            <p:cNvSpPr>
              <a:spLocks noChangeArrowheads="1"/>
            </p:cNvSpPr>
            <p:nvPr/>
          </p:nvSpPr>
          <p:spPr bwMode="auto">
            <a:xfrm flipV="1">
              <a:off x="1824" y="115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Oval 162"/>
            <p:cNvSpPr>
              <a:spLocks noChangeArrowheads="1"/>
            </p:cNvSpPr>
            <p:nvPr/>
          </p:nvSpPr>
          <p:spPr bwMode="auto">
            <a:xfrm>
              <a:off x="3552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95" name="Oval 163"/>
            <p:cNvSpPr>
              <a:spLocks noChangeArrowheads="1"/>
            </p:cNvSpPr>
            <p:nvPr/>
          </p:nvSpPr>
          <p:spPr bwMode="auto">
            <a:xfrm>
              <a:off x="3648" y="9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96" name="Oval 164"/>
            <p:cNvSpPr>
              <a:spLocks noChangeArrowheads="1"/>
            </p:cNvSpPr>
            <p:nvPr/>
          </p:nvSpPr>
          <p:spPr bwMode="auto">
            <a:xfrm>
              <a:off x="3600" y="1008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97" name="AutoShape 165"/>
            <p:cNvSpPr>
              <a:spLocks noChangeArrowheads="1"/>
            </p:cNvSpPr>
            <p:nvPr/>
          </p:nvSpPr>
          <p:spPr bwMode="auto">
            <a:xfrm flipV="1">
              <a:off x="3552" y="1056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Oval 166"/>
            <p:cNvSpPr>
              <a:spLocks noChangeArrowheads="1"/>
            </p:cNvSpPr>
            <p:nvPr/>
          </p:nvSpPr>
          <p:spPr bwMode="auto">
            <a:xfrm>
              <a:off x="1728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0999" name="Oval 167"/>
            <p:cNvSpPr>
              <a:spLocks noChangeArrowheads="1"/>
            </p:cNvSpPr>
            <p:nvPr/>
          </p:nvSpPr>
          <p:spPr bwMode="auto">
            <a:xfrm>
              <a:off x="1824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00" name="Oval 168"/>
            <p:cNvSpPr>
              <a:spLocks noChangeArrowheads="1"/>
            </p:cNvSpPr>
            <p:nvPr/>
          </p:nvSpPr>
          <p:spPr bwMode="auto">
            <a:xfrm>
              <a:off x="1920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01" name="Oval 169"/>
            <p:cNvSpPr>
              <a:spLocks noChangeArrowheads="1"/>
            </p:cNvSpPr>
            <p:nvPr/>
          </p:nvSpPr>
          <p:spPr bwMode="auto">
            <a:xfrm>
              <a:off x="1872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02" name="AutoShape 170"/>
            <p:cNvSpPr>
              <a:spLocks noChangeArrowheads="1"/>
            </p:cNvSpPr>
            <p:nvPr/>
          </p:nvSpPr>
          <p:spPr bwMode="auto">
            <a:xfrm flipV="1">
              <a:off x="1824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171"/>
            <p:cNvSpPr>
              <a:spLocks noChangeArrowheads="1"/>
            </p:cNvSpPr>
            <p:nvPr/>
          </p:nvSpPr>
          <p:spPr bwMode="auto">
            <a:xfrm>
              <a:off x="3600" y="268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04" name="Oval 172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05" name="Oval 173"/>
            <p:cNvSpPr>
              <a:spLocks noChangeArrowheads="1"/>
            </p:cNvSpPr>
            <p:nvPr/>
          </p:nvSpPr>
          <p:spPr bwMode="auto">
            <a:xfrm>
              <a:off x="3792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06" name="Oval 174"/>
            <p:cNvSpPr>
              <a:spLocks noChangeArrowheads="1"/>
            </p:cNvSpPr>
            <p:nvPr/>
          </p:nvSpPr>
          <p:spPr bwMode="auto">
            <a:xfrm>
              <a:off x="3744" y="2880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07" name="AutoShape 175"/>
            <p:cNvSpPr>
              <a:spLocks noChangeArrowheads="1"/>
            </p:cNvSpPr>
            <p:nvPr/>
          </p:nvSpPr>
          <p:spPr bwMode="auto">
            <a:xfrm flipV="1">
              <a:off x="3696" y="2928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Oval 176"/>
            <p:cNvSpPr>
              <a:spLocks noChangeArrowheads="1"/>
            </p:cNvSpPr>
            <p:nvPr/>
          </p:nvSpPr>
          <p:spPr bwMode="auto">
            <a:xfrm>
              <a:off x="2064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09" name="AutoShape 177"/>
            <p:cNvSpPr>
              <a:spLocks noChangeArrowheads="1"/>
            </p:cNvSpPr>
            <p:nvPr/>
          </p:nvSpPr>
          <p:spPr bwMode="auto">
            <a:xfrm flipV="1">
              <a:off x="1920" y="1920"/>
              <a:ext cx="4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0" name="AutoShape 178"/>
            <p:cNvSpPr>
              <a:spLocks noChangeArrowheads="1"/>
            </p:cNvSpPr>
            <p:nvPr/>
          </p:nvSpPr>
          <p:spPr bwMode="auto">
            <a:xfrm flipV="1">
              <a:off x="1536" y="1920"/>
              <a:ext cx="4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1" name="Oval 179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2" name="Oval 180"/>
            <p:cNvSpPr>
              <a:spLocks noChangeArrowheads="1"/>
            </p:cNvSpPr>
            <p:nvPr/>
          </p:nvSpPr>
          <p:spPr bwMode="auto">
            <a:xfrm>
              <a:off x="2064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3" name="Oval 181"/>
            <p:cNvSpPr>
              <a:spLocks noChangeArrowheads="1"/>
            </p:cNvSpPr>
            <p:nvPr/>
          </p:nvSpPr>
          <p:spPr bwMode="auto">
            <a:xfrm>
              <a:off x="1728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4" name="Oval 182"/>
            <p:cNvSpPr>
              <a:spLocks noChangeArrowheads="1"/>
            </p:cNvSpPr>
            <p:nvPr/>
          </p:nvSpPr>
          <p:spPr bwMode="auto">
            <a:xfrm>
              <a:off x="3936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5" name="Oval 183"/>
            <p:cNvSpPr>
              <a:spLocks noChangeArrowheads="1"/>
            </p:cNvSpPr>
            <p:nvPr/>
          </p:nvSpPr>
          <p:spPr bwMode="auto">
            <a:xfrm>
              <a:off x="3600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6" name="Oval 184"/>
            <p:cNvSpPr>
              <a:spLocks noChangeArrowheads="1"/>
            </p:cNvSpPr>
            <p:nvPr/>
          </p:nvSpPr>
          <p:spPr bwMode="auto">
            <a:xfrm>
              <a:off x="3792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7" name="Oval 185"/>
            <p:cNvSpPr>
              <a:spLocks noChangeArrowheads="1"/>
            </p:cNvSpPr>
            <p:nvPr/>
          </p:nvSpPr>
          <p:spPr bwMode="auto">
            <a:xfrm>
              <a:off x="3456" y="864"/>
              <a:ext cx="48" cy="4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8" name="Oval 186"/>
            <p:cNvSpPr>
              <a:spLocks noChangeArrowheads="1"/>
            </p:cNvSpPr>
            <p:nvPr/>
          </p:nvSpPr>
          <p:spPr bwMode="auto">
            <a:xfrm>
              <a:off x="3792" y="201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19" name="Oval 187"/>
            <p:cNvSpPr>
              <a:spLocks noChangeArrowheads="1"/>
            </p:cNvSpPr>
            <p:nvPr/>
          </p:nvSpPr>
          <p:spPr bwMode="auto">
            <a:xfrm>
              <a:off x="3888" y="201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20" name="Oval 188"/>
            <p:cNvSpPr>
              <a:spLocks noChangeArrowheads="1"/>
            </p:cNvSpPr>
            <p:nvPr/>
          </p:nvSpPr>
          <p:spPr bwMode="auto">
            <a:xfrm>
              <a:off x="3840" y="206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21" name="AutoShape 189"/>
            <p:cNvSpPr>
              <a:spLocks noChangeArrowheads="1"/>
            </p:cNvSpPr>
            <p:nvPr/>
          </p:nvSpPr>
          <p:spPr bwMode="auto">
            <a:xfrm flipV="1">
              <a:off x="3792" y="211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2" name="Oval 190"/>
            <p:cNvSpPr>
              <a:spLocks noChangeArrowheads="1"/>
            </p:cNvSpPr>
            <p:nvPr/>
          </p:nvSpPr>
          <p:spPr bwMode="auto">
            <a:xfrm>
              <a:off x="3696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23" name="Oval 191"/>
            <p:cNvSpPr>
              <a:spLocks noChangeArrowheads="1"/>
            </p:cNvSpPr>
            <p:nvPr/>
          </p:nvSpPr>
          <p:spPr bwMode="auto">
            <a:xfrm>
              <a:off x="2640" y="355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24" name="Oval 192"/>
            <p:cNvSpPr>
              <a:spLocks noChangeArrowheads="1"/>
            </p:cNvSpPr>
            <p:nvPr/>
          </p:nvSpPr>
          <p:spPr bwMode="auto">
            <a:xfrm>
              <a:off x="2736" y="36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25" name="Oval 193"/>
            <p:cNvSpPr>
              <a:spLocks noChangeArrowheads="1"/>
            </p:cNvSpPr>
            <p:nvPr/>
          </p:nvSpPr>
          <p:spPr bwMode="auto">
            <a:xfrm>
              <a:off x="2832" y="36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26" name="Oval 194"/>
            <p:cNvSpPr>
              <a:spLocks noChangeArrowheads="1"/>
            </p:cNvSpPr>
            <p:nvPr/>
          </p:nvSpPr>
          <p:spPr bwMode="auto">
            <a:xfrm>
              <a:off x="2784" y="374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27" name="AutoShape 195"/>
            <p:cNvSpPr>
              <a:spLocks noChangeArrowheads="1"/>
            </p:cNvSpPr>
            <p:nvPr/>
          </p:nvSpPr>
          <p:spPr bwMode="auto">
            <a:xfrm flipV="1">
              <a:off x="2736" y="379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Oval 196"/>
            <p:cNvSpPr>
              <a:spLocks noChangeArrowheads="1"/>
            </p:cNvSpPr>
            <p:nvPr/>
          </p:nvSpPr>
          <p:spPr bwMode="auto">
            <a:xfrm>
              <a:off x="2976" y="36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29" name="Oval 197"/>
            <p:cNvSpPr>
              <a:spLocks noChangeArrowheads="1"/>
            </p:cNvSpPr>
            <p:nvPr/>
          </p:nvSpPr>
          <p:spPr bwMode="auto">
            <a:xfrm>
              <a:off x="2640" y="360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1030" name="Oval 198"/>
            <p:cNvSpPr>
              <a:spLocks noChangeArrowheads="1"/>
            </p:cNvSpPr>
            <p:nvPr/>
          </p:nvSpPr>
          <p:spPr bwMode="auto">
            <a:xfrm>
              <a:off x="4032" y="19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4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762250" y="1600200"/>
          <a:ext cx="3714750" cy="3886200"/>
        </p:xfrm>
        <a:graphic>
          <a:graphicData uri="http://schemas.openxmlformats.org/presentationml/2006/ole">
            <p:oleObj spid="_x0000_s1026" name="Clip" r:id="rId4" imgW="2467080" imgH="2581200" progId="">
              <p:embed/>
            </p:oleObj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1752600" y="3200400"/>
          <a:ext cx="1019175" cy="1285875"/>
        </p:xfrm>
        <a:graphic>
          <a:graphicData uri="http://schemas.openxmlformats.org/presentationml/2006/ole">
            <p:oleObj spid="_x0000_s1027" name="Clip" r:id="rId5" imgW="1019160" imgH="1285920" progId="">
              <p:embed/>
            </p:oleObj>
          </a:graphicData>
        </a:graphic>
      </p:graphicFrame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An important part of CBD is the 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learning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between sessions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Case-based Discussion Schedule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 Foundation Block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8077200" y="49990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1988" name="Rectangle 4" descr="Stationery"/>
          <p:cNvSpPr>
            <a:spLocks noChangeArrowheads="1"/>
          </p:cNvSpPr>
          <p:nvPr/>
        </p:nvSpPr>
        <p:spPr bwMode="auto">
          <a:xfrm>
            <a:off x="762000" y="3352800"/>
            <a:ext cx="1295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41989" name="Rectangle 6" descr="Stationery"/>
          <p:cNvSpPr>
            <a:spLocks noChangeArrowheads="1"/>
          </p:cNvSpPr>
          <p:nvPr/>
        </p:nvSpPr>
        <p:spPr bwMode="auto">
          <a:xfrm>
            <a:off x="2362200" y="3352800"/>
            <a:ext cx="1295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41990" name="Rectangle 7" descr="Stationery"/>
          <p:cNvSpPr>
            <a:spLocks noChangeArrowheads="1"/>
          </p:cNvSpPr>
          <p:nvPr/>
        </p:nvSpPr>
        <p:spPr bwMode="auto">
          <a:xfrm>
            <a:off x="2362200" y="2057400"/>
            <a:ext cx="1295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41991" name="Rectangle 8" descr="Bouquet"/>
          <p:cNvSpPr>
            <a:spLocks noChangeArrowheads="1"/>
          </p:cNvSpPr>
          <p:nvPr/>
        </p:nvSpPr>
        <p:spPr bwMode="auto">
          <a:xfrm>
            <a:off x="4038600" y="3352800"/>
            <a:ext cx="1295400" cy="1219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41992" name="Rectangle 9" descr="Stationery"/>
          <p:cNvSpPr>
            <a:spLocks noChangeArrowheads="1"/>
          </p:cNvSpPr>
          <p:nvPr/>
        </p:nvSpPr>
        <p:spPr bwMode="auto">
          <a:xfrm>
            <a:off x="4038600" y="2133600"/>
            <a:ext cx="1295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41993" name="Rectangle 10" descr="Bouquet"/>
          <p:cNvSpPr>
            <a:spLocks noChangeArrowheads="1"/>
          </p:cNvSpPr>
          <p:nvPr/>
        </p:nvSpPr>
        <p:spPr bwMode="auto">
          <a:xfrm>
            <a:off x="5715000" y="3352800"/>
            <a:ext cx="1295400" cy="1219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41994" name="Rectangle 11" descr="Bouquet"/>
          <p:cNvSpPr>
            <a:spLocks noChangeArrowheads="1"/>
          </p:cNvSpPr>
          <p:nvPr/>
        </p:nvSpPr>
        <p:spPr bwMode="auto">
          <a:xfrm>
            <a:off x="5715000" y="2133600"/>
            <a:ext cx="1295400" cy="1219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>
            <a:off x="457200" y="21336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 rot="-5400000">
            <a:off x="-295275" y="3073400"/>
            <a:ext cx="10493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3 Hr.</a:t>
            </a:r>
            <a:endParaRPr lang="en-US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838200" y="3733800"/>
            <a:ext cx="1235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Case1 Feedback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4175125" y="3657600"/>
            <a:ext cx="1235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Case-3: Feedback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2362200" y="2209800"/>
            <a:ext cx="123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Case-2: Introduction Review</a:t>
            </a: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Process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2498725" y="3657600"/>
            <a:ext cx="1235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Case-2: Feedback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4114800" y="2286000"/>
            <a:ext cx="123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Case-3: Introduction Review Process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5791200" y="2286000"/>
            <a:ext cx="123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Case-4: Introduction Review Process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5791200" y="35814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Case-4: Feedback</a:t>
            </a:r>
          </a:p>
        </p:txBody>
      </p:sp>
      <p:sp>
        <p:nvSpPr>
          <p:cNvPr id="129054" name="Text Box 30"/>
          <p:cNvSpPr txBox="1">
            <a:spLocks noChangeArrowheads="1"/>
          </p:cNvSpPr>
          <p:nvPr/>
        </p:nvSpPr>
        <p:spPr bwMode="auto">
          <a:xfrm>
            <a:off x="838200" y="4495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Wk1</a:t>
            </a:r>
            <a:endParaRPr 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2514600" y="4495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Wk2</a:t>
            </a:r>
            <a:endParaRPr 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4114800" y="4495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Wk3</a:t>
            </a:r>
            <a:endParaRPr 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5791200" y="4495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Wk4</a:t>
            </a:r>
            <a:endParaRPr lang="en-US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Weekly schedule 1 case over 2 sessions, Two sessions a week</a:t>
            </a:r>
          </a:p>
        </p:txBody>
      </p:sp>
      <p:sp>
        <p:nvSpPr>
          <p:cNvPr id="42009" name="Rectangle 5" descr="Newsprint"/>
          <p:cNvSpPr>
            <a:spLocks noChangeArrowheads="1"/>
          </p:cNvSpPr>
          <p:nvPr/>
        </p:nvSpPr>
        <p:spPr bwMode="auto">
          <a:xfrm>
            <a:off x="762000" y="2133600"/>
            <a:ext cx="1295400" cy="1219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129042" name="Text Box 18" descr="Newsprint"/>
          <p:cNvSpPr txBox="1">
            <a:spLocks noChangeArrowheads="1"/>
          </p:cNvSpPr>
          <p:nvPr/>
        </p:nvSpPr>
        <p:spPr bwMode="auto">
          <a:xfrm>
            <a:off x="838200" y="2209800"/>
            <a:ext cx="1235075" cy="954088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Case-1 : Introduction Review</a:t>
            </a: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Process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3" grpId="0" autoUpdateAnimBg="0"/>
      <p:bldP spid="129044" grpId="0" autoUpdateAnimBg="0"/>
      <p:bldP spid="129045" grpId="0" autoUpdateAnimBg="0"/>
      <p:bldP spid="129046" grpId="0" autoUpdateAnimBg="0"/>
      <p:bldP spid="129047" grpId="0" autoUpdateAnimBg="0"/>
      <p:bldP spid="129048" grpId="0" autoUpdateAnimBg="0"/>
      <p:bldP spid="129049" grpId="0" autoUpdateAnimBg="0"/>
      <p:bldP spid="12904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1168"/>
          <p:cNvSpPr>
            <a:spLocks noChangeArrowheads="1"/>
          </p:cNvSpPr>
          <p:nvPr/>
        </p:nvSpPr>
        <p:spPr bwMode="auto">
          <a:xfrm>
            <a:off x="2895600" y="990600"/>
            <a:ext cx="3048000" cy="472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43011" name="AutoShape 1043"/>
          <p:cNvSpPr>
            <a:spLocks noChangeArrowheads="1"/>
          </p:cNvSpPr>
          <p:nvPr/>
        </p:nvSpPr>
        <p:spPr bwMode="auto">
          <a:xfrm flipV="1">
            <a:off x="2438400" y="30480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grpSp>
        <p:nvGrpSpPr>
          <p:cNvPr id="43012" name="Group 1157"/>
          <p:cNvGrpSpPr>
            <a:grpSpLocks/>
          </p:cNvGrpSpPr>
          <p:nvPr/>
        </p:nvGrpSpPr>
        <p:grpSpPr bwMode="auto">
          <a:xfrm>
            <a:off x="2590800" y="4495800"/>
            <a:ext cx="609600" cy="609600"/>
            <a:chOff x="1728" y="912"/>
            <a:chExt cx="384" cy="384"/>
          </a:xfrm>
        </p:grpSpPr>
        <p:sp>
          <p:nvSpPr>
            <p:cNvPr id="43084" name="Oval 1031"/>
            <p:cNvSpPr>
              <a:spLocks noChangeArrowheads="1"/>
            </p:cNvSpPr>
            <p:nvPr/>
          </p:nvSpPr>
          <p:spPr bwMode="auto">
            <a:xfrm>
              <a:off x="1728" y="912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85" name="Oval 1032"/>
            <p:cNvSpPr>
              <a:spLocks noChangeArrowheads="1"/>
            </p:cNvSpPr>
            <p:nvPr/>
          </p:nvSpPr>
          <p:spPr bwMode="auto">
            <a:xfrm>
              <a:off x="1824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86" name="Oval 1033"/>
            <p:cNvSpPr>
              <a:spLocks noChangeArrowheads="1"/>
            </p:cNvSpPr>
            <p:nvPr/>
          </p:nvSpPr>
          <p:spPr bwMode="auto">
            <a:xfrm>
              <a:off x="1920" y="105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87" name="Oval 1034"/>
            <p:cNvSpPr>
              <a:spLocks noChangeArrowheads="1"/>
            </p:cNvSpPr>
            <p:nvPr/>
          </p:nvSpPr>
          <p:spPr bwMode="auto">
            <a:xfrm>
              <a:off x="1872" y="1104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88" name="AutoShape 1035"/>
            <p:cNvSpPr>
              <a:spLocks noChangeArrowheads="1"/>
            </p:cNvSpPr>
            <p:nvPr/>
          </p:nvSpPr>
          <p:spPr bwMode="auto">
            <a:xfrm flipV="1">
              <a:off x="1824" y="115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9" name="Oval 1041"/>
            <p:cNvSpPr>
              <a:spLocks noChangeArrowheads="1"/>
            </p:cNvSpPr>
            <p:nvPr/>
          </p:nvSpPr>
          <p:spPr bwMode="auto">
            <a:xfrm>
              <a:off x="2064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90" name="Oval 1044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grpSp>
        <p:nvGrpSpPr>
          <p:cNvPr id="43013" name="Group 1169"/>
          <p:cNvGrpSpPr>
            <a:grpSpLocks/>
          </p:cNvGrpSpPr>
          <p:nvPr/>
        </p:nvGrpSpPr>
        <p:grpSpPr bwMode="auto">
          <a:xfrm>
            <a:off x="5791200" y="4267200"/>
            <a:ext cx="609600" cy="609600"/>
            <a:chOff x="3600" y="2688"/>
            <a:chExt cx="384" cy="384"/>
          </a:xfrm>
        </p:grpSpPr>
        <p:sp>
          <p:nvSpPr>
            <p:cNvPr id="43077" name="Oval 1036"/>
            <p:cNvSpPr>
              <a:spLocks noChangeArrowheads="1"/>
            </p:cNvSpPr>
            <p:nvPr/>
          </p:nvSpPr>
          <p:spPr bwMode="auto">
            <a:xfrm>
              <a:off x="3600" y="268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78" name="Oval 1037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79" name="Oval 1038"/>
            <p:cNvSpPr>
              <a:spLocks noChangeArrowheads="1"/>
            </p:cNvSpPr>
            <p:nvPr/>
          </p:nvSpPr>
          <p:spPr bwMode="auto">
            <a:xfrm>
              <a:off x="3792" y="283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80" name="Oval 1039"/>
            <p:cNvSpPr>
              <a:spLocks noChangeArrowheads="1"/>
            </p:cNvSpPr>
            <p:nvPr/>
          </p:nvSpPr>
          <p:spPr bwMode="auto">
            <a:xfrm>
              <a:off x="3744" y="2880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81" name="AutoShape 1040"/>
            <p:cNvSpPr>
              <a:spLocks noChangeArrowheads="1"/>
            </p:cNvSpPr>
            <p:nvPr/>
          </p:nvSpPr>
          <p:spPr bwMode="auto">
            <a:xfrm flipV="1">
              <a:off x="3696" y="2928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2" name="Oval 1053"/>
            <p:cNvSpPr>
              <a:spLocks noChangeArrowheads="1"/>
            </p:cNvSpPr>
            <p:nvPr/>
          </p:nvSpPr>
          <p:spPr bwMode="auto">
            <a:xfrm>
              <a:off x="3936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83" name="Oval 1054"/>
            <p:cNvSpPr>
              <a:spLocks noChangeArrowheads="1"/>
            </p:cNvSpPr>
            <p:nvPr/>
          </p:nvSpPr>
          <p:spPr bwMode="auto">
            <a:xfrm>
              <a:off x="3600" y="27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sp>
        <p:nvSpPr>
          <p:cNvPr id="43014" name="Text Box 1071"/>
          <p:cNvSpPr txBox="1">
            <a:spLocks noChangeArrowheads="1"/>
          </p:cNvSpPr>
          <p:nvPr/>
        </p:nvSpPr>
        <p:spPr bwMode="auto">
          <a:xfrm>
            <a:off x="6858000" y="1981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3200"/>
              <a:t>Students</a:t>
            </a:r>
            <a:endParaRPr lang="en-US" sz="2400"/>
          </a:p>
        </p:txBody>
      </p:sp>
      <p:sp>
        <p:nvSpPr>
          <p:cNvPr id="192560" name="Text Box 1072"/>
          <p:cNvSpPr txBox="1">
            <a:spLocks noChangeArrowheads="1"/>
          </p:cNvSpPr>
          <p:nvPr/>
        </p:nvSpPr>
        <p:spPr bwMode="auto">
          <a:xfrm>
            <a:off x="0" y="76200"/>
            <a:ext cx="3124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Tutorial Part 2 Reporting Back 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016" name="Text Box 1097"/>
          <p:cNvSpPr txBox="1">
            <a:spLocks noChangeArrowheads="1"/>
          </p:cNvSpPr>
          <p:nvPr/>
        </p:nvSpPr>
        <p:spPr bwMode="auto">
          <a:xfrm>
            <a:off x="1066800" y="38862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3200"/>
              <a:t>Tutor </a:t>
            </a:r>
            <a:endParaRPr lang="en-US" sz="2400"/>
          </a:p>
        </p:txBody>
      </p:sp>
      <p:sp>
        <p:nvSpPr>
          <p:cNvPr id="43017" name="Line 1098"/>
          <p:cNvSpPr>
            <a:spLocks noChangeShapeType="1"/>
          </p:cNvSpPr>
          <p:nvPr/>
        </p:nvSpPr>
        <p:spPr bwMode="auto">
          <a:xfrm rot="-186193">
            <a:off x="2209800" y="4343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88" name="Text Box 1100"/>
          <p:cNvSpPr txBox="1">
            <a:spLocks noChangeArrowheads="1"/>
          </p:cNvSpPr>
          <p:nvPr/>
        </p:nvSpPr>
        <p:spPr bwMode="auto">
          <a:xfrm>
            <a:off x="3048000" y="1225550"/>
            <a:ext cx="2819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Recap case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US" sz="2400" b="1" u="sng">
                <a:solidFill>
                  <a:schemeClr val="bg2"/>
                </a:solidFill>
              </a:rPr>
              <a:t>Discuss</a:t>
            </a:r>
            <a:r>
              <a:rPr lang="en-US" sz="2400" b="1">
                <a:solidFill>
                  <a:schemeClr val="bg2"/>
                </a:solidFill>
              </a:rPr>
              <a:t> in a logical order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Avoid mini-lectures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Interact/Question each other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Move to next page or case</a:t>
            </a:r>
            <a:endParaRPr lang="en-CA" sz="2400" b="1">
              <a:solidFill>
                <a:schemeClr val="bg2"/>
              </a:solidFill>
            </a:endParaRPr>
          </a:p>
        </p:txBody>
      </p:sp>
      <p:grpSp>
        <p:nvGrpSpPr>
          <p:cNvPr id="43019" name="Group 1108"/>
          <p:cNvGrpSpPr>
            <a:grpSpLocks/>
          </p:cNvGrpSpPr>
          <p:nvPr/>
        </p:nvGrpSpPr>
        <p:grpSpPr bwMode="auto">
          <a:xfrm>
            <a:off x="4114800" y="5791200"/>
            <a:ext cx="609600" cy="609600"/>
            <a:chOff x="3696" y="2784"/>
            <a:chExt cx="384" cy="384"/>
          </a:xfrm>
        </p:grpSpPr>
        <p:sp>
          <p:nvSpPr>
            <p:cNvPr id="43070" name="Oval 1101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71" name="Oval 1102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72" name="Oval 1103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73" name="Oval 1104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74" name="AutoShape 1105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5" name="Oval 1106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76" name="Oval 1107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grpSp>
        <p:nvGrpSpPr>
          <p:cNvPr id="43020" name="Group 1109"/>
          <p:cNvGrpSpPr>
            <a:grpSpLocks/>
          </p:cNvGrpSpPr>
          <p:nvPr/>
        </p:nvGrpSpPr>
        <p:grpSpPr bwMode="auto">
          <a:xfrm>
            <a:off x="5943600" y="2819400"/>
            <a:ext cx="609600" cy="609600"/>
            <a:chOff x="3696" y="2784"/>
            <a:chExt cx="384" cy="384"/>
          </a:xfrm>
        </p:grpSpPr>
        <p:sp>
          <p:nvSpPr>
            <p:cNvPr id="43063" name="Oval 1110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64" name="Oval 1111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65" name="Oval 1112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66" name="Oval 1113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67" name="AutoShape 1114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Oval 1115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69" name="Oval 1116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grpSp>
        <p:nvGrpSpPr>
          <p:cNvPr id="43021" name="Group 1117"/>
          <p:cNvGrpSpPr>
            <a:grpSpLocks/>
          </p:cNvGrpSpPr>
          <p:nvPr/>
        </p:nvGrpSpPr>
        <p:grpSpPr bwMode="auto">
          <a:xfrm>
            <a:off x="5638800" y="1447800"/>
            <a:ext cx="609600" cy="609600"/>
            <a:chOff x="3696" y="2784"/>
            <a:chExt cx="384" cy="384"/>
          </a:xfrm>
        </p:grpSpPr>
        <p:sp>
          <p:nvSpPr>
            <p:cNvPr id="43056" name="Oval 1118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57" name="Oval 1119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58" name="Oval 1120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59" name="Oval 1121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60" name="AutoShape 1122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Oval 1123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62" name="Oval 1124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grpSp>
        <p:nvGrpSpPr>
          <p:cNvPr id="43022" name="Group 1125"/>
          <p:cNvGrpSpPr>
            <a:grpSpLocks/>
          </p:cNvGrpSpPr>
          <p:nvPr/>
        </p:nvGrpSpPr>
        <p:grpSpPr bwMode="auto">
          <a:xfrm>
            <a:off x="4114800" y="304800"/>
            <a:ext cx="609600" cy="609600"/>
            <a:chOff x="3696" y="2784"/>
            <a:chExt cx="384" cy="384"/>
          </a:xfrm>
        </p:grpSpPr>
        <p:sp>
          <p:nvSpPr>
            <p:cNvPr id="43049" name="Oval 1126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50" name="Oval 1127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51" name="Oval 1128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52" name="Oval 1129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53" name="AutoShape 1130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Oval 1131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55" name="Oval 1132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grpSp>
        <p:nvGrpSpPr>
          <p:cNvPr id="43023" name="Group 1141"/>
          <p:cNvGrpSpPr>
            <a:grpSpLocks/>
          </p:cNvGrpSpPr>
          <p:nvPr/>
        </p:nvGrpSpPr>
        <p:grpSpPr bwMode="auto">
          <a:xfrm>
            <a:off x="2667000" y="1447800"/>
            <a:ext cx="609600" cy="609600"/>
            <a:chOff x="3696" y="2784"/>
            <a:chExt cx="384" cy="384"/>
          </a:xfrm>
        </p:grpSpPr>
        <p:sp>
          <p:nvSpPr>
            <p:cNvPr id="43042" name="Oval 1142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43" name="Oval 1143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44" name="Oval 1144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45" name="Oval 1145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46" name="AutoShape 1146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7" name="Oval 1147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48" name="Oval 1148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grpSp>
        <p:nvGrpSpPr>
          <p:cNvPr id="43024" name="Group 1149"/>
          <p:cNvGrpSpPr>
            <a:grpSpLocks/>
          </p:cNvGrpSpPr>
          <p:nvPr/>
        </p:nvGrpSpPr>
        <p:grpSpPr bwMode="auto">
          <a:xfrm>
            <a:off x="2133600" y="2971800"/>
            <a:ext cx="609600" cy="609600"/>
            <a:chOff x="3696" y="2784"/>
            <a:chExt cx="384" cy="384"/>
          </a:xfrm>
        </p:grpSpPr>
        <p:sp>
          <p:nvSpPr>
            <p:cNvPr id="43035" name="Oval 1150"/>
            <p:cNvSpPr>
              <a:spLocks noChangeArrowheads="1"/>
            </p:cNvSpPr>
            <p:nvPr/>
          </p:nvSpPr>
          <p:spPr bwMode="auto">
            <a:xfrm>
              <a:off x="3696" y="27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36" name="Oval 1151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37" name="Oval 1152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38" name="Oval 1153"/>
            <p:cNvSpPr>
              <a:spLocks noChangeArrowheads="1"/>
            </p:cNvSpPr>
            <p:nvPr/>
          </p:nvSpPr>
          <p:spPr bwMode="auto">
            <a:xfrm>
              <a:off x="3840" y="2976"/>
              <a:ext cx="48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39" name="AutoShape 1154"/>
            <p:cNvSpPr>
              <a:spLocks noChangeArrowheads="1"/>
            </p:cNvSpPr>
            <p:nvPr/>
          </p:nvSpPr>
          <p:spPr bwMode="auto">
            <a:xfrm flipV="1">
              <a:off x="3792" y="3024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Oval 1155"/>
            <p:cNvSpPr>
              <a:spLocks noChangeArrowheads="1"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  <p:sp>
          <p:nvSpPr>
            <p:cNvPr id="43041" name="Oval 1156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sp>
        <p:nvSpPr>
          <p:cNvPr id="192647" name="Oval 1159"/>
          <p:cNvSpPr>
            <a:spLocks noChangeArrowheads="1"/>
          </p:cNvSpPr>
          <p:nvPr/>
        </p:nvSpPr>
        <p:spPr bwMode="auto">
          <a:xfrm>
            <a:off x="2895600" y="990600"/>
            <a:ext cx="3048000" cy="472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192648" name="Line 1160"/>
          <p:cNvSpPr>
            <a:spLocks noChangeShapeType="1"/>
          </p:cNvSpPr>
          <p:nvPr/>
        </p:nvSpPr>
        <p:spPr bwMode="auto">
          <a:xfrm flipV="1">
            <a:off x="3429000" y="31242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49" name="Line 1161"/>
          <p:cNvSpPr>
            <a:spLocks noChangeShapeType="1"/>
          </p:cNvSpPr>
          <p:nvPr/>
        </p:nvSpPr>
        <p:spPr bwMode="auto">
          <a:xfrm>
            <a:off x="3352800" y="3276600"/>
            <a:ext cx="2133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50" name="Line 1162"/>
          <p:cNvSpPr>
            <a:spLocks noChangeShapeType="1"/>
          </p:cNvSpPr>
          <p:nvPr/>
        </p:nvSpPr>
        <p:spPr bwMode="auto">
          <a:xfrm flipH="1">
            <a:off x="3733800" y="33528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51" name="Line 1163"/>
          <p:cNvSpPr>
            <a:spLocks noChangeShapeType="1"/>
          </p:cNvSpPr>
          <p:nvPr/>
        </p:nvSpPr>
        <p:spPr bwMode="auto">
          <a:xfrm>
            <a:off x="3429000" y="1752600"/>
            <a:ext cx="22098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52" name="Line 1164"/>
          <p:cNvSpPr>
            <a:spLocks noChangeShapeType="1"/>
          </p:cNvSpPr>
          <p:nvPr/>
        </p:nvSpPr>
        <p:spPr bwMode="auto">
          <a:xfrm flipV="1">
            <a:off x="4419600" y="14478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53" name="Line 1165"/>
          <p:cNvSpPr>
            <a:spLocks noChangeShapeType="1"/>
          </p:cNvSpPr>
          <p:nvPr/>
        </p:nvSpPr>
        <p:spPr bwMode="auto">
          <a:xfrm rot="4468271">
            <a:off x="3619500" y="2019300"/>
            <a:ext cx="16002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54" name="Line 1166"/>
          <p:cNvSpPr>
            <a:spLocks noChangeShapeType="1"/>
          </p:cNvSpPr>
          <p:nvPr/>
        </p:nvSpPr>
        <p:spPr bwMode="auto">
          <a:xfrm flipV="1">
            <a:off x="3276600" y="1447800"/>
            <a:ext cx="9906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55" name="Line 1167"/>
          <p:cNvSpPr>
            <a:spLocks noChangeShapeType="1"/>
          </p:cNvSpPr>
          <p:nvPr/>
        </p:nvSpPr>
        <p:spPr bwMode="auto">
          <a:xfrm flipV="1">
            <a:off x="3429000" y="45720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Text Box 1170"/>
          <p:cNvSpPr txBox="1">
            <a:spLocks noChangeArrowheads="1"/>
          </p:cNvSpPr>
          <p:nvPr/>
        </p:nvSpPr>
        <p:spPr bwMode="auto">
          <a:xfrm>
            <a:off x="-3886200" y="-457200"/>
            <a:ext cx="3124200" cy="14319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>
                <a:latin typeface="Constantia" pitchFamily="18" charset="0"/>
              </a:rPr>
              <a:t>Show version</a:t>
            </a:r>
            <a:endParaRPr lang="en-CA" sz="44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88" grpId="0" build="p" autoUpdateAnimBg="0"/>
      <p:bldP spid="192647" grpId="0" animBg="1"/>
      <p:bldP spid="192648" grpId="0" animBg="1"/>
      <p:bldP spid="192649" grpId="0" animBg="1"/>
      <p:bldP spid="192650" grpId="0" animBg="1"/>
      <p:bldP spid="192651" grpId="0" animBg="1"/>
      <p:bldP spid="192652" grpId="0" animBg="1"/>
      <p:bldP spid="192653" grpId="0" animBg="1"/>
      <p:bldP spid="192654" grpId="0" animBg="1"/>
      <p:bldP spid="1926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doni MT Black" pitchFamily="18" charset="0"/>
              </a:rPr>
              <a:t>CHARACTERISTIC OF THE CBD PROCESS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Bodoni MT Black" pitchFamily="18" charset="0"/>
              </a:rPr>
              <a:t>Based on clinical cases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Students come in “cold” to the first session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Students determine the learning issues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Sessions are open – ended to allow learning in the interval</a:t>
            </a:r>
          </a:p>
          <a:p>
            <a:pPr eaLnBrk="1" hangingPunct="1"/>
            <a:r>
              <a:rPr lang="en-US" sz="2800" smtClean="0">
                <a:latin typeface="Bodoni MT Black" pitchFamily="18" charset="0"/>
              </a:rPr>
              <a:t>The tutor is a facilitator – not necessarily an “expert”, except in the process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“A Typical Case”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228600" y="2349500"/>
            <a:ext cx="91440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Opening Scenario</a:t>
            </a:r>
          </a:p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 History of present illness</a:t>
            </a:r>
          </a:p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 Past history, family history, social context</a:t>
            </a:r>
          </a:p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 Physical examination</a:t>
            </a:r>
          </a:p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 Investigations</a:t>
            </a:r>
          </a:p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CC0000"/>
              </a:buClr>
              <a:buSzPct val="120000"/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 Management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0591800" y="5105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5257800" y="4252913"/>
            <a:ext cx="3962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Each step may lead back to a previous step, as well as leading to the next step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  <a:cs typeface="+mn-cs"/>
            </a:endParaRP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5105400" y="4191000"/>
            <a:ext cx="3962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utoUpdateAnimBg="0"/>
      <p:bldP spid="271365" grpId="0" autoUpdateAnimBg="0"/>
      <p:bldP spid="2713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CHARACTERISTICS 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OF THE  CASES</a:t>
            </a:r>
          </a:p>
        </p:txBody>
      </p:sp>
      <p:sp>
        <p:nvSpPr>
          <p:cNvPr id="46083" name="Text Box 1027"/>
          <p:cNvSpPr txBox="1">
            <a:spLocks noChangeArrowheads="1"/>
          </p:cNvSpPr>
          <p:nvPr/>
        </p:nvSpPr>
        <p:spPr bwMode="auto">
          <a:xfrm>
            <a:off x="914400" y="1905000"/>
            <a:ext cx="80010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/>
              <a:t> </a:t>
            </a:r>
            <a:r>
              <a:rPr lang="en-US" sz="3600">
                <a:latin typeface="Bodoni MT Black" pitchFamily="18" charset="0"/>
              </a:rPr>
              <a:t>Relevant, realistic, logical</a:t>
            </a:r>
          </a:p>
        </p:txBody>
      </p:sp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8077200" y="5105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endParaRPr lang="en-CA" sz="2400"/>
          </a:p>
        </p:txBody>
      </p:sp>
      <p:sp>
        <p:nvSpPr>
          <p:cNvPr id="214022" name="Text Box 1030"/>
          <p:cNvSpPr txBox="1">
            <a:spLocks noChangeArrowheads="1"/>
          </p:cNvSpPr>
          <p:nvPr/>
        </p:nvSpPr>
        <p:spPr bwMode="auto">
          <a:xfrm>
            <a:off x="762000" y="2667000"/>
            <a:ext cx="86868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/>
              <a:t> </a:t>
            </a:r>
            <a:r>
              <a:rPr lang="en-US" sz="3600">
                <a:latin typeface="Bodoni MT Black" pitchFamily="18" charset="0"/>
              </a:rPr>
              <a:t>Cases are characterized by 	“progressive disclosure”</a:t>
            </a:r>
          </a:p>
          <a:p>
            <a:pPr algn="l" rtl="0" eaLnBrk="0" hangingPunct="0">
              <a:lnSpc>
                <a:spcPct val="70000"/>
              </a:lnSpc>
              <a:spcBef>
                <a:spcPct val="50000"/>
              </a:spcBef>
              <a:buClr>
                <a:srgbClr val="CC0000"/>
              </a:buClr>
              <a:buSzPct val="120000"/>
            </a:pPr>
            <a:r>
              <a:rPr lang="en-US" sz="3600">
                <a:latin typeface="Bodoni MT Black" pitchFamily="18" charset="0"/>
              </a:rPr>
              <a:t> 	- story unfolds, step-by-step</a:t>
            </a:r>
          </a:p>
          <a:p>
            <a:pPr algn="l" rtl="0" eaLnBrk="0" hangingPunct="0">
              <a:lnSpc>
                <a:spcPct val="70000"/>
              </a:lnSpc>
              <a:spcBef>
                <a:spcPct val="50000"/>
              </a:spcBef>
              <a:buClr>
                <a:srgbClr val="CC0000"/>
              </a:buClr>
              <a:buSzPct val="120000"/>
            </a:pPr>
            <a:r>
              <a:rPr lang="en-US" sz="3600">
                <a:latin typeface="Bodoni MT Black" pitchFamily="18" charset="0"/>
              </a:rPr>
              <a:t> 	- introduce unanticipated issues</a:t>
            </a:r>
          </a:p>
          <a:p>
            <a:pPr algn="l" rtl="0" eaLnBrk="0" hangingPunct="0">
              <a:lnSpc>
                <a:spcPct val="70000"/>
              </a:lnSpc>
              <a:spcBef>
                <a:spcPct val="50000"/>
              </a:spcBef>
              <a:buClr>
                <a:srgbClr val="CC0000"/>
              </a:buClr>
              <a:buSzPct val="120000"/>
            </a:pPr>
            <a:r>
              <a:rPr lang="en-US" sz="2400">
                <a:latin typeface="Bodoni MT Black" pitchFamily="18" charset="0"/>
              </a:rPr>
              <a:t> 	</a:t>
            </a:r>
            <a:r>
              <a:rPr lang="en-US" sz="3600">
                <a:latin typeface="Bodoni MT Black" pitchFamily="18" charset="0"/>
              </a:rPr>
              <a:t>- narrative provokes discussion </a:t>
            </a:r>
            <a:br>
              <a:rPr lang="en-US" sz="3600">
                <a:latin typeface="Bodoni MT Black" pitchFamily="18" charset="0"/>
              </a:rPr>
            </a:br>
            <a:r>
              <a:rPr lang="en-US" sz="3600">
                <a:latin typeface="Bodoni MT Black" pitchFamily="18" charset="0"/>
              </a:rPr>
              <a:t>	  leading to next step</a:t>
            </a:r>
            <a:r>
              <a:rPr lang="en-US" sz="4400"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2400" y="3317875"/>
            <a:ext cx="8991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buClr>
                <a:srgbClr val="FF0000"/>
              </a:buClr>
              <a:buSzPct val="120000"/>
              <a:buFontTx/>
              <a:buChar char="•"/>
            </a:pPr>
            <a:r>
              <a:rPr lang="en-US" sz="3600"/>
              <a:t>  </a:t>
            </a:r>
            <a:r>
              <a:rPr lang="en-US" sz="3200">
                <a:latin typeface="Bodoni MT Black" pitchFamily="18" charset="0"/>
              </a:rPr>
              <a:t>The characteristics &amp; objectives of SGTL</a:t>
            </a:r>
          </a:p>
          <a:p>
            <a:pPr algn="l" rtl="0" eaLnBrk="0" hangingPunct="0">
              <a:buClr>
                <a:srgbClr val="FF0000"/>
              </a:buClr>
              <a:buSzPct val="120000"/>
              <a:buFontTx/>
              <a:buChar char="•"/>
            </a:pPr>
            <a:r>
              <a:rPr lang="en-US" sz="3200">
                <a:latin typeface="Bodoni MT Black" pitchFamily="18" charset="0"/>
              </a:rPr>
              <a:t>  The role of SGTL in your reform U/G    </a:t>
            </a:r>
          </a:p>
          <a:p>
            <a:pPr algn="l" rtl="0" eaLnBrk="0" hangingPunct="0">
              <a:buClr>
                <a:srgbClr val="FF0000"/>
              </a:buClr>
              <a:buSzPct val="120000"/>
            </a:pPr>
            <a:r>
              <a:rPr lang="en-US" sz="3200">
                <a:latin typeface="Bodoni MT Black" pitchFamily="18" charset="0"/>
              </a:rPr>
              <a:t>    curriculum</a:t>
            </a:r>
          </a:p>
          <a:p>
            <a:pPr algn="l" rtl="0" eaLnBrk="0" hangingPunct="0">
              <a:buClr>
                <a:srgbClr val="FF0000"/>
              </a:buClr>
              <a:buSzPct val="120000"/>
              <a:buFontTx/>
              <a:buChar char="•"/>
            </a:pPr>
            <a:r>
              <a:rPr lang="en-US" sz="3200">
                <a:latin typeface="Bodoni MT Black" pitchFamily="18" charset="0"/>
              </a:rPr>
              <a:t>  The process of SGTL (Problem-based)</a:t>
            </a:r>
          </a:p>
          <a:p>
            <a:pPr algn="l" rtl="0" eaLnBrk="0" hangingPunct="0">
              <a:buClr>
                <a:srgbClr val="FF0000"/>
              </a:buClr>
              <a:buSzPct val="120000"/>
              <a:buFontTx/>
              <a:buChar char="•"/>
            </a:pPr>
            <a:r>
              <a:rPr lang="en-US" sz="3200">
                <a:latin typeface="Bodoni MT Black" pitchFamily="18" charset="0"/>
              </a:rPr>
              <a:t>  How learning issues can be generated 	from a clinical scenario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89852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Objectives of the Session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  <a:cs typeface="+mn-cs"/>
            </a:endParaRP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457200" y="1981200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600">
                <a:solidFill>
                  <a:schemeClr val="tx2"/>
                </a:solidFill>
                <a:latin typeface="Bodoni MT Black" pitchFamily="18" charset="0"/>
              </a:rPr>
              <a:t>At the end, we will be able to describe/define</a:t>
            </a:r>
            <a:r>
              <a:rPr lang="en-US" sz="3600" b="1">
                <a:solidFill>
                  <a:schemeClr val="folHlink"/>
                </a:solidFill>
                <a:latin typeface="Bodoni MT Black" pitchFamily="18" charset="0"/>
              </a:rPr>
              <a:t>:</a:t>
            </a:r>
            <a:endParaRPr lang="en-US" b="1">
              <a:solidFill>
                <a:schemeClr val="folHlink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-Session Breaks – </a:t>
            </a:r>
            <a:br>
              <a:rPr lang="en-US" sz="4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r>
              <a:rPr lang="en-US" sz="4400" dirty="0" smtClean="0">
                <a:solidFill>
                  <a:schemeClr val="folHlink"/>
                </a:solidFill>
                <a:latin typeface="Bodoni MT Black" pitchFamily="18" charset="0"/>
              </a:rPr>
              <a:t>At the end of the first session</a:t>
            </a:r>
            <a:endParaRPr lang="en-US" sz="44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76200" y="2438400"/>
            <a:ext cx="90757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  <a:buClr>
                <a:srgbClr val="CC0000"/>
              </a:buClr>
              <a:buSzPct val="120000"/>
              <a:buFontTx/>
              <a:buChar char="•"/>
            </a:pPr>
            <a:r>
              <a:rPr lang="en-US" sz="3600"/>
              <a:t>  </a:t>
            </a:r>
            <a:r>
              <a:rPr lang="en-US" sz="3600">
                <a:latin typeface="Bodoni MT Black" pitchFamily="18" charset="0"/>
              </a:rPr>
              <a:t>Students  leave with enough to work 	- issues essential for all</a:t>
            </a:r>
            <a:br>
              <a:rPr lang="en-US" sz="3600">
                <a:latin typeface="Bodoni MT Black" pitchFamily="18" charset="0"/>
              </a:rPr>
            </a:br>
            <a:r>
              <a:rPr lang="en-US" sz="3600">
                <a:latin typeface="Bodoni MT Black" pitchFamily="18" charset="0"/>
              </a:rPr>
              <a:t>       - individual issues</a:t>
            </a:r>
          </a:p>
          <a:p>
            <a:pPr algn="l" rtl="0" eaLnBrk="0" hangingPunct="0">
              <a:spcBef>
                <a:spcPct val="50000"/>
              </a:spcBef>
              <a:buClr>
                <a:srgbClr val="CC0000"/>
              </a:buClr>
              <a:buSzPct val="120000"/>
            </a:pPr>
            <a:endParaRPr lang="en-US" sz="240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0772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endParaRPr lang="en-CA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1026"/>
          <p:cNvSpPr txBox="1">
            <a:spLocks noChangeArrowheads="1"/>
          </p:cNvSpPr>
          <p:nvPr/>
        </p:nvSpPr>
        <p:spPr bwMode="auto">
          <a:xfrm>
            <a:off x="-157163" y="501650"/>
            <a:ext cx="9388476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The process of CBD</a:t>
            </a:r>
          </a:p>
          <a:p>
            <a:pPr algn="ctr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- the roles of students </a:t>
            </a:r>
            <a:r>
              <a:rPr lang="en-US" sz="44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vs.</a:t>
            </a:r>
            <a:r>
              <a:rPr 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tutor -</a:t>
            </a:r>
          </a:p>
        </p:txBody>
      </p:sp>
      <p:sp>
        <p:nvSpPr>
          <p:cNvPr id="222211" name="Text Box 1027"/>
          <p:cNvSpPr txBox="1">
            <a:spLocks noChangeArrowheads="1"/>
          </p:cNvSpPr>
          <p:nvPr/>
        </p:nvSpPr>
        <p:spPr bwMode="auto">
          <a:xfrm>
            <a:off x="609600" y="2727325"/>
            <a:ext cx="8305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Students’ determination of their own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“level of ignorance” (Learning Issues),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by themselves, </a:t>
            </a:r>
          </a:p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is fundamental to this type of teaching &amp; learning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609600" y="2346325"/>
            <a:ext cx="8305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The facilitator’s role is to prompt, guide and question, 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when necessary,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 to ensure that predetermined learning issues (the tutor guide) are identified, researched and discussed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682625" y="501650"/>
            <a:ext cx="77089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The process of CBD</a:t>
            </a:r>
          </a:p>
          <a:p>
            <a:pPr algn="ctr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- the roles of students </a:t>
            </a:r>
            <a:r>
              <a:rPr lang="en-US" sz="36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vs.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tutor -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5532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Evaluation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- several levels -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3219450"/>
            <a:ext cx="9220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Of the student </a:t>
            </a:r>
          </a:p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  - Self-assessment	- comprehensives, web page </a:t>
            </a:r>
          </a:p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  - Formative  - tutor comments</a:t>
            </a:r>
            <a:r>
              <a:rPr lang="en-US" sz="3200" dirty="0">
                <a:latin typeface="Constantia" pitchFamily="18" charset="0"/>
                <a:cs typeface="+mn-cs"/>
              </a:rPr>
              <a:t> </a:t>
            </a:r>
          </a:p>
          <a:p>
            <a:pPr algn="l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3200" dirty="0">
                <a:latin typeface="Constantia" pitchFamily="18" charset="0"/>
                <a:cs typeface="+mn-cs"/>
              </a:rPr>
              <a:t>  -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Summative - satisfactory/unsatisfactory</a:t>
            </a:r>
          </a:p>
          <a:p>
            <a:pPr algn="l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			       (Evaluation Form)</a:t>
            </a:r>
          </a:p>
          <a:p>
            <a:pPr algn="l" rtl="0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			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		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0772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6200" y="5870575"/>
            <a:ext cx="9220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latin typeface="Arial" charset="0"/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Of the tutor -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submitted to the Med Ed Dept Off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0" y="2359025"/>
            <a:ext cx="9220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+mn-cs"/>
              </a:rPr>
              <a:t>Of the group - after each case - how did we do?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553200" y="5257800"/>
            <a:ext cx="297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 autoUpdateAnimBg="0"/>
      <p:bldP spid="73735" grpId="0" build="p" autoUpdateAnimBg="0"/>
      <p:bldP spid="73737" grpId="0" build="allAtOnce"/>
      <p:bldP spid="73738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447800"/>
            <a:ext cx="6553200" cy="297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Evaluation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*5% of Total Marks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How??*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3219450"/>
            <a:ext cx="92202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		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0772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6200" y="5870575"/>
            <a:ext cx="9220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latin typeface="Arial" charset="0"/>
                <a:cs typeface="+mn-cs"/>
              </a:rPr>
              <a:t> 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0" y="2359025"/>
            <a:ext cx="9220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553200" y="5257800"/>
            <a:ext cx="297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 autoUpdateAnimBg="0"/>
      <p:bldP spid="73735" grpId="0" build="p" autoUpdateAnimBg="0"/>
      <p:bldP spid="73737" grpId="0" build="allAtOnce"/>
      <p:bldP spid="73738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410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EVALUATION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8229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Absent = Unsatisfactory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Let colleagues/tutor know if you are sick and won’t make it to a session</a:t>
            </a:r>
            <a:endParaRPr lang="en-CA" sz="4000" dirty="0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553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CHARACTERISTICS OF A GOOD STUDENT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8763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Prompt and present for all sessions.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+mn-cs"/>
            </a:endParaRPr>
          </a:p>
          <a:p>
            <a:pPr algn="l" rtl="0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80772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CA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7126288" y="4810125"/>
          <a:ext cx="2017712" cy="2047875"/>
        </p:xfrm>
        <a:graphic>
          <a:graphicData uri="http://schemas.openxmlformats.org/presentationml/2006/ole">
            <p:oleObj spid="_x0000_s2050" name="Microsoft ClipArt Gallery" r:id="rId4" imgW="3885840" imgH="3944520" progId="">
              <p:embed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248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CHARACTERISTICS OF A GOOD CBD TUTOR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839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A knowledge of the process of CBD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Commitment to student-directed learning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Ability to generate a non-threatening 	environment while still acting to promote 	discussion and critical thinking.</a:t>
            </a:r>
          </a:p>
          <a:p>
            <a:pPr algn="l" rtl="0"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+mn-cs"/>
              </a:rPr>
              <a:t> Willingness to make constructive   	evaluation of student and group     	performance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6934200" y="4572000"/>
          <a:ext cx="2017713" cy="2047875"/>
        </p:xfrm>
        <a:graphic>
          <a:graphicData uri="http://schemas.openxmlformats.org/presentationml/2006/ole">
            <p:oleObj spid="_x0000_s3074" name="Clip" r:id="rId4" imgW="3885840" imgH="3944520" progId="">
              <p:embed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8800" smtClean="0"/>
              <a:t>CONCLUSION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3657600" y="1447800"/>
            <a:ext cx="1752600" cy="8302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 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Read the problem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743200"/>
            <a:ext cx="3124200" cy="1382713"/>
            <a:chOff x="0" y="3024"/>
            <a:chExt cx="1968" cy="871"/>
          </a:xfrm>
        </p:grpSpPr>
        <p:sp>
          <p:nvSpPr>
            <p:cNvPr id="249862" name="Text Box 6"/>
            <p:cNvSpPr txBox="1">
              <a:spLocks noChangeArrowheads="1"/>
            </p:cNvSpPr>
            <p:nvPr/>
          </p:nvSpPr>
          <p:spPr bwMode="auto">
            <a:xfrm>
              <a:off x="221" y="3353"/>
              <a:ext cx="1747" cy="5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Identify learning issues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54293" name="AutoShape 10"/>
            <p:cNvSpPr>
              <a:spLocks noChangeArrowheads="1"/>
            </p:cNvSpPr>
            <p:nvPr/>
          </p:nvSpPr>
          <p:spPr bwMode="auto">
            <a:xfrm>
              <a:off x="0" y="3024"/>
              <a:ext cx="165" cy="441"/>
            </a:xfrm>
            <a:prstGeom prst="curvedRightArrow">
              <a:avLst>
                <a:gd name="adj1" fmla="val 53455"/>
                <a:gd name="adj2" fmla="val 106909"/>
                <a:gd name="adj3" fmla="val 33333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371600" y="4267200"/>
            <a:ext cx="4491038" cy="893763"/>
            <a:chOff x="845" y="3744"/>
            <a:chExt cx="2829" cy="563"/>
          </a:xfrm>
        </p:grpSpPr>
        <p:sp>
          <p:nvSpPr>
            <p:cNvPr id="249863" name="Text Box 7"/>
            <p:cNvSpPr txBox="1">
              <a:spLocks noChangeArrowheads="1"/>
            </p:cNvSpPr>
            <p:nvPr/>
          </p:nvSpPr>
          <p:spPr bwMode="auto">
            <a:xfrm>
              <a:off x="2016" y="3744"/>
              <a:ext cx="1658" cy="30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fontAlgn="auto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Next page</a:t>
              </a:r>
            </a:p>
          </p:txBody>
        </p:sp>
        <p:sp>
          <p:nvSpPr>
            <p:cNvPr id="249867" name="AutoShape 11"/>
            <p:cNvSpPr>
              <a:spLocks noChangeArrowheads="1"/>
            </p:cNvSpPr>
            <p:nvPr/>
          </p:nvSpPr>
          <p:spPr bwMode="auto">
            <a:xfrm>
              <a:off x="845" y="4086"/>
              <a:ext cx="1437" cy="221"/>
            </a:xfrm>
            <a:prstGeom prst="curvedUpArrow">
              <a:avLst>
                <a:gd name="adj1" fmla="val 99461"/>
                <a:gd name="adj2" fmla="val 177367"/>
                <a:gd name="adj3" fmla="val 39861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791200" y="3657600"/>
            <a:ext cx="3176588" cy="1519238"/>
            <a:chOff x="3593" y="3353"/>
            <a:chExt cx="2001" cy="957"/>
          </a:xfrm>
        </p:grpSpPr>
        <p:sp>
          <p:nvSpPr>
            <p:cNvPr id="249864" name="Text Box 8"/>
            <p:cNvSpPr txBox="1">
              <a:spLocks noChangeArrowheads="1"/>
            </p:cNvSpPr>
            <p:nvPr/>
          </p:nvSpPr>
          <p:spPr bwMode="auto">
            <a:xfrm>
              <a:off x="3744" y="3353"/>
              <a:ext cx="1850" cy="5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Return-Reread-Report-Review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49868" name="AutoShape 12"/>
            <p:cNvSpPr>
              <a:spLocks noChangeArrowheads="1"/>
            </p:cNvSpPr>
            <p:nvPr/>
          </p:nvSpPr>
          <p:spPr bwMode="auto">
            <a:xfrm rot="-751898">
              <a:off x="3593" y="4112"/>
              <a:ext cx="1040" cy="198"/>
            </a:xfrm>
            <a:prstGeom prst="curvedUpArrow">
              <a:avLst>
                <a:gd name="adj1" fmla="val 80344"/>
                <a:gd name="adj2" fmla="val 143277"/>
                <a:gd name="adj3" fmla="val 39861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57200" y="1752600"/>
            <a:ext cx="2922588" cy="925513"/>
            <a:chOff x="415" y="2544"/>
            <a:chExt cx="1841" cy="583"/>
          </a:xfrm>
        </p:grpSpPr>
        <p:sp>
          <p:nvSpPr>
            <p:cNvPr id="249861" name="Text Box 5"/>
            <p:cNvSpPr txBox="1">
              <a:spLocks noChangeArrowheads="1"/>
            </p:cNvSpPr>
            <p:nvPr/>
          </p:nvSpPr>
          <p:spPr bwMode="auto">
            <a:xfrm>
              <a:off x="415" y="2585"/>
              <a:ext cx="1435" cy="5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fontAlgn="auto" hangingPunct="0">
                <a:spcBef>
                  <a:spcPct val="50000"/>
                </a:spcBef>
                <a:spcAft>
                  <a:spcPts val="0"/>
                </a:spcAft>
                <a:buFontTx/>
                <a:buChar char=" "/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Brainstorm- hypothesize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49869" name="AutoShape 13"/>
            <p:cNvSpPr>
              <a:spLocks noChangeArrowheads="1"/>
            </p:cNvSpPr>
            <p:nvPr/>
          </p:nvSpPr>
          <p:spPr bwMode="auto">
            <a:xfrm>
              <a:off x="1872" y="2544"/>
              <a:ext cx="384" cy="304"/>
            </a:xfrm>
            <a:prstGeom prst="leftArrow">
              <a:avLst>
                <a:gd name="adj1" fmla="val 41176"/>
                <a:gd name="adj2" fmla="val 31579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C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248400" y="2209800"/>
            <a:ext cx="2438400" cy="1319213"/>
            <a:chOff x="4036" y="2529"/>
            <a:chExt cx="1536" cy="831"/>
          </a:xfrm>
        </p:grpSpPr>
        <p:sp>
          <p:nvSpPr>
            <p:cNvPr id="249865" name="Text Box 9"/>
            <p:cNvSpPr txBox="1">
              <a:spLocks noChangeArrowheads="1"/>
            </p:cNvSpPr>
            <p:nvPr/>
          </p:nvSpPr>
          <p:spPr bwMode="auto">
            <a:xfrm>
              <a:off x="4036" y="2529"/>
              <a:ext cx="1536" cy="52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Research-Learn (2 days)</a:t>
              </a:r>
            </a:p>
          </p:txBody>
        </p:sp>
        <p:sp>
          <p:nvSpPr>
            <p:cNvPr id="54285" name="AutoShape 14"/>
            <p:cNvSpPr>
              <a:spLocks noChangeArrowheads="1"/>
            </p:cNvSpPr>
            <p:nvPr/>
          </p:nvSpPr>
          <p:spPr bwMode="auto">
            <a:xfrm>
              <a:off x="5040" y="3072"/>
              <a:ext cx="276" cy="288"/>
            </a:xfrm>
            <a:prstGeom prst="upArrow">
              <a:avLst>
                <a:gd name="adj1" fmla="val 35000"/>
                <a:gd name="adj2" fmla="val 4472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latin typeface="Constantia" pitchFamily="18" charset="0"/>
              </a:endParaRPr>
            </a:p>
          </p:txBody>
        </p:sp>
      </p:grpSp>
      <p:sp>
        <p:nvSpPr>
          <p:cNvPr id="249871" name="AutoShape 15"/>
          <p:cNvSpPr>
            <a:spLocks noChangeArrowheads="1"/>
          </p:cNvSpPr>
          <p:nvPr/>
        </p:nvSpPr>
        <p:spPr bwMode="auto">
          <a:xfrm>
            <a:off x="5715000" y="1752600"/>
            <a:ext cx="758825" cy="474663"/>
          </a:xfrm>
          <a:prstGeom prst="leftArrow">
            <a:avLst>
              <a:gd name="adj1" fmla="val 41176"/>
              <a:gd name="adj2" fmla="val 3996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</a:endParaRP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3429000" y="3200400"/>
            <a:ext cx="23622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EVALUATE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49877" name="Rectangle 21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793037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PBL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- an iterative process</a:t>
            </a:r>
          </a:p>
        </p:txBody>
      </p:sp>
      <p:sp>
        <p:nvSpPr>
          <p:cNvPr id="249878" name="Rectangle 22"/>
          <p:cNvSpPr>
            <a:spLocks noChangeArrowheads="1"/>
          </p:cNvSpPr>
          <p:nvPr/>
        </p:nvSpPr>
        <p:spPr bwMode="auto">
          <a:xfrm>
            <a:off x="3429000" y="3200400"/>
            <a:ext cx="2362200" cy="5334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endParaRPr lang="en-CA">
              <a:solidFill>
                <a:srgbClr val="CC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249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249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 autoUpdateAnimBg="0"/>
      <p:bldP spid="249871" grpId="0" animBg="1"/>
      <p:bldP spid="249872" grpId="0" build="p" autoUpdateAnimBg="0"/>
      <p:bldP spid="24987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600" smtClean="0"/>
              <a:t>Some Important Phrases 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3600" b="1" smtClean="0"/>
              <a:t>Teaching is not talking, &amp; learning is not listening, only.</a:t>
            </a:r>
          </a:p>
          <a:p>
            <a:pPr eaLnBrk="1" hangingPunct="1"/>
            <a:r>
              <a:rPr lang="en-US" sz="3600" b="1" smtClean="0"/>
              <a:t>Teaching is the art of aiding discovery.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304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i="1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828800"/>
          </a:xfrm>
        </p:spPr>
        <p:txBody>
          <a:bodyPr/>
          <a:lstStyle/>
          <a:p>
            <a:pPr marR="0" eaLnBrk="1" hangingPunct="1"/>
            <a:r>
              <a:rPr lang="en-US" smtClean="0"/>
              <a:t>STUDY SKILLS COURSE</a:t>
            </a:r>
          </a:p>
          <a:p>
            <a:pPr marR="0" eaLnBrk="1" hangingPunct="1"/>
            <a:r>
              <a:rPr lang="en-US" smtClean="0"/>
              <a:t>MEDICAL EDUCATION DEPARTMENT</a:t>
            </a:r>
          </a:p>
          <a:p>
            <a:pPr marR="0" eaLnBrk="1" hangingPunct="1"/>
            <a:r>
              <a:rPr lang="en-US" smtClean="0"/>
              <a:t>  COLLEGE OF MEDICINE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143000"/>
            <a:ext cx="631487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??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4000" b="1" smtClean="0"/>
              <a:t>Everything doesn’t have to happen at the front of the classroom.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z="3200" b="1" smtClean="0"/>
              <a:t>The Goals of learning belong to the learner.</a:t>
            </a:r>
          </a:p>
          <a:p>
            <a:pPr eaLnBrk="1" hangingPunct="1"/>
            <a:endParaRPr lang="en-US" sz="3200" b="1" smtClean="0"/>
          </a:p>
          <a:p>
            <a:pPr eaLnBrk="1" hangingPunct="1"/>
            <a:r>
              <a:rPr lang="en-US" sz="3200" b="1" smtClean="0"/>
              <a:t>Learning occurs as a results of the activity in which the learner, not the teacher, engages.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2800" b="1" smtClean="0"/>
              <a:t>It is not possible to teach anyone anything. It is only possible to arrange for someone to learn.</a:t>
            </a:r>
          </a:p>
          <a:p>
            <a:pPr eaLnBrk="1" hangingPunct="1"/>
            <a:endParaRPr lang="en-US" sz="2800" b="1" smtClean="0"/>
          </a:p>
          <a:p>
            <a:pPr eaLnBrk="1" hangingPunct="1"/>
            <a:r>
              <a:rPr lang="en-US" sz="2800" b="1" smtClean="0"/>
              <a:t>Tell me, I hear. Show me, I remember. Involve me, I understand.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" name="Content Placeholder 3" descr="Untitled-1 cop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1847850" cy="2755900"/>
          </a:xfrm>
        </p:spPr>
      </p:pic>
      <p:pic>
        <p:nvPicPr>
          <p:cNvPr id="5" name="Picture 4" descr="Untitled-2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19200"/>
            <a:ext cx="18224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titled-3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33600"/>
            <a:ext cx="18843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ntitled-4 cop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895600"/>
            <a:ext cx="1971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922</TotalTime>
  <Words>1053</Words>
  <Application>Microsoft Office PowerPoint</Application>
  <PresentationFormat>On-screen Show (4:3)</PresentationFormat>
  <Paragraphs>280</Paragraphs>
  <Slides>50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Constantia</vt:lpstr>
      <vt:lpstr>Wingdings 2</vt:lpstr>
      <vt:lpstr>Bodoni MT Black</vt:lpstr>
      <vt:lpstr>Traditional Arabic</vt:lpstr>
      <vt:lpstr>Wingdings</vt:lpstr>
      <vt:lpstr>CommonBullets</vt:lpstr>
      <vt:lpstr>Times New Roman</vt:lpstr>
      <vt:lpstr>Majalla UI</vt:lpstr>
      <vt:lpstr>Flow</vt:lpstr>
      <vt:lpstr>Clip</vt:lpstr>
      <vt:lpstr>Microsoft ClipArt Gallery</vt:lpstr>
      <vt:lpstr>SMALL GROUP TEACHING/LEARNING RATIONALE &amp; PRINCIPLES.</vt:lpstr>
      <vt:lpstr>CONTENTS: (Two Parts)</vt:lpstr>
      <vt:lpstr>CONTENTS: (Part-1)</vt:lpstr>
      <vt:lpstr>Slide 4</vt:lpstr>
      <vt:lpstr>Slide 5</vt:lpstr>
      <vt:lpstr>Slide 6</vt:lpstr>
      <vt:lpstr>Slide 7</vt:lpstr>
      <vt:lpstr>Slide 8</vt:lpstr>
      <vt:lpstr>Slide 9</vt:lpstr>
      <vt:lpstr>“ By separating teaching from learning, we have teachers who do not listen and student who do not talk”                                                                                Palmar P.</vt:lpstr>
      <vt:lpstr>TEACHING &amp; LEARNING??</vt:lpstr>
      <vt:lpstr> What is learning??   </vt:lpstr>
      <vt:lpstr> Learning  The process of acquisition of new knowledge, skills, attitudes, values, behaviours,  preferences, understanding. It is NOT only knowledge </vt:lpstr>
      <vt:lpstr>Curriculum change - Why? </vt:lpstr>
      <vt:lpstr>Small Group Learning</vt:lpstr>
      <vt:lpstr>Definition: Small group                          learning</vt:lpstr>
      <vt:lpstr>CURRENT TREND IN MEDICAL EDUCATION</vt:lpstr>
      <vt:lpstr> SGTL TYPES: DEPENDS ON MANY FACTORS:</vt:lpstr>
      <vt:lpstr>SMALL GROUP TEACHING:</vt:lpstr>
      <vt:lpstr>Slide 20</vt:lpstr>
      <vt:lpstr>EFFECTIVE NUMBER OF SMALL GROUP MEMBER?</vt:lpstr>
      <vt:lpstr>ADVANTAGES:</vt:lpstr>
      <vt:lpstr>ESSENTIAL SKILLS, ACQUIRED:</vt:lpstr>
      <vt:lpstr>STRUCTURES:</vt:lpstr>
      <vt:lpstr>Slide 25</vt:lpstr>
      <vt:lpstr>Facilitator roles:</vt:lpstr>
      <vt:lpstr>Conclusions</vt:lpstr>
      <vt:lpstr>SMALL GROUP TEACHING/LEARNING  </vt:lpstr>
      <vt:lpstr>Slide 29</vt:lpstr>
      <vt:lpstr>Slide 30</vt:lpstr>
      <vt:lpstr>ROLE OF ALL SMALL GROUP MEMBERS:</vt:lpstr>
      <vt:lpstr>Slide 32</vt:lpstr>
      <vt:lpstr>Slide 33</vt:lpstr>
      <vt:lpstr>Slide 34</vt:lpstr>
      <vt:lpstr>Case-based Discussion Schedule for Foundation Block</vt:lpstr>
      <vt:lpstr>Slide 36</vt:lpstr>
      <vt:lpstr>CHARACTERISTIC OF THE CBD PROCESS</vt:lpstr>
      <vt:lpstr>“A Typical Case”</vt:lpstr>
      <vt:lpstr>CHARACTERISTICS  OF THE  CASES</vt:lpstr>
      <vt:lpstr> -Session Breaks –  At the end of the first session</vt:lpstr>
      <vt:lpstr>Slide 41</vt:lpstr>
      <vt:lpstr>Slide 42</vt:lpstr>
      <vt:lpstr>Evaluation - several levels - </vt:lpstr>
      <vt:lpstr>Evaluation *5% of Total Marks How??* </vt:lpstr>
      <vt:lpstr>EVALUATION</vt:lpstr>
      <vt:lpstr>CHARACTERISTICS OF A GOOD STUDENT</vt:lpstr>
      <vt:lpstr>CHARACTERISTICS OF A GOOD CBD TUTOR</vt:lpstr>
      <vt:lpstr>Slide 48</vt:lpstr>
      <vt:lpstr>PBL - an iterative process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 TEACHING RATIONALS &amp; PRINCIPLES.</dc:title>
  <dc:creator>NURULHUDA</dc:creator>
  <cp:lastModifiedBy>ksupy</cp:lastModifiedBy>
  <cp:revision>94</cp:revision>
  <dcterms:created xsi:type="dcterms:W3CDTF">2009-08-16T10:49:40Z</dcterms:created>
  <dcterms:modified xsi:type="dcterms:W3CDTF">2011-09-13T05:52:51Z</dcterms:modified>
</cp:coreProperties>
</file>