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81" r:id="rId4"/>
    <p:sldId id="257" r:id="rId5"/>
    <p:sldId id="272" r:id="rId6"/>
    <p:sldId id="277" r:id="rId7"/>
    <p:sldId id="278" r:id="rId8"/>
    <p:sldId id="260" r:id="rId9"/>
    <p:sldId id="258" r:id="rId10"/>
    <p:sldId id="259" r:id="rId11"/>
    <p:sldId id="261" r:id="rId12"/>
    <p:sldId id="262" r:id="rId13"/>
    <p:sldId id="263" r:id="rId14"/>
    <p:sldId id="282" r:id="rId15"/>
    <p:sldId id="266" r:id="rId16"/>
    <p:sldId id="264" r:id="rId17"/>
    <p:sldId id="274" r:id="rId18"/>
    <p:sldId id="265" r:id="rId19"/>
    <p:sldId id="268" r:id="rId20"/>
    <p:sldId id="269" r:id="rId21"/>
    <p:sldId id="271" r:id="rId22"/>
    <p:sldId id="279" r:id="rId23"/>
    <p:sldId id="270" r:id="rId24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5E43"/>
    <a:srgbClr val="AC6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j03414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2"/>
          <a:stretch>
            <a:fillRect/>
          </a:stretch>
        </p:blipFill>
        <p:spPr bwMode="ltGray">
          <a:xfrm>
            <a:off x="0" y="1744663"/>
            <a:ext cx="9144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1"/>
          <p:cNvSpPr>
            <a:spLocks noChangeArrowheads="1"/>
          </p:cNvSpPr>
          <p:nvPr/>
        </p:nvSpPr>
        <p:spPr bwMode="white">
          <a:xfrm>
            <a:off x="0" y="0"/>
            <a:ext cx="9144000" cy="23923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Freeform 32"/>
          <p:cNvSpPr>
            <a:spLocks/>
          </p:cNvSpPr>
          <p:nvPr/>
        </p:nvSpPr>
        <p:spPr bwMode="gray">
          <a:xfrm>
            <a:off x="2130425" y="1485900"/>
            <a:ext cx="7015163" cy="909638"/>
          </a:xfrm>
          <a:custGeom>
            <a:avLst/>
            <a:gdLst/>
            <a:ahLst/>
            <a:cxnLst>
              <a:cxn ang="0">
                <a:pos x="0" y="573"/>
              </a:cxn>
              <a:cxn ang="0">
                <a:pos x="4134" y="573"/>
              </a:cxn>
              <a:cxn ang="0">
                <a:pos x="4134" y="1"/>
              </a:cxn>
              <a:cxn ang="0">
                <a:pos x="322" y="0"/>
              </a:cxn>
              <a:cxn ang="0">
                <a:pos x="0" y="573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1254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Freeform 33"/>
          <p:cNvSpPr>
            <a:spLocks/>
          </p:cNvSpPr>
          <p:nvPr/>
        </p:nvSpPr>
        <p:spPr bwMode="invGray">
          <a:xfrm>
            <a:off x="-6350" y="2379663"/>
            <a:ext cx="2139950" cy="455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48" y="0"/>
              </a:cxn>
              <a:cxn ang="0">
                <a:pos x="1170" y="287"/>
              </a:cxn>
              <a:cxn ang="0">
                <a:pos x="0" y="286"/>
              </a:cxn>
              <a:cxn ang="0">
                <a:pos x="0" y="0"/>
              </a:cxn>
            </a:cxnLst>
            <a:rect l="0" t="0" r="r" b="b"/>
            <a:pathLst>
              <a:path w="1348" h="287">
                <a:moveTo>
                  <a:pt x="0" y="0"/>
                </a:moveTo>
                <a:lnTo>
                  <a:pt x="1348" y="0"/>
                </a:lnTo>
                <a:lnTo>
                  <a:pt x="1170" y="287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black">
          <a:xfrm>
            <a:off x="609600" y="1524000"/>
            <a:ext cx="1157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Company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608138"/>
            <a:ext cx="6324600" cy="685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638800"/>
            <a:ext cx="6400800" cy="5334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158448-EB97-4C4F-AB94-AE1255DE5273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A38EA0-8CBF-FE4C-9472-576ADD86E3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9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1806D-1A8F-5E43-85E8-3E325685DD53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AC8DE-64DD-0640-976E-4EF3BF5BE1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2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227013"/>
            <a:ext cx="2068512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7013"/>
            <a:ext cx="6053138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B7B79-0861-3B41-8579-BF581293FFF4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ED29A-49E1-1B47-AD66-1D21A38400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650" y="227013"/>
            <a:ext cx="6324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F7938-5282-2C47-BF2E-FD3FEA23B171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AD935-A480-4543-B4B8-EFFFABB32D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3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4E264-C513-A44B-A480-789016D81417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4B403-B4C1-FE4E-B843-043DF9043D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4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E70B9-3CB0-9942-8B17-74B711E32886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A774A-8903-F84F-A061-57E401866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9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73601-7F72-6940-99A5-3B1948E51E3E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B1942-5F88-DF49-BABE-DC58B81E69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3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DC1E2-95A9-114E-8BEE-23F83DD31DB4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17B83-3D9B-A947-AAFD-E153F7EA7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11815-9118-A64E-91D7-479313F85F0D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9B437-EB84-A740-AB8D-FC695AF10A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9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28B1D-A309-B048-B618-F7DADDC77098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893A3-3B8E-C94A-9632-F70D926443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3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FEEDD-D6A4-FB41-AA04-5200D2CA5E35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770AF-CD4A-CE45-A4DB-A458706629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0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8ACAD-964F-4246-9975-96C361D42E3B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5CFB-8E0D-BC44-B8AF-71511D68C6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3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7" Type="http://schemas.openxmlformats.org/officeDocument/2006/relationships/oleObject" Target="../embeddings/oleObject2.bin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987675" y="2736850"/>
          <a:ext cx="6156325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15" imgW="7949206" imgH="5320635" progId="">
                  <p:embed/>
                </p:oleObj>
              </mc:Choice>
              <mc:Fallback>
                <p:oleObj name="Image" r:id="rId15" imgW="7949206" imgH="5320635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736850"/>
                        <a:ext cx="6156325" cy="412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B2B2B2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0"/>
          <p:cNvGraphicFramePr>
            <a:graphicFrameLocks noChangeAspect="1"/>
          </p:cNvGraphicFramePr>
          <p:nvPr/>
        </p:nvGraphicFramePr>
        <p:xfrm>
          <a:off x="0" y="0"/>
          <a:ext cx="91440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mage" r:id="rId17" imgW="8571429" imgH="1514286" progId="">
                  <p:embed/>
                </p:oleObj>
              </mc:Choice>
              <mc:Fallback>
                <p:oleObj name="Image" r:id="rId17" imgW="8571429" imgH="1514286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0" y="0"/>
                        <a:ext cx="91440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B2B2B2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" name="Freeform 21"/>
          <p:cNvSpPr>
            <a:spLocks/>
          </p:cNvSpPr>
          <p:nvPr/>
        </p:nvSpPr>
        <p:spPr bwMode="gray">
          <a:xfrm>
            <a:off x="1828800" y="246063"/>
            <a:ext cx="7315200" cy="720725"/>
          </a:xfrm>
          <a:custGeom>
            <a:avLst/>
            <a:gdLst/>
            <a:ahLst/>
            <a:cxnLst>
              <a:cxn ang="0">
                <a:pos x="0" y="454"/>
              </a:cxn>
              <a:cxn ang="0">
                <a:pos x="4798" y="454"/>
              </a:cxn>
              <a:cxn ang="0">
                <a:pos x="4798" y="0"/>
              </a:cxn>
              <a:cxn ang="0">
                <a:pos x="382" y="3"/>
              </a:cxn>
              <a:cxn ang="0">
                <a:pos x="0" y="454"/>
              </a:cxn>
            </a:cxnLst>
            <a:rect l="0" t="0" r="r" b="b"/>
            <a:pathLst>
              <a:path w="4798" h="454">
                <a:moveTo>
                  <a:pt x="0" y="454"/>
                </a:moveTo>
                <a:lnTo>
                  <a:pt x="4798" y="454"/>
                </a:lnTo>
                <a:lnTo>
                  <a:pt x="4798" y="0"/>
                </a:lnTo>
                <a:lnTo>
                  <a:pt x="382" y="3"/>
                </a:lnTo>
                <a:lnTo>
                  <a:pt x="0" y="454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0" y="966788"/>
            <a:ext cx="1828800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38" y="0"/>
              </a:cxn>
              <a:cxn ang="0">
                <a:pos x="1138" y="182"/>
              </a:cxn>
              <a:cxn ang="0">
                <a:pos x="0" y="181"/>
              </a:cxn>
              <a:cxn ang="0">
                <a:pos x="0" y="0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06650" y="227013"/>
            <a:ext cx="632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12300CE-DC5D-CC46-B2EF-C6DE9E906470}" type="datetimeFigureOut">
              <a:rPr lang="en-US"/>
              <a:pPr/>
              <a:t>9/21/11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6BE1B1-F47D-C147-A684-62F0AC899E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Time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Learning Skills Course </a:t>
            </a:r>
          </a:p>
          <a:p>
            <a:pPr eaLnBrk="1" hangingPunct="1"/>
            <a:r>
              <a:rPr lang="en-US" sz="2000">
                <a:latin typeface="Comic Sans MS" charset="0"/>
              </a:rPr>
              <a:t>Dept of medical education</a:t>
            </a:r>
          </a:p>
          <a:p>
            <a:pPr eaLnBrk="1" hangingPunct="1"/>
            <a:r>
              <a:rPr lang="en-US" sz="2000">
                <a:latin typeface="Comic Sans MS" charset="0"/>
              </a:rPr>
              <a:t>College of Medicine</a:t>
            </a:r>
          </a:p>
        </p:txBody>
      </p:sp>
      <p:pic>
        <p:nvPicPr>
          <p:cNvPr id="4" name="Picture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1828800" cy="1905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TextBox 4"/>
          <p:cNvSpPr txBox="1"/>
          <p:nvPr/>
        </p:nvSpPr>
        <p:spPr>
          <a:xfrm>
            <a:off x="7391400" y="228600"/>
            <a:ext cx="152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How busy are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Because we are not concentrating on the right things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>
                <a:latin typeface="Arial" charset="0"/>
              </a:rPr>
              <a:t>    </a:t>
            </a:r>
            <a:r>
              <a:rPr lang="en-US" sz="2400" b="1">
                <a:solidFill>
                  <a:srgbClr val="E55E43"/>
                </a:solidFill>
                <a:latin typeface="Arial" charset="0"/>
              </a:rPr>
              <a:t>To succeed</a:t>
            </a:r>
            <a:r>
              <a:rPr lang="en-US" sz="2400">
                <a:solidFill>
                  <a:srgbClr val="E55E43"/>
                </a:solidFill>
                <a:latin typeface="Arial" charset="0"/>
              </a:rPr>
              <a:t>, </a:t>
            </a:r>
            <a:r>
              <a:rPr lang="en-US" sz="2400">
                <a:latin typeface="Arial" charset="0"/>
              </a:rPr>
              <a:t>we must concentrate on: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i="1">
                <a:latin typeface="Arial" charset="0"/>
              </a:rPr>
              <a:t>	</a:t>
            </a:r>
            <a:r>
              <a:rPr lang="en-US" sz="2400" b="1" i="1">
                <a:solidFill>
                  <a:srgbClr val="E55E43"/>
                </a:solidFill>
                <a:latin typeface="Arial" charset="0"/>
              </a:rPr>
              <a:t>1.</a:t>
            </a:r>
            <a:r>
              <a:rPr lang="en-US" sz="2400" i="1">
                <a:latin typeface="Arial" charset="0"/>
              </a:rPr>
              <a:t>	The results to be achieved, not on being busy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i="1">
                <a:latin typeface="Arial" charset="0"/>
              </a:rPr>
              <a:t>	</a:t>
            </a:r>
            <a:r>
              <a:rPr lang="en-US" sz="2400" i="1">
                <a:solidFill>
                  <a:srgbClr val="E55E43"/>
                </a:solidFill>
                <a:latin typeface="Arial" charset="0"/>
              </a:rPr>
              <a:t>2.</a:t>
            </a:r>
            <a:r>
              <a:rPr lang="en-US" sz="2400" i="1">
                <a:latin typeface="Arial" charset="0"/>
              </a:rPr>
              <a:t>	Setting priorities, which is vital</a:t>
            </a:r>
          </a:p>
          <a:p>
            <a:pPr eaLnBrk="1" hangingPunct="1">
              <a:buFontTx/>
              <a:buNone/>
            </a:pPr>
            <a:endParaRPr lang="en-US" sz="2400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sz="2400">
                <a:solidFill>
                  <a:srgbClr val="E55E43"/>
                </a:solidFill>
                <a:latin typeface="Comic Sans MS" charset="0"/>
              </a:rPr>
              <a:t>The aims to ensure that we concentrate our effort on the high payoff tasks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i="1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i="1">
              <a:latin typeface="Arial" charset="0"/>
            </a:endParaRPr>
          </a:p>
        </p:txBody>
      </p:sp>
      <p:pic>
        <p:nvPicPr>
          <p:cNvPr id="4" name="Picture 6" descr="BD06140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1778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Plan your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Everyone has </a:t>
            </a:r>
            <a:r>
              <a:rPr lang="en-US" sz="2400">
                <a:solidFill>
                  <a:srgbClr val="E55E43"/>
                </a:solidFill>
                <a:latin typeface="Arial" charset="0"/>
              </a:rPr>
              <a:t>24 hours </a:t>
            </a:r>
            <a:r>
              <a:rPr lang="en-US" sz="2400">
                <a:latin typeface="Arial" charset="0"/>
              </a:rPr>
              <a:t>each day &amp; </a:t>
            </a:r>
            <a:r>
              <a:rPr lang="en-US" sz="2400">
                <a:solidFill>
                  <a:srgbClr val="E55E43"/>
                </a:solidFill>
                <a:latin typeface="Arial" charset="0"/>
              </a:rPr>
              <a:t>168 hours </a:t>
            </a:r>
            <a:r>
              <a:rPr lang="en-US" sz="2400">
                <a:latin typeface="Arial" charset="0"/>
              </a:rPr>
              <a:t>each week</a:t>
            </a:r>
          </a:p>
          <a:p>
            <a:pPr eaLnBrk="1" hangingPunct="1">
              <a:buFontTx/>
              <a:buNone/>
            </a:pPr>
            <a:endParaRPr lang="en-US" sz="10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We must use this time to </a:t>
            </a:r>
            <a:r>
              <a:rPr lang="en-US" sz="2400" i="1">
                <a:solidFill>
                  <a:srgbClr val="E55E43"/>
                </a:solidFill>
                <a:latin typeface="Arial" charset="0"/>
              </a:rPr>
              <a:t>eat</a:t>
            </a:r>
            <a:r>
              <a:rPr lang="en-US" sz="2400" i="1">
                <a:latin typeface="Arial" charset="0"/>
              </a:rPr>
              <a:t>, </a:t>
            </a:r>
            <a:r>
              <a:rPr lang="en-US" sz="2400" i="1">
                <a:solidFill>
                  <a:srgbClr val="E55E43"/>
                </a:solidFill>
                <a:latin typeface="Arial" charset="0"/>
              </a:rPr>
              <a:t>sleep</a:t>
            </a:r>
            <a:r>
              <a:rPr lang="en-US" sz="2400" i="1">
                <a:latin typeface="Arial" charset="0"/>
              </a:rPr>
              <a:t>, </a:t>
            </a:r>
            <a:r>
              <a:rPr lang="en-US" sz="2400" i="1">
                <a:solidFill>
                  <a:srgbClr val="E55E43"/>
                </a:solidFill>
                <a:latin typeface="Arial" charset="0"/>
              </a:rPr>
              <a:t>work, relax</a:t>
            </a:r>
            <a:r>
              <a:rPr lang="en-US" sz="2400" i="1">
                <a:latin typeface="Arial" charset="0"/>
              </a:rPr>
              <a:t>, </a:t>
            </a:r>
            <a:r>
              <a:rPr lang="en-US" sz="2400" i="1">
                <a:solidFill>
                  <a:srgbClr val="E55E43"/>
                </a:solidFill>
                <a:latin typeface="Arial" charset="0"/>
              </a:rPr>
              <a:t>exercise</a:t>
            </a:r>
            <a:r>
              <a:rPr lang="en-US" sz="2400" i="1">
                <a:latin typeface="Arial" charset="0"/>
              </a:rPr>
              <a:t>, </a:t>
            </a:r>
            <a:r>
              <a:rPr lang="en-US" sz="2400" i="1">
                <a:solidFill>
                  <a:srgbClr val="E55E43"/>
                </a:solidFill>
                <a:latin typeface="Arial" charset="0"/>
              </a:rPr>
              <a:t>attend class</a:t>
            </a:r>
            <a:r>
              <a:rPr lang="en-US" sz="2400" i="1">
                <a:latin typeface="Arial" charset="0"/>
              </a:rPr>
              <a:t>, </a:t>
            </a:r>
            <a:r>
              <a:rPr lang="en-US" sz="2400" i="1">
                <a:solidFill>
                  <a:srgbClr val="E55E43"/>
                </a:solidFill>
                <a:latin typeface="Arial" charset="0"/>
              </a:rPr>
              <a:t>and study</a:t>
            </a:r>
          </a:p>
          <a:p>
            <a:pPr eaLnBrk="1" hangingPunct="1">
              <a:buFontTx/>
              <a:buNone/>
            </a:pPr>
            <a:endParaRPr lang="en-US" sz="1000" i="1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It requires planning to get the most from these hours</a:t>
            </a:r>
          </a:p>
          <a:p>
            <a:pPr eaLnBrk="1" hangingPunct="1">
              <a:buFontTx/>
              <a:buNone/>
            </a:pPr>
            <a:endParaRPr lang="en-US" sz="10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It requires self-discipline and control until the behavioral changes becomes an everyday habit</a:t>
            </a:r>
          </a:p>
          <a:p>
            <a:pPr eaLnBrk="1" hangingPunct="1">
              <a:buFontTx/>
              <a:buNone/>
            </a:pPr>
            <a:endParaRPr lang="en-US" sz="2400">
              <a:latin typeface="Arial" charset="0"/>
            </a:endParaRPr>
          </a:p>
          <a:p>
            <a:pPr eaLnBrk="1" hangingPunct="1"/>
            <a:endParaRPr lang="en-US" sz="10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400" b="1">
                <a:solidFill>
                  <a:srgbClr val="E55E43"/>
                </a:solidFill>
                <a:latin typeface="Arial" charset="0"/>
              </a:rPr>
              <a:t>    Remember, </a:t>
            </a:r>
            <a:r>
              <a:rPr lang="en-US" sz="2400">
                <a:latin typeface="Arial" charset="0"/>
              </a:rPr>
              <a:t>plans and schedules for managing time are useless if one does not follow them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Plan your time </a:t>
            </a:r>
            <a:r>
              <a:rPr lang="en-US" sz="2500">
                <a:latin typeface="Arial" charset="0"/>
              </a:rPr>
              <a:t>–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498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i="1">
                <a:solidFill>
                  <a:srgbClr val="E55E43"/>
                </a:solidFill>
                <a:latin typeface="Arial" charset="0"/>
              </a:rPr>
              <a:t>People don't plan to fail but a lot of people do fail to plan</a:t>
            </a:r>
            <a:r>
              <a:rPr lang="en-US" i="1">
                <a:solidFill>
                  <a:srgbClr val="E55E43"/>
                </a:solidFill>
                <a:latin typeface="Arial" charset="0"/>
              </a:rPr>
              <a:t>." 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 b="1">
                <a:solidFill>
                  <a:srgbClr val="E55E43"/>
                </a:solidFill>
                <a:latin typeface="Arial" charset="0"/>
              </a:rPr>
              <a:t>To Do List:</a:t>
            </a:r>
          </a:p>
          <a:p>
            <a:pPr eaLnBrk="1" hangingPunct="1">
              <a:buFontTx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</a:rPr>
              <a:t>   - Break things down into small steps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</a:rPr>
              <a:t>   - Like a child cleaning his/her room </a:t>
            </a:r>
          </a:p>
          <a:p>
            <a:pPr eaLnBrk="1" hangingPunct="1">
              <a:buFontTx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400">
                <a:latin typeface="Arial" charset="0"/>
              </a:rPr>
              <a:t>   - Do the ugliest thing first </a:t>
            </a:r>
          </a:p>
          <a:p>
            <a:pPr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  <p:pic>
        <p:nvPicPr>
          <p:cNvPr id="5" name="Content Placeholder 3" descr="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3716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80772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Plan your time </a:t>
            </a:r>
            <a:r>
              <a:rPr lang="en-US" sz="2500">
                <a:latin typeface="Arial" charset="0"/>
              </a:rPr>
              <a:t>–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2400" b="1">
                <a:solidFill>
                  <a:srgbClr val="E55E43"/>
                </a:solidFill>
                <a:latin typeface="Arial" charset="0"/>
              </a:rPr>
              <a:t>Daily Schedules:</a:t>
            </a:r>
          </a:p>
          <a:p>
            <a:pPr algn="just" eaLnBrk="1" hangingPunct="1">
              <a:buFontTx/>
              <a:buNone/>
            </a:pPr>
            <a:endParaRPr lang="en-US" sz="500">
              <a:solidFill>
                <a:srgbClr val="606060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i="1">
                <a:solidFill>
                  <a:srgbClr val="E55E43"/>
                </a:solidFill>
                <a:latin typeface="Arial" charset="0"/>
              </a:rPr>
              <a:t>- </a:t>
            </a:r>
            <a:r>
              <a:rPr lang="en-US" sz="2400" i="1">
                <a:solidFill>
                  <a:srgbClr val="7F7F7F"/>
                </a:solidFill>
                <a:latin typeface="Arial" charset="0"/>
              </a:rPr>
              <a:t>Engagement books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i="1">
                <a:solidFill>
                  <a:srgbClr val="E55E43"/>
                </a:solidFill>
                <a:latin typeface="Arial" charset="0"/>
              </a:rPr>
              <a:t>-</a:t>
            </a:r>
            <a:r>
              <a:rPr lang="en-US" sz="2400" i="1">
                <a:solidFill>
                  <a:srgbClr val="458109"/>
                </a:solidFill>
                <a:latin typeface="Arial" charset="0"/>
              </a:rPr>
              <a:t> </a:t>
            </a:r>
            <a:r>
              <a:rPr lang="en-US" sz="2400" i="1">
                <a:solidFill>
                  <a:srgbClr val="7F7F7F"/>
                </a:solidFill>
                <a:latin typeface="Arial" charset="0"/>
              </a:rPr>
              <a:t>Palm Computers or PPC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i="1">
                <a:solidFill>
                  <a:srgbClr val="E55E43"/>
                </a:solidFill>
                <a:latin typeface="Arial" charset="0"/>
              </a:rPr>
              <a:t>- </a:t>
            </a:r>
            <a:r>
              <a:rPr lang="en-US" sz="2400" i="1">
                <a:solidFill>
                  <a:srgbClr val="7F7F7F"/>
                </a:solidFill>
                <a:latin typeface="Arial" charset="0"/>
              </a:rPr>
              <a:t>A piece of poster board tacked to a wall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i="1">
                <a:solidFill>
                  <a:srgbClr val="E55E43"/>
                </a:solidFill>
                <a:latin typeface="Arial" charset="0"/>
              </a:rPr>
              <a:t>-</a:t>
            </a:r>
            <a:r>
              <a:rPr lang="en-US" sz="2400" i="1">
                <a:solidFill>
                  <a:srgbClr val="7F7F7F"/>
                </a:solidFill>
                <a:latin typeface="Arial" charset="0"/>
              </a:rPr>
              <a:t> 3 x 5 index cards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endParaRPr lang="en-US" sz="2200" i="1">
              <a:solidFill>
                <a:srgbClr val="046067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endParaRPr lang="en-US" sz="500">
              <a:solidFill>
                <a:srgbClr val="046067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046067"/>
                </a:solidFill>
                <a:latin typeface="Arial" charset="0"/>
              </a:rPr>
              <a:t>    Once you decide upon the style, the next step is construction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sz="2400">
              <a:solidFill>
                <a:srgbClr val="046067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046067"/>
                </a:solidFill>
                <a:latin typeface="Arial" charset="0"/>
              </a:rPr>
              <a:t>    Allow spaces for each hour, even ½ hour for a busy schedule</a:t>
            </a:r>
            <a:endParaRPr lang="en-US" sz="2200">
              <a:solidFill>
                <a:srgbClr val="046067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en-US" sz="1000">
              <a:solidFill>
                <a:srgbClr val="046067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endParaRPr lang="en-US" sz="2400">
              <a:solidFill>
                <a:srgbClr val="046067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endParaRPr lang="en-US" sz="2400">
              <a:solidFill>
                <a:srgbClr val="7F7F7F"/>
              </a:solidFill>
              <a:latin typeface="Arial" charset="0"/>
            </a:endParaRPr>
          </a:p>
          <a:p>
            <a:pPr algn="just" eaLnBrk="1" hangingPunct="1"/>
            <a:endParaRPr lang="en-US" sz="240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886200"/>
            <a:ext cx="7772400" cy="15696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E55E43"/>
                </a:solidFill>
              </a:rPr>
              <a:t>First,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put down all of the necessities; classes, work, meals, etc. </a:t>
            </a: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E55E43"/>
                </a:solidFill>
              </a:rPr>
              <a:t>Then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block in your study time. Schedule study for a time when you are most alert and energized.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7" name="Picture 10" descr="j012786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20574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Once scheduling becomes a habit, you will discover that:</a:t>
            </a:r>
          </a:p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E55E43"/>
                </a:solidFill>
              </a:rPr>
              <a:t>“It is easier to find something to do with extra time then to find extra time to do something.”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Effective Scheduling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E55E43"/>
                </a:solidFill>
                <a:ea typeface="+mn-ea"/>
              </a:rPr>
              <a:t>Keep a calendar and include all your activities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sz="500" dirty="0" smtClean="0">
              <a:ea typeface="+mn-ea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Keep weekly and daily schedules &amp; review your schedule daily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n-US" sz="500" dirty="0" smtClean="0">
              <a:ea typeface="+mn-ea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E55E43"/>
                </a:solidFill>
                <a:ea typeface="+mn-ea"/>
              </a:rPr>
              <a:t>Keep a long-term schedule (one yr., four yrs.) and plan ahead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sz="500" dirty="0" smtClean="0">
              <a:solidFill>
                <a:schemeClr val="bg2">
                  <a:lumMod val="50000"/>
                </a:schemeClr>
              </a:solidFill>
              <a:ea typeface="+mn-ea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Take into account the learning style when developing a study schedule.  Select the times when you are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most alert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 and the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most appropriate place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 for you to study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sz="500" dirty="0" smtClean="0">
              <a:ea typeface="+mn-ea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E55E43"/>
                </a:solidFill>
                <a:ea typeface="+mn-ea"/>
              </a:rPr>
              <a:t>When setting up your schedule, organize tasks in </a:t>
            </a:r>
            <a:r>
              <a:rPr lang="en-US" sz="2400" u="sng" dirty="0" smtClean="0">
                <a:solidFill>
                  <a:srgbClr val="E55E43"/>
                </a:solidFill>
                <a:ea typeface="+mn-ea"/>
              </a:rPr>
              <a:t>order of priority</a:t>
            </a:r>
            <a:endParaRPr lang="en-US" sz="2400" dirty="0" smtClean="0">
              <a:solidFill>
                <a:srgbClr val="E55E43"/>
              </a:solidFill>
              <a:ea typeface="+mn-ea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n-US" sz="500" dirty="0" smtClean="0">
              <a:ea typeface="+mn-ea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Spread work out over a week period. 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sz="500" dirty="0" smtClean="0">
              <a:ea typeface="+mn-ea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E55E43"/>
                </a:solidFill>
                <a:ea typeface="+mn-ea"/>
              </a:rPr>
              <a:t>Plan ahead your computer access needs and avoid time of heavy user traffic</a:t>
            </a:r>
          </a:p>
          <a:p>
            <a:pPr algn="just" eaLnBrk="1" hangingPunct="1">
              <a:defRPr/>
            </a:pPr>
            <a:endParaRPr lang="en-US" sz="2400" dirty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Arial" charset="0"/>
              </a:rPr>
              <a:t>Crisis Management</a:t>
            </a:r>
            <a:endParaRPr lang="en-US" sz="360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>
                <a:solidFill>
                  <a:srgbClr val="E55E43"/>
                </a:solidFill>
                <a:latin typeface="Arial" charset="0"/>
              </a:rPr>
              <a:t>It can lead to situations such as:</a:t>
            </a:r>
          </a:p>
          <a:p>
            <a:pPr eaLnBrk="1" hangingPunct="1">
              <a:buFontTx/>
              <a:buNone/>
            </a:pPr>
            <a:endParaRPr lang="en-US" sz="2400" b="1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400" b="1" i="1">
                <a:solidFill>
                  <a:srgbClr val="E55E43"/>
                </a:solidFill>
                <a:latin typeface="Arial" charset="0"/>
              </a:rPr>
              <a:t>1- </a:t>
            </a:r>
            <a:r>
              <a:rPr lang="en-US" sz="2400" b="1" i="1">
                <a:latin typeface="Arial" charset="0"/>
              </a:rPr>
              <a:t>High levels of stress</a:t>
            </a:r>
          </a:p>
          <a:p>
            <a:pPr eaLnBrk="1" hangingPunct="1">
              <a:buFontTx/>
              <a:buNone/>
            </a:pPr>
            <a:endParaRPr lang="en-US" sz="2400" b="1" i="1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400" b="1" i="1">
                <a:solidFill>
                  <a:srgbClr val="E55E43"/>
                </a:solidFill>
                <a:latin typeface="Arial" charset="0"/>
              </a:rPr>
              <a:t>2- </a:t>
            </a:r>
            <a:r>
              <a:rPr lang="en-US" sz="2400" b="1" i="1">
                <a:latin typeface="Arial" charset="0"/>
              </a:rPr>
              <a:t> A disrupted private life </a:t>
            </a:r>
          </a:p>
          <a:p>
            <a:pPr eaLnBrk="1" hangingPunct="1">
              <a:buFontTx/>
              <a:buNone/>
            </a:pPr>
            <a:endParaRPr lang="en-US" sz="2400" b="1" i="1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400" b="1" i="1">
                <a:solidFill>
                  <a:srgbClr val="E55E43"/>
                </a:solidFill>
                <a:latin typeface="Arial" charset="0"/>
              </a:rPr>
              <a:t>3-</a:t>
            </a:r>
            <a:r>
              <a:rPr lang="en-US" sz="2400" b="1" i="1">
                <a:latin typeface="Arial" charset="0"/>
              </a:rPr>
              <a:t> Tiredness</a:t>
            </a:r>
          </a:p>
          <a:p>
            <a:pPr eaLnBrk="1" hangingPunct="1">
              <a:buFontTx/>
              <a:buNone/>
            </a:pPr>
            <a:endParaRPr lang="en-US" sz="2400" b="1" i="1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400" b="1" i="1">
                <a:solidFill>
                  <a:srgbClr val="E55E43"/>
                </a:solidFill>
                <a:latin typeface="Arial" charset="0"/>
              </a:rPr>
              <a:t>4- </a:t>
            </a:r>
            <a:r>
              <a:rPr lang="en-US" sz="2400" b="1" i="1">
                <a:latin typeface="Arial" charset="0"/>
              </a:rPr>
              <a:t>Failure of projects</a:t>
            </a:r>
            <a:r>
              <a:rPr lang="en-US" sz="2400">
                <a:latin typeface="Arial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2400" b="1" i="1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2400">
              <a:latin typeface="Arial" charset="0"/>
            </a:endParaRPr>
          </a:p>
        </p:txBody>
      </p:sp>
      <p:pic>
        <p:nvPicPr>
          <p:cNvPr id="4" name="Picture 4" descr="PE06002_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2514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Assess your task!!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685800" y="1828800"/>
            <a:ext cx="2133600" cy="581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Is the task urgent &amp; important?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743200" y="1733550"/>
            <a:ext cx="781050" cy="400050"/>
            <a:chOff x="1728" y="1092"/>
            <a:chExt cx="492" cy="252"/>
          </a:xfrm>
        </p:grpSpPr>
        <p:sp>
          <p:nvSpPr>
            <p:cNvPr id="19498" name="Line 22"/>
            <p:cNvSpPr>
              <a:spLocks noChangeShapeType="1"/>
            </p:cNvSpPr>
            <p:nvPr/>
          </p:nvSpPr>
          <p:spPr bwMode="auto">
            <a:xfrm>
              <a:off x="1728" y="134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Text Box 23"/>
            <p:cNvSpPr txBox="1">
              <a:spLocks noChangeArrowheads="1"/>
            </p:cNvSpPr>
            <p:nvPr/>
          </p:nvSpPr>
          <p:spPr bwMode="auto">
            <a:xfrm>
              <a:off x="1788" y="1092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yes</a:t>
              </a:r>
            </a:p>
          </p:txBody>
        </p:sp>
      </p:grp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3429000" y="1905000"/>
            <a:ext cx="2133600" cy="581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Do you need to complete it today?</a:t>
            </a:r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5543550" y="1809750"/>
            <a:ext cx="914400" cy="476250"/>
            <a:chOff x="3492" y="1140"/>
            <a:chExt cx="576" cy="300"/>
          </a:xfrm>
        </p:grpSpPr>
        <p:sp>
          <p:nvSpPr>
            <p:cNvPr id="19496" name="Line 27"/>
            <p:cNvSpPr>
              <a:spLocks noChangeShapeType="1"/>
            </p:cNvSpPr>
            <p:nvPr/>
          </p:nvSpPr>
          <p:spPr bwMode="auto">
            <a:xfrm>
              <a:off x="3504" y="14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Text Box 28"/>
            <p:cNvSpPr txBox="1">
              <a:spLocks noChangeArrowheads="1"/>
            </p:cNvSpPr>
            <p:nvPr/>
          </p:nvSpPr>
          <p:spPr bwMode="auto">
            <a:xfrm>
              <a:off x="3492" y="1140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yes</a:t>
              </a:r>
            </a:p>
          </p:txBody>
        </p:sp>
      </p:grp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6248400" y="1905000"/>
            <a:ext cx="1371600" cy="825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Take immediate action</a:t>
            </a:r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7620000" y="2362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WordArt 31"/>
          <p:cNvSpPr>
            <a:spLocks noChangeArrowheads="1" noChangeShapeType="1" noTextEdit="1"/>
          </p:cNvSpPr>
          <p:nvPr/>
        </p:nvSpPr>
        <p:spPr bwMode="auto">
          <a:xfrm>
            <a:off x="8058150" y="1943100"/>
            <a:ext cx="914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  <a:ea typeface="Garamond"/>
                <a:cs typeface="Garamond"/>
              </a:rPr>
              <a:t>A</a:t>
            </a:r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657350" y="2438400"/>
            <a:ext cx="609600" cy="838200"/>
            <a:chOff x="1044" y="1536"/>
            <a:chExt cx="384" cy="528"/>
          </a:xfrm>
        </p:grpSpPr>
        <p:sp>
          <p:nvSpPr>
            <p:cNvPr id="19494" name="Line 33"/>
            <p:cNvSpPr>
              <a:spLocks noChangeShapeType="1"/>
            </p:cNvSpPr>
            <p:nvPr/>
          </p:nvSpPr>
          <p:spPr bwMode="auto">
            <a:xfrm>
              <a:off x="1056" y="153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Text Box 34"/>
            <p:cNvSpPr txBox="1">
              <a:spLocks noChangeArrowheads="1"/>
            </p:cNvSpPr>
            <p:nvPr/>
          </p:nvSpPr>
          <p:spPr bwMode="auto">
            <a:xfrm>
              <a:off x="1044" y="160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No</a:t>
              </a:r>
            </a:p>
          </p:txBody>
        </p:sp>
      </p:grp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609600" y="3228975"/>
            <a:ext cx="2133600" cy="581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Is the task urgent or important?</a:t>
            </a: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2743200" y="3124200"/>
            <a:ext cx="762000" cy="409575"/>
            <a:chOff x="1728" y="1968"/>
            <a:chExt cx="480" cy="258"/>
          </a:xfrm>
        </p:grpSpPr>
        <p:sp>
          <p:nvSpPr>
            <p:cNvPr id="19492" name="Line 37"/>
            <p:cNvSpPr>
              <a:spLocks noChangeShapeType="1"/>
            </p:cNvSpPr>
            <p:nvPr/>
          </p:nvSpPr>
          <p:spPr bwMode="auto">
            <a:xfrm>
              <a:off x="1728" y="222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Text Box 38"/>
            <p:cNvSpPr txBox="1">
              <a:spLocks noChangeArrowheads="1"/>
            </p:cNvSpPr>
            <p:nvPr/>
          </p:nvSpPr>
          <p:spPr bwMode="auto">
            <a:xfrm>
              <a:off x="1776" y="196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yes</a:t>
              </a:r>
            </a:p>
          </p:txBody>
        </p:sp>
      </p:grp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3429000" y="3228975"/>
            <a:ext cx="2133600" cy="581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Does it has a definite deadline?</a:t>
            </a:r>
          </a:p>
        </p:txBody>
      </p:sp>
      <p:cxnSp>
        <p:nvCxnSpPr>
          <p:cNvPr id="32810" name="AutoShape 42"/>
          <p:cNvCxnSpPr>
            <a:cxnSpLocks noChangeShapeType="1"/>
          </p:cNvCxnSpPr>
          <p:nvPr/>
        </p:nvCxnSpPr>
        <p:spPr bwMode="auto">
          <a:xfrm flipV="1">
            <a:off x="5562600" y="3162300"/>
            <a:ext cx="990600" cy="3238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8" name="AutoShape 40"/>
          <p:cNvCxnSpPr>
            <a:cxnSpLocks noChangeShapeType="1"/>
          </p:cNvCxnSpPr>
          <p:nvPr/>
        </p:nvCxnSpPr>
        <p:spPr bwMode="auto">
          <a:xfrm>
            <a:off x="5600700" y="3638550"/>
            <a:ext cx="952500" cy="4000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5581650" y="3162300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yes</a:t>
            </a:r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5562600" y="3657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No</a:t>
            </a:r>
          </a:p>
        </p:txBody>
      </p:sp>
      <p:sp>
        <p:nvSpPr>
          <p:cNvPr id="32816" name="Text Box 48"/>
          <p:cNvSpPr txBox="1">
            <a:spLocks noChangeArrowheads="1"/>
          </p:cNvSpPr>
          <p:nvPr/>
        </p:nvSpPr>
        <p:spPr bwMode="auto">
          <a:xfrm>
            <a:off x="6629400" y="28194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2060"/>
                </a:solidFill>
              </a:rPr>
              <a:t>Allocate time to complete </a:t>
            </a:r>
            <a:r>
              <a:rPr lang="en-US">
                <a:solidFill>
                  <a:srgbClr val="FFFFCC"/>
                </a:solidFill>
              </a:rPr>
              <a:t>it</a:t>
            </a:r>
          </a:p>
        </p:txBody>
      </p:sp>
      <p:sp>
        <p:nvSpPr>
          <p:cNvPr id="32818" name="Text Box 50"/>
          <p:cNvSpPr txBox="1">
            <a:spLocks noChangeArrowheads="1"/>
          </p:cNvSpPr>
          <p:nvPr/>
        </p:nvSpPr>
        <p:spPr bwMode="auto">
          <a:xfrm>
            <a:off x="6553200" y="39624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2060"/>
                </a:solidFill>
              </a:rPr>
              <a:t>Set realistic deadline for it</a:t>
            </a:r>
          </a:p>
        </p:txBody>
      </p:sp>
      <p:sp>
        <p:nvSpPr>
          <p:cNvPr id="32819" name="WordArt 51"/>
          <p:cNvSpPr>
            <a:spLocks noChangeArrowheads="1" noChangeShapeType="1" noTextEdit="1"/>
          </p:cNvSpPr>
          <p:nvPr/>
        </p:nvSpPr>
        <p:spPr bwMode="auto">
          <a:xfrm>
            <a:off x="8001000" y="3352800"/>
            <a:ext cx="914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  <a:ea typeface="Garamond"/>
                <a:cs typeface="Garamond"/>
              </a:rPr>
              <a:t>B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676400" y="3810000"/>
            <a:ext cx="609600" cy="838200"/>
            <a:chOff x="1044" y="1536"/>
            <a:chExt cx="384" cy="528"/>
          </a:xfrm>
        </p:grpSpPr>
        <p:sp>
          <p:nvSpPr>
            <p:cNvPr id="19490" name="Line 54"/>
            <p:cNvSpPr>
              <a:spLocks noChangeShapeType="1"/>
            </p:cNvSpPr>
            <p:nvPr/>
          </p:nvSpPr>
          <p:spPr bwMode="auto">
            <a:xfrm>
              <a:off x="1056" y="153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Text Box 55"/>
            <p:cNvSpPr txBox="1">
              <a:spLocks noChangeArrowheads="1"/>
            </p:cNvSpPr>
            <p:nvPr/>
          </p:nvSpPr>
          <p:spPr bwMode="auto">
            <a:xfrm>
              <a:off x="1044" y="160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No</a:t>
              </a:r>
            </a:p>
          </p:txBody>
        </p:sp>
      </p:grpSp>
      <p:sp>
        <p:nvSpPr>
          <p:cNvPr id="32824" name="Text Box 56"/>
          <p:cNvSpPr txBox="1">
            <a:spLocks noChangeArrowheads="1"/>
          </p:cNvSpPr>
          <p:nvPr/>
        </p:nvSpPr>
        <p:spPr bwMode="auto">
          <a:xfrm>
            <a:off x="762000" y="4648200"/>
            <a:ext cx="2133600" cy="581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Is the task necessary?</a:t>
            </a:r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2895600" y="4572000"/>
            <a:ext cx="3124200" cy="409575"/>
            <a:chOff x="1728" y="1968"/>
            <a:chExt cx="480" cy="258"/>
          </a:xfrm>
        </p:grpSpPr>
        <p:sp>
          <p:nvSpPr>
            <p:cNvPr id="19488" name="Line 59"/>
            <p:cNvSpPr>
              <a:spLocks noChangeShapeType="1"/>
            </p:cNvSpPr>
            <p:nvPr/>
          </p:nvSpPr>
          <p:spPr bwMode="auto">
            <a:xfrm>
              <a:off x="1728" y="222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Text Box 60"/>
            <p:cNvSpPr txBox="1">
              <a:spLocks noChangeArrowheads="1"/>
            </p:cNvSpPr>
            <p:nvPr/>
          </p:nvSpPr>
          <p:spPr bwMode="auto">
            <a:xfrm>
              <a:off x="1776" y="196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/>
                <a:t>yes</a:t>
              </a:r>
            </a:p>
          </p:txBody>
        </p:sp>
      </p:grpSp>
      <p:sp>
        <p:nvSpPr>
          <p:cNvPr id="32829" name="Text Box 61"/>
          <p:cNvSpPr txBox="1">
            <a:spLocks noChangeArrowheads="1"/>
          </p:cNvSpPr>
          <p:nvPr/>
        </p:nvSpPr>
        <p:spPr bwMode="auto">
          <a:xfrm>
            <a:off x="5791200" y="4648200"/>
            <a:ext cx="1905000" cy="5810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000066"/>
                </a:solidFill>
              </a:rPr>
              <a:t>Save the task for quiet time</a:t>
            </a:r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1676400" y="5257800"/>
            <a:ext cx="1447800" cy="838200"/>
            <a:chOff x="1056" y="3312"/>
            <a:chExt cx="912" cy="528"/>
          </a:xfrm>
        </p:grpSpPr>
        <p:grpSp>
          <p:nvGrpSpPr>
            <p:cNvPr id="19484" name="Group 62"/>
            <p:cNvGrpSpPr>
              <a:grpSpLocks/>
            </p:cNvGrpSpPr>
            <p:nvPr/>
          </p:nvGrpSpPr>
          <p:grpSpPr bwMode="auto">
            <a:xfrm>
              <a:off x="1056" y="3312"/>
              <a:ext cx="384" cy="528"/>
              <a:chOff x="1044" y="1536"/>
              <a:chExt cx="384" cy="528"/>
            </a:xfrm>
          </p:grpSpPr>
          <p:sp>
            <p:nvSpPr>
              <p:cNvPr id="19486" name="Line 63"/>
              <p:cNvSpPr>
                <a:spLocks noChangeShapeType="1"/>
              </p:cNvSpPr>
              <p:nvPr/>
            </p:nvSpPr>
            <p:spPr bwMode="auto">
              <a:xfrm>
                <a:off x="1056" y="1536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Text Box 64"/>
              <p:cNvSpPr txBox="1">
                <a:spLocks noChangeArrowheads="1"/>
              </p:cNvSpPr>
              <p:nvPr/>
            </p:nvSpPr>
            <p:spPr bwMode="auto">
              <a:xfrm>
                <a:off x="1044" y="1602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No</a:t>
                </a:r>
              </a:p>
            </p:txBody>
          </p:sp>
        </p:grpSp>
        <p:sp>
          <p:nvSpPr>
            <p:cNvPr id="19485" name="Line 65"/>
            <p:cNvSpPr>
              <a:spLocks noChangeShapeType="1"/>
            </p:cNvSpPr>
            <p:nvPr/>
          </p:nvSpPr>
          <p:spPr bwMode="auto">
            <a:xfrm>
              <a:off x="1056" y="379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34" name="Text Box 66"/>
          <p:cNvSpPr txBox="1">
            <a:spLocks noChangeArrowheads="1"/>
          </p:cNvSpPr>
          <p:nvPr/>
        </p:nvSpPr>
        <p:spPr bwMode="auto">
          <a:xfrm>
            <a:off x="3352800" y="5791200"/>
            <a:ext cx="19050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</a:rPr>
              <a:t>Discard </a:t>
            </a:r>
          </a:p>
        </p:txBody>
      </p:sp>
      <p:sp>
        <p:nvSpPr>
          <p:cNvPr id="32835" name="WordArt 67"/>
          <p:cNvSpPr>
            <a:spLocks noChangeArrowheads="1" noChangeShapeType="1" noTextEdit="1"/>
          </p:cNvSpPr>
          <p:nvPr/>
        </p:nvSpPr>
        <p:spPr bwMode="auto">
          <a:xfrm>
            <a:off x="7848600" y="4648200"/>
            <a:ext cx="9144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Garamond"/>
                <a:ea typeface="Garamond"/>
                <a:cs typeface="Garamond"/>
              </a:rPr>
              <a:t>C</a:t>
            </a:r>
          </a:p>
        </p:txBody>
      </p:sp>
    </p:spTree>
  </p:cSld>
  <p:clrMapOvr>
    <a:masterClrMapping/>
  </p:clrMapOvr>
  <p:transition xmlns:p14="http://schemas.microsoft.com/office/powerpoint/2010/main" advTm="2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8700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66" presetID="34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46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66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7600"/>
                            </p:stCondLst>
                            <p:childTnLst>
                              <p:par>
                                <p:cTn id="83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13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74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8900"/>
                            </p:stCondLst>
                            <p:childTnLst>
                              <p:par>
                                <p:cTn id="12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89" grpId="0" animBg="1"/>
      <p:bldP spid="32793" grpId="0" animBg="1"/>
      <p:bldP spid="32797" grpId="0" animBg="1"/>
      <p:bldP spid="32798" grpId="0" animBg="1"/>
      <p:bldP spid="32799" grpId="0" animBg="1"/>
      <p:bldP spid="32800" grpId="0" animBg="1"/>
      <p:bldP spid="32807" grpId="0" animBg="1"/>
      <p:bldP spid="32811" grpId="0"/>
      <p:bldP spid="32812" grpId="0"/>
      <p:bldP spid="32816" grpId="0"/>
      <p:bldP spid="32819" grpId="0" animBg="1"/>
      <p:bldP spid="32824" grpId="0" animBg="1"/>
      <p:bldP spid="32829" grpId="0" animBg="1"/>
      <p:bldP spid="32834" grpId="0" animBg="1"/>
      <p:bldP spid="328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Stress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Being more in control of what you do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Being productive, and secure in your daily tasks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Enjoying what you do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Giving your-self more quality time to relax and enjoy life outside work</a:t>
            </a:r>
          </a:p>
          <a:p>
            <a:pPr eaLnBrk="1" hangingPunct="1"/>
            <a:endParaRPr lang="en-US" sz="2400">
              <a:latin typeface="Arial" charset="0"/>
            </a:endParaRPr>
          </a:p>
        </p:txBody>
      </p:sp>
      <p:pic>
        <p:nvPicPr>
          <p:cNvPr id="4" name="Picture 4" descr="j015273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43000"/>
            <a:ext cx="1260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03708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56388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E55E43"/>
                </a:solidFill>
              </a:rPr>
              <a:t>Hear me now, Believe me Later…</a:t>
            </a:r>
            <a:endParaRPr lang="en-US" sz="2400">
              <a:solidFill>
                <a:srgbClr val="E55E4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Common Time Wasters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q"/>
            </a:pPr>
            <a:r>
              <a:rPr lang="en-US" sz="2400">
                <a:latin typeface="Arial" charset="0"/>
              </a:rPr>
              <a:t>Interruption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q"/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q"/>
            </a:pPr>
            <a:r>
              <a:rPr lang="en-US" sz="2400">
                <a:latin typeface="Arial" charset="0"/>
              </a:rPr>
              <a:t> Procrastination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q"/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q"/>
            </a:pPr>
            <a:r>
              <a:rPr lang="en-US" sz="2400">
                <a:latin typeface="Arial" charset="0"/>
              </a:rPr>
              <a:t> Acting with incomplete information 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q"/>
            </a:pPr>
            <a:endParaRPr lang="en-US" sz="24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q"/>
            </a:pPr>
            <a:r>
              <a:rPr lang="en-US" sz="2400">
                <a:latin typeface="Arial" charset="0"/>
              </a:rPr>
              <a:t>Crisis management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Char char="q"/>
            </a:pPr>
            <a:r>
              <a:rPr lang="en-US" sz="2400">
                <a:solidFill>
                  <a:srgbClr val="E55E43"/>
                </a:solidFill>
                <a:latin typeface="Arial" charset="0"/>
              </a:rPr>
              <a:t>Unclear communication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q"/>
            </a:pPr>
            <a:endParaRPr lang="en-US" sz="2400">
              <a:solidFill>
                <a:srgbClr val="E55E43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q"/>
            </a:pPr>
            <a:r>
              <a:rPr lang="en-US" sz="2400">
                <a:solidFill>
                  <a:srgbClr val="E55E43"/>
                </a:solidFill>
                <a:latin typeface="Arial" charset="0"/>
              </a:rPr>
              <a:t>Inadequate technical knowledge </a:t>
            </a:r>
            <a:br>
              <a:rPr lang="en-US" sz="2400">
                <a:solidFill>
                  <a:srgbClr val="E55E43"/>
                </a:solidFill>
                <a:latin typeface="Arial" charset="0"/>
              </a:rPr>
            </a:br>
            <a:endParaRPr lang="en-US" sz="2400">
              <a:solidFill>
                <a:srgbClr val="E55E43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q"/>
            </a:pPr>
            <a:r>
              <a:rPr lang="en-US" sz="2400">
                <a:solidFill>
                  <a:srgbClr val="E55E43"/>
                </a:solidFill>
                <a:latin typeface="Arial" charset="0"/>
              </a:rPr>
              <a:t>Unclear objectives and priorities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q"/>
            </a:pPr>
            <a:endParaRPr lang="en-US" sz="2400">
              <a:solidFill>
                <a:srgbClr val="E55E43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q"/>
            </a:pPr>
            <a:r>
              <a:rPr lang="en-US" sz="2400">
                <a:solidFill>
                  <a:srgbClr val="E55E43"/>
                </a:solidFill>
                <a:latin typeface="Arial" charset="0"/>
              </a:rPr>
              <a:t> Lack of planning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q"/>
            </a:pPr>
            <a:endParaRPr lang="en-US" sz="2400">
              <a:solidFill>
                <a:srgbClr val="E55E43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q"/>
            </a:pPr>
            <a:r>
              <a:rPr lang="en-US" sz="2400">
                <a:solidFill>
                  <a:srgbClr val="E55E43"/>
                </a:solidFill>
                <a:latin typeface="Arial" charset="0"/>
              </a:rPr>
              <a:t> Stress and fatigue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q"/>
            </a:pPr>
            <a:endParaRPr lang="en-US" sz="2400">
              <a:solidFill>
                <a:srgbClr val="E55E43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q"/>
            </a:pPr>
            <a:r>
              <a:rPr lang="en-US" sz="2400">
                <a:solidFill>
                  <a:srgbClr val="E55E43"/>
                </a:solidFill>
                <a:latin typeface="Arial" charset="0"/>
              </a:rPr>
              <a:t> Inability to say "No" 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q"/>
            </a:pPr>
            <a:endParaRPr lang="en-US" sz="2400">
              <a:solidFill>
                <a:srgbClr val="E55E43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q"/>
            </a:pPr>
            <a:r>
              <a:rPr lang="en-US" sz="2400">
                <a:solidFill>
                  <a:srgbClr val="E55E43"/>
                </a:solidFill>
                <a:latin typeface="Arial" charset="0"/>
              </a:rPr>
              <a:t> Personal disorganization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At the end of this session, WE will be able to:</a:t>
            </a:r>
          </a:p>
          <a:p>
            <a:r>
              <a:rPr lang="en-US">
                <a:solidFill>
                  <a:srgbClr val="0070C0"/>
                </a:solidFill>
                <a:latin typeface="Arial" charset="0"/>
              </a:rPr>
              <a:t>Identify the importance of TM</a:t>
            </a:r>
          </a:p>
          <a:p>
            <a:r>
              <a:rPr lang="en-US">
                <a:solidFill>
                  <a:srgbClr val="0070C0"/>
                </a:solidFill>
                <a:latin typeface="Arial" charset="0"/>
              </a:rPr>
              <a:t>Plan OUR schedules effectively</a:t>
            </a:r>
          </a:p>
          <a:p>
            <a:r>
              <a:rPr lang="en-US">
                <a:solidFill>
                  <a:srgbClr val="0070C0"/>
                </a:solidFill>
                <a:latin typeface="Arial" charset="0"/>
              </a:rPr>
              <a:t>Enumerate Time wasters</a:t>
            </a:r>
          </a:p>
          <a:p>
            <a:r>
              <a:rPr lang="en-US">
                <a:solidFill>
                  <a:srgbClr val="0070C0"/>
                </a:solidFill>
                <a:latin typeface="Arial" charset="0"/>
              </a:rPr>
              <a:t>Identify procrastination signs &amp; tackle it</a:t>
            </a:r>
          </a:p>
          <a:p>
            <a:endParaRPr lang="en-US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700" b="1">
                <a:latin typeface="Arial" charset="0"/>
              </a:rPr>
              <a:t>Why don't people manage their time?</a:t>
            </a:r>
            <a:endParaRPr lang="en-US" sz="270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i="1">
                <a:latin typeface="Arial" charset="0"/>
              </a:rPr>
              <a:t>They don't know about it</a:t>
            </a:r>
          </a:p>
          <a:p>
            <a:pPr eaLnBrk="1" hangingPunct="1">
              <a:buFontTx/>
              <a:buNone/>
            </a:pPr>
            <a:r>
              <a:rPr lang="en-US" sz="2400" b="1" i="1">
                <a:latin typeface="Arial" charset="0"/>
              </a:rPr>
              <a:t> </a:t>
            </a:r>
          </a:p>
          <a:p>
            <a:pPr eaLnBrk="1" hangingPunct="1"/>
            <a:r>
              <a:rPr lang="en-US" sz="2400" b="1" i="1">
                <a:latin typeface="Arial" charset="0"/>
              </a:rPr>
              <a:t>They are too lazy to plan</a:t>
            </a:r>
          </a:p>
          <a:p>
            <a:pPr eaLnBrk="1" hangingPunct="1">
              <a:buFontTx/>
              <a:buNone/>
            </a:pPr>
            <a:endParaRPr lang="en-US" sz="2400" b="1" i="1">
              <a:latin typeface="Arial" charset="0"/>
            </a:endParaRPr>
          </a:p>
          <a:p>
            <a:pPr eaLnBrk="1" hangingPunct="1"/>
            <a:r>
              <a:rPr lang="en-US" sz="2400" b="1" i="1">
                <a:latin typeface="Arial" charset="0"/>
              </a:rPr>
              <a:t>They enjoy the adrenaline buzz of meeting tight deadlines</a:t>
            </a:r>
          </a:p>
          <a:p>
            <a:pPr eaLnBrk="1" hangingPunct="1">
              <a:buFontTx/>
              <a:buNone/>
            </a:pPr>
            <a:endParaRPr lang="en-US" sz="2400" b="1" i="1">
              <a:latin typeface="Arial" charset="0"/>
            </a:endParaRPr>
          </a:p>
          <a:p>
            <a:pPr eaLnBrk="1" hangingPunct="1"/>
            <a:r>
              <a:rPr lang="en-US" sz="2400" b="1" i="1">
                <a:latin typeface="Arial" charset="0"/>
              </a:rPr>
              <a:t>They enjoy crisis management</a:t>
            </a:r>
            <a:endParaRPr lang="en-US" sz="2400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791200"/>
            <a:ext cx="5029200" cy="46166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E55E43"/>
                </a:solidFill>
              </a:rPr>
              <a:t>Failing to plan is planning to fail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Arial" charset="0"/>
              </a:rPr>
              <a:t>how long should I study?</a:t>
            </a:r>
            <a:endParaRPr lang="en-US" sz="360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solidFill>
                  <a:srgbClr val="E55E43"/>
                </a:solidFill>
                <a:latin typeface="Arial" charset="0"/>
              </a:rPr>
              <a:t>   </a:t>
            </a:r>
            <a:r>
              <a:rPr lang="en-US" b="1">
                <a:solidFill>
                  <a:srgbClr val="E55E43"/>
                </a:solidFill>
                <a:latin typeface="Arial" charset="0"/>
              </a:rPr>
              <a:t>The rule-of-thumb in college</a:t>
            </a:r>
          </a:p>
          <a:p>
            <a:pPr eaLnBrk="1" hangingPunct="1">
              <a:buFontTx/>
              <a:buNone/>
            </a:pPr>
            <a:endParaRPr lang="en-US">
              <a:solidFill>
                <a:srgbClr val="E55E43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>
                <a:solidFill>
                  <a:srgbClr val="E55E43"/>
                </a:solidFill>
                <a:latin typeface="Arial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2895600"/>
            <a:ext cx="6629400" cy="1754326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E55E43"/>
                </a:solidFill>
              </a:rPr>
              <a:t>To spend </a:t>
            </a:r>
            <a:r>
              <a:rPr lang="en-US" sz="3600" b="1" u="sng" dirty="0">
                <a:solidFill>
                  <a:schemeClr val="accent1"/>
                </a:solidFill>
              </a:rPr>
              <a:t>two hours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dirty="0">
                <a:solidFill>
                  <a:srgbClr val="E55E43"/>
                </a:solidFill>
              </a:rPr>
              <a:t>studying for </a:t>
            </a:r>
            <a:r>
              <a:rPr lang="en-US" sz="3600" b="1" u="sng" dirty="0">
                <a:solidFill>
                  <a:schemeClr val="accent1"/>
                </a:solidFill>
              </a:rPr>
              <a:t>every one hour in class </a:t>
            </a:r>
            <a:r>
              <a:rPr lang="en-US" sz="3600" dirty="0">
                <a:solidFill>
                  <a:srgbClr val="E55E43"/>
                </a:solidFill>
              </a:rPr>
              <a:t>each week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E55E43"/>
                </a:solidFill>
                <a:latin typeface="Comic Sans MS" charset="0"/>
              </a:rPr>
              <a:t>Time</a:t>
            </a:r>
            <a:r>
              <a:rPr lang="en-US">
                <a:latin typeface="Comic Sans MS" charset="0"/>
              </a:rPr>
              <a:t> can't be managed</a:t>
            </a:r>
          </a:p>
          <a:p>
            <a:pPr eaLnBrk="1" hangingPunct="1"/>
            <a:r>
              <a:rPr lang="en-US">
                <a:latin typeface="Comic Sans MS" charset="0"/>
              </a:rPr>
              <a:t>We can only manage </a:t>
            </a:r>
            <a:r>
              <a:rPr lang="en-US" b="1">
                <a:solidFill>
                  <a:srgbClr val="E55E43"/>
                </a:solidFill>
                <a:latin typeface="Comic Sans MS" charset="0"/>
              </a:rPr>
              <a:t>ourselves</a:t>
            </a:r>
            <a:r>
              <a:rPr lang="en-US">
                <a:latin typeface="Comic Sans MS" charset="0"/>
              </a:rPr>
              <a:t> and </a:t>
            </a:r>
            <a:r>
              <a:rPr lang="en-US" b="1">
                <a:solidFill>
                  <a:srgbClr val="E55E43"/>
                </a:solidFill>
                <a:latin typeface="Comic Sans MS" charset="0"/>
              </a:rPr>
              <a:t>our use </a:t>
            </a:r>
            <a:r>
              <a:rPr lang="en-US">
                <a:latin typeface="Comic Sans MS" charset="0"/>
              </a:rPr>
              <a:t>of time</a:t>
            </a:r>
          </a:p>
          <a:p>
            <a:pPr eaLnBrk="1" hangingPunct="1"/>
            <a:r>
              <a:rPr lang="en-US">
                <a:latin typeface="Comic Sans MS" charset="0"/>
              </a:rPr>
              <a:t>Planning</a:t>
            </a:r>
          </a:p>
          <a:p>
            <a:pPr eaLnBrk="1" hangingPunct="1"/>
            <a:r>
              <a:rPr lang="en-US">
                <a:latin typeface="Comic Sans MS" charset="0"/>
              </a:rPr>
              <a:t>Urgent v/s Important</a:t>
            </a:r>
          </a:p>
          <a:p>
            <a:pPr eaLnBrk="1" hangingPunct="1"/>
            <a:endParaRPr lang="en-US">
              <a:latin typeface="Comic Sans MS" charset="0"/>
            </a:endParaRP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Questions !!</a:t>
            </a:r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57388"/>
            <a:ext cx="5105400" cy="406241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96200" y="2286000"/>
            <a:ext cx="3810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>
                <a:solidFill>
                  <a:srgbClr val="E55E43"/>
                </a:solidFill>
                <a:latin typeface="Kristen ITC" charset="0"/>
              </a:rPr>
              <a:t>T</a:t>
            </a:r>
          </a:p>
          <a:p>
            <a:pPr eaLnBrk="1" hangingPunct="1"/>
            <a:r>
              <a:rPr lang="en-US" sz="2600" b="1">
                <a:solidFill>
                  <a:srgbClr val="E55E43"/>
                </a:solidFill>
                <a:latin typeface="Kristen ITC" charset="0"/>
              </a:rPr>
              <a:t>H</a:t>
            </a:r>
          </a:p>
          <a:p>
            <a:pPr eaLnBrk="1" hangingPunct="1"/>
            <a:r>
              <a:rPr lang="en-US" sz="2600" b="1">
                <a:solidFill>
                  <a:srgbClr val="E55E43"/>
                </a:solidFill>
                <a:latin typeface="Kristen ITC" charset="0"/>
              </a:rPr>
              <a:t>A</a:t>
            </a:r>
          </a:p>
          <a:p>
            <a:pPr eaLnBrk="1" hangingPunct="1"/>
            <a:r>
              <a:rPr lang="en-US" sz="2600" b="1">
                <a:solidFill>
                  <a:srgbClr val="E55E43"/>
                </a:solidFill>
                <a:latin typeface="Kristen ITC" charset="0"/>
              </a:rPr>
              <a:t>N</a:t>
            </a:r>
          </a:p>
          <a:p>
            <a:pPr eaLnBrk="1" hangingPunct="1"/>
            <a:r>
              <a:rPr lang="en-US" sz="2600" b="1">
                <a:solidFill>
                  <a:srgbClr val="E55E43"/>
                </a:solidFill>
                <a:latin typeface="Kristen ITC" charset="0"/>
              </a:rPr>
              <a:t>K</a:t>
            </a:r>
          </a:p>
          <a:p>
            <a:pPr eaLnBrk="1" hangingPunct="1"/>
            <a:endParaRPr lang="en-US" sz="2600" b="1">
              <a:solidFill>
                <a:srgbClr val="E55E43"/>
              </a:solidFill>
              <a:latin typeface="Kristen ITC" charset="0"/>
            </a:endParaRPr>
          </a:p>
          <a:p>
            <a:pPr eaLnBrk="1" hangingPunct="1"/>
            <a:r>
              <a:rPr lang="en-US" sz="2600" b="1">
                <a:solidFill>
                  <a:srgbClr val="E55E43"/>
                </a:solidFill>
                <a:latin typeface="Kristen ITC" charset="0"/>
              </a:rPr>
              <a:t>Y</a:t>
            </a:r>
          </a:p>
          <a:p>
            <a:pPr eaLnBrk="1" hangingPunct="1"/>
            <a:r>
              <a:rPr lang="en-US" sz="2600" b="1">
                <a:solidFill>
                  <a:srgbClr val="E55E43"/>
                </a:solidFill>
                <a:latin typeface="Kristen ITC" charset="0"/>
              </a:rPr>
              <a:t>O</a:t>
            </a:r>
          </a:p>
          <a:p>
            <a:pPr eaLnBrk="1" hangingPunct="1"/>
            <a:r>
              <a:rPr lang="en-US" sz="2600" b="1">
                <a:solidFill>
                  <a:srgbClr val="E55E43"/>
                </a:solidFill>
                <a:latin typeface="Kristen ITC" charset="0"/>
              </a:rPr>
              <a:t>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70C0"/>
                </a:solidFill>
                <a:latin typeface="Arial" charset="0"/>
              </a:rPr>
              <a:t>Introduction</a:t>
            </a:r>
          </a:p>
          <a:p>
            <a:r>
              <a:rPr lang="en-US">
                <a:solidFill>
                  <a:srgbClr val="0070C0"/>
                </a:solidFill>
                <a:latin typeface="Arial" charset="0"/>
              </a:rPr>
              <a:t>Importance of TM</a:t>
            </a:r>
          </a:p>
          <a:p>
            <a:r>
              <a:rPr lang="en-US">
                <a:solidFill>
                  <a:srgbClr val="0070C0"/>
                </a:solidFill>
                <a:latin typeface="Arial" charset="0"/>
              </a:rPr>
              <a:t>Daily schedules planning</a:t>
            </a:r>
          </a:p>
          <a:p>
            <a:r>
              <a:rPr lang="en-US">
                <a:solidFill>
                  <a:srgbClr val="0070C0"/>
                </a:solidFill>
                <a:latin typeface="Arial" charset="0"/>
              </a:rPr>
              <a:t>Time wasters</a:t>
            </a:r>
          </a:p>
          <a:p>
            <a:r>
              <a:rPr lang="en-US">
                <a:solidFill>
                  <a:srgbClr val="0070C0"/>
                </a:solidFill>
                <a:latin typeface="Arial" charset="0"/>
              </a:rPr>
              <a:t>Procrastination</a:t>
            </a:r>
          </a:p>
          <a:p>
            <a:r>
              <a:rPr lang="en-US">
                <a:solidFill>
                  <a:srgbClr val="0070C0"/>
                </a:solidFill>
                <a:latin typeface="Arial" charset="0"/>
              </a:rPr>
              <a:t>Take home messeges </a:t>
            </a:r>
          </a:p>
          <a:p>
            <a:endParaRPr lang="en-US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What did you do yesterday?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2400">
                <a:latin typeface="Arial" charset="0"/>
              </a:rPr>
              <a:t>We need one volunteer on the board.</a:t>
            </a:r>
            <a:r>
              <a:rPr lang="en-US" sz="2400">
                <a:solidFill>
                  <a:srgbClr val="E55E43"/>
                </a:solidFill>
                <a:latin typeface="Arial" charset="0"/>
              </a:rPr>
              <a:t> </a:t>
            </a:r>
            <a:r>
              <a:rPr lang="en-US" sz="2400" b="1" i="1">
                <a:solidFill>
                  <a:srgbClr val="E55E43"/>
                </a:solidFill>
                <a:latin typeface="Arial" charset="0"/>
              </a:rPr>
              <a:t>[5 minutes]</a:t>
            </a:r>
          </a:p>
          <a:p>
            <a:pPr algn="just" eaLnBrk="1" hangingPunct="1">
              <a:buFontTx/>
              <a:buNone/>
            </a:pPr>
            <a:endParaRPr lang="en-US" sz="2400">
              <a:latin typeface="Arial" charset="0"/>
            </a:endParaRPr>
          </a:p>
          <a:p>
            <a:pPr algn="just" eaLnBrk="1" hangingPunct="1"/>
            <a:r>
              <a:rPr lang="en-US" sz="2400">
                <a:latin typeface="Arial" charset="0"/>
              </a:rPr>
              <a:t>Dear colleague, tell us how did you consume your time yesterday </a:t>
            </a:r>
            <a:r>
              <a:rPr lang="en-US" sz="2400" b="1" i="1">
                <a:solidFill>
                  <a:srgbClr val="E55E43"/>
                </a:solidFill>
                <a:latin typeface="Arial" charset="0"/>
              </a:rPr>
              <a:t>[the whole day, bed to bed] </a:t>
            </a:r>
            <a:r>
              <a:rPr lang="en-US" sz="2400">
                <a:latin typeface="Arial" charset="0"/>
              </a:rPr>
              <a:t>?</a:t>
            </a:r>
          </a:p>
          <a:p>
            <a:pPr algn="just" eaLnBrk="1" hangingPunct="1">
              <a:buFontTx/>
              <a:buNone/>
            </a:pPr>
            <a:endParaRPr lang="en-US" sz="2400">
              <a:latin typeface="Arial" charset="0"/>
            </a:endParaRPr>
          </a:p>
          <a:p>
            <a:pPr algn="just" eaLnBrk="1" hangingPunct="1">
              <a:buFontTx/>
              <a:buNone/>
            </a:pPr>
            <a:endParaRPr lang="en-US" sz="2400">
              <a:latin typeface="Arial" charset="0"/>
            </a:endParaRPr>
          </a:p>
        </p:txBody>
      </p:sp>
      <p:pic>
        <p:nvPicPr>
          <p:cNvPr id="4" name="Picture 3" descr="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39624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 charset="0"/>
              </a:rPr>
              <a:t>Time management important?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solidFill>
                  <a:srgbClr val="002060"/>
                </a:solidFill>
                <a:latin typeface="BernhardMod BT" charset="0"/>
              </a:rPr>
              <a:t>Time cannot be bought, stored or stopped - every second that passes is gone forever and can never be recovered or re-used</a:t>
            </a:r>
          </a:p>
          <a:p>
            <a:pPr>
              <a:buFontTx/>
              <a:buNone/>
            </a:pPr>
            <a:endParaRPr lang="en-US" sz="2400">
              <a:solidFill>
                <a:srgbClr val="002060"/>
              </a:solidFill>
              <a:latin typeface="BernhardMod BT" charset="0"/>
            </a:endParaRPr>
          </a:p>
          <a:p>
            <a:pPr>
              <a:buFontTx/>
              <a:buNone/>
            </a:pPr>
            <a:r>
              <a:rPr lang="en-US" sz="2400">
                <a:solidFill>
                  <a:srgbClr val="002060"/>
                </a:solidFill>
                <a:latin typeface="BernhardMod BT" charset="0"/>
              </a:rPr>
              <a:t> </a:t>
            </a:r>
          </a:p>
          <a:p>
            <a:r>
              <a:rPr lang="en-US" sz="2400">
                <a:solidFill>
                  <a:srgbClr val="002060"/>
                </a:solidFill>
                <a:latin typeface="Comic Sans MS" charset="0"/>
              </a:rPr>
              <a:t>"Perhaps the most valuable result of any work is the ability to make yourself do the things that you have to do, whether you like it or not."—</a:t>
            </a:r>
          </a:p>
          <a:p>
            <a:pPr>
              <a:buFontTx/>
              <a:buNone/>
            </a:pPr>
            <a:r>
              <a:rPr lang="en-US" sz="2400">
                <a:solidFill>
                  <a:srgbClr val="002060"/>
                </a:solidFill>
                <a:latin typeface="Comic Sans MS" charset="0"/>
              </a:rPr>
              <a:t>                                                            </a:t>
            </a:r>
            <a:r>
              <a:rPr lang="en-US" sz="2400" i="1">
                <a:solidFill>
                  <a:srgbClr val="002060"/>
                </a:solidFill>
                <a:latin typeface="Comic Sans MS" charset="0"/>
              </a:rPr>
              <a:t>Thomas Huxley </a:t>
            </a:r>
          </a:p>
        </p:txBody>
      </p:sp>
    </p:spTree>
  </p:cSld>
  <p:clrMapOvr>
    <a:masterClrMapping/>
  </p:clrMapOvr>
  <p:transition xmlns:p14="http://schemas.microsoft.com/office/powerpoint/2010/main" advTm="2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latin typeface="Arial" charset="0"/>
              </a:rPr>
              <a:t>لماذا لا نفكر بأهمية الوقت؟</a:t>
            </a:r>
            <a:endParaRPr lang="en-US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>
                <a:solidFill>
                  <a:srgbClr val="002060"/>
                </a:solidFill>
                <a:latin typeface="Arial" charset="0"/>
              </a:rPr>
              <a:t>إن التفكير بالأشياء الملموسة مثل السيارات والبيوت أسهل من التفكير بالوقت وذلك لأن لها قيمة </a:t>
            </a:r>
            <a:endParaRPr lang="en-US">
              <a:solidFill>
                <a:srgbClr val="002060"/>
              </a:solidFill>
              <a:latin typeface="Arial" charset="0"/>
            </a:endParaRPr>
          </a:p>
          <a:p>
            <a:pPr algn="r" rtl="1"/>
            <a:r>
              <a:rPr lang="ar-sa">
                <a:solidFill>
                  <a:srgbClr val="002060"/>
                </a:solidFill>
                <a:latin typeface="Arial" charset="0"/>
              </a:rPr>
              <a:t>ولكن لأن الوقت غير مرئي وغير قابل للمس فهو لا يحظى بالاحترام الكافي ، فلو سرق شخص مجوهرات منك فإنك ستنزعج وتخبر الشرطة عن الجريمة ولكن سرقة الوقت في العادة لا تعتبر حتى جنحة</a:t>
            </a:r>
            <a:endParaRPr lang="en-US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latin typeface="Arial" charset="0"/>
              </a:rPr>
              <a:t>أهمية الوقت في حياة المسلم</a:t>
            </a:r>
            <a:endParaRPr lang="en-US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r" rtl="1">
              <a:lnSpc>
                <a:spcPct val="90000"/>
              </a:lnSpc>
            </a:pPr>
            <a:r>
              <a:rPr lang="ar-sa">
                <a:solidFill>
                  <a:srgbClr val="0070C0"/>
                </a:solidFill>
                <a:latin typeface="Arial" charset="0"/>
              </a:rPr>
              <a:t>عن معاذ بن جبل رضي الله عنه قال قال رسول الله صلى الله عليه وسلم " لن تزول قدما عبد يوم القيامة حتى يسأل عن أربع: </a:t>
            </a:r>
            <a:endParaRPr lang="en-US">
              <a:solidFill>
                <a:srgbClr val="0070C0"/>
              </a:solidFill>
              <a:latin typeface="Arial" charset="0"/>
            </a:endParaRPr>
          </a:p>
          <a:p>
            <a:pPr marL="1409700" lvl="2" indent="-609600" algn="r" rtl="1">
              <a:lnSpc>
                <a:spcPct val="90000"/>
              </a:lnSpc>
            </a:pPr>
            <a:r>
              <a:rPr lang="ar-sa">
                <a:solidFill>
                  <a:srgbClr val="0070C0"/>
                </a:solidFill>
                <a:latin typeface="Arial" charset="0"/>
              </a:rPr>
              <a:t>عن عمره فيما أفناه </a:t>
            </a:r>
            <a:endParaRPr lang="en-US">
              <a:solidFill>
                <a:srgbClr val="0070C0"/>
              </a:solidFill>
              <a:latin typeface="Arial" charset="0"/>
            </a:endParaRPr>
          </a:p>
          <a:p>
            <a:pPr marL="1409700" lvl="2" indent="-609600" algn="r" rtl="1">
              <a:lnSpc>
                <a:spcPct val="90000"/>
              </a:lnSpc>
            </a:pPr>
            <a:r>
              <a:rPr lang="ar-sa">
                <a:solidFill>
                  <a:srgbClr val="0070C0"/>
                </a:solidFill>
                <a:latin typeface="Arial" charset="0"/>
              </a:rPr>
              <a:t>وعن شبابه فيما أبلاه </a:t>
            </a:r>
            <a:endParaRPr lang="en-US">
              <a:solidFill>
                <a:srgbClr val="0070C0"/>
              </a:solidFill>
              <a:latin typeface="Arial" charset="0"/>
            </a:endParaRPr>
          </a:p>
          <a:p>
            <a:pPr marL="1409700" lvl="2" indent="-609600" algn="r" rtl="1">
              <a:lnSpc>
                <a:spcPct val="90000"/>
              </a:lnSpc>
            </a:pPr>
            <a:r>
              <a:rPr lang="ar-sa">
                <a:solidFill>
                  <a:srgbClr val="0070C0"/>
                </a:solidFill>
                <a:latin typeface="Arial" charset="0"/>
              </a:rPr>
              <a:t>وعن ماله من أين اكتسبه وفيما أنفقه </a:t>
            </a:r>
            <a:endParaRPr lang="en-US">
              <a:solidFill>
                <a:srgbClr val="0070C0"/>
              </a:solidFill>
              <a:latin typeface="Arial" charset="0"/>
            </a:endParaRPr>
          </a:p>
          <a:p>
            <a:pPr marL="1409700" lvl="2" indent="-609600" algn="r" rtl="1">
              <a:lnSpc>
                <a:spcPct val="90000"/>
              </a:lnSpc>
            </a:pPr>
            <a:r>
              <a:rPr lang="ar-sa">
                <a:solidFill>
                  <a:srgbClr val="0070C0"/>
                </a:solidFill>
                <a:latin typeface="Arial" charset="0"/>
              </a:rPr>
              <a:t>وعن علمه ماذا عمل به؟ " </a:t>
            </a:r>
            <a:endParaRPr lang="en-US">
              <a:solidFill>
                <a:srgbClr val="0070C0"/>
              </a:solidFill>
              <a:latin typeface="Arial" charset="0"/>
            </a:endParaRPr>
          </a:p>
          <a:p>
            <a:pPr marL="609600" indent="-609600" algn="r" rtl="1">
              <a:lnSpc>
                <a:spcPct val="90000"/>
              </a:lnSpc>
            </a:pPr>
            <a:endParaRPr lang="en-US">
              <a:solidFill>
                <a:srgbClr val="0070C0"/>
              </a:solidFill>
              <a:latin typeface="Arial" charset="0"/>
            </a:endParaRPr>
          </a:p>
          <a:p>
            <a:pPr marL="609600" indent="-609600" algn="r" rtl="1">
              <a:lnSpc>
                <a:spcPct val="90000"/>
              </a:lnSpc>
            </a:pPr>
            <a:r>
              <a:rPr lang="ar-sa">
                <a:solidFill>
                  <a:srgbClr val="0070C0"/>
                </a:solidFill>
                <a:latin typeface="Arial" charset="0"/>
              </a:rPr>
              <a:t>عن ابن عباس رضي الله عنهما قال قال رسول الله صلى الله عليه وسلم " نعمتان مغبون فيهما كثير من الناس: الصحة والفراغ “</a:t>
            </a:r>
            <a:endParaRPr lang="en-US">
              <a:solidFill>
                <a:srgbClr val="0070C0"/>
              </a:solidFill>
              <a:latin typeface="Arial" charset="0"/>
            </a:endParaRPr>
          </a:p>
          <a:p>
            <a:pPr marL="609600" indent="-609600" algn="r" rtl="1"/>
            <a:endParaRPr lang="en-US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The Basic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3000">
              <a:latin typeface="Comic Sans MS" charset="0"/>
            </a:endParaRPr>
          </a:p>
          <a:p>
            <a:pPr eaLnBrk="1" hangingPunct="1"/>
            <a:endParaRPr lang="en-US" sz="3000">
              <a:latin typeface="Comic Sans MS" charset="0"/>
            </a:endParaRPr>
          </a:p>
          <a:p>
            <a:pPr eaLnBrk="1" hangingPunct="1"/>
            <a:endParaRPr lang="en-US" sz="3000">
              <a:latin typeface="Comic Sans MS" charset="0"/>
            </a:endParaRPr>
          </a:p>
          <a:p>
            <a:pPr eaLnBrk="1" hangingPunct="1"/>
            <a:endParaRPr lang="en-US" sz="3000">
              <a:latin typeface="Comic Sans MS" charset="0"/>
            </a:endParaRPr>
          </a:p>
          <a:p>
            <a:pPr eaLnBrk="1" hangingPunct="1"/>
            <a:r>
              <a:rPr lang="en-US" sz="3000" b="1">
                <a:solidFill>
                  <a:srgbClr val="E55E43"/>
                </a:solidFill>
                <a:latin typeface="Comic Sans MS" charset="0"/>
              </a:rPr>
              <a:t>Time</a:t>
            </a:r>
            <a:r>
              <a:rPr lang="en-US" sz="3000">
                <a:latin typeface="Comic Sans MS" charset="0"/>
              </a:rPr>
              <a:t> can't be managed, time is uncontrollable</a:t>
            </a:r>
          </a:p>
          <a:p>
            <a:pPr eaLnBrk="1" hangingPunct="1">
              <a:buFontTx/>
              <a:buNone/>
            </a:pPr>
            <a:endParaRPr lang="en-US" sz="3000">
              <a:latin typeface="Comic Sans MS" charset="0"/>
            </a:endParaRPr>
          </a:p>
          <a:p>
            <a:pPr eaLnBrk="1" hangingPunct="1"/>
            <a:r>
              <a:rPr lang="en-US" sz="3000">
                <a:latin typeface="Comic Sans MS" charset="0"/>
              </a:rPr>
              <a:t>We can only manage </a:t>
            </a:r>
            <a:r>
              <a:rPr lang="en-US" sz="3000" b="1">
                <a:solidFill>
                  <a:srgbClr val="E55E43"/>
                </a:solidFill>
                <a:latin typeface="Comic Sans MS" charset="0"/>
              </a:rPr>
              <a:t>ourselves</a:t>
            </a:r>
            <a:r>
              <a:rPr lang="en-US" sz="3000">
                <a:latin typeface="Comic Sans MS" charset="0"/>
              </a:rPr>
              <a:t> and </a:t>
            </a:r>
            <a:r>
              <a:rPr lang="en-US" sz="3000" b="1">
                <a:solidFill>
                  <a:srgbClr val="E55E43"/>
                </a:solidFill>
                <a:latin typeface="Comic Sans MS" charset="0"/>
              </a:rPr>
              <a:t>our use </a:t>
            </a:r>
            <a:r>
              <a:rPr lang="en-US" sz="3000">
                <a:latin typeface="Comic Sans MS" charset="0"/>
              </a:rPr>
              <a:t>of time</a:t>
            </a:r>
          </a:p>
          <a:p>
            <a:pPr eaLnBrk="1" hangingPunct="1"/>
            <a:endParaRPr lang="en-US" sz="3000">
              <a:latin typeface="Comic Sans MS" charset="0"/>
            </a:endParaRPr>
          </a:p>
        </p:txBody>
      </p:sp>
      <p:pic>
        <p:nvPicPr>
          <p:cNvPr id="5" name="Picture 4" descr="j019525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16764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</a:rPr>
              <a:t>Learners</a:t>
            </a:r>
            <a:r>
              <a:rPr lang="ja-JP" altLang="en-US" sz="3600">
                <a:latin typeface="Arial" charset="0"/>
              </a:rPr>
              <a:t>’</a:t>
            </a:r>
            <a:r>
              <a:rPr lang="en-US" sz="3600">
                <a:latin typeface="Arial" charset="0"/>
              </a:rPr>
              <a:t> basic principles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949825"/>
          </a:xfrm>
        </p:spPr>
        <p:txBody>
          <a:bodyPr/>
          <a:lstStyle/>
          <a:p>
            <a:pPr algn="just" eaLnBrk="1" hangingPunct="1"/>
            <a:r>
              <a:rPr lang="en-US" sz="2200" b="1">
                <a:solidFill>
                  <a:srgbClr val="E55E43"/>
                </a:solidFill>
                <a:latin typeface="Arial" charset="0"/>
              </a:rPr>
              <a:t>1-</a:t>
            </a:r>
            <a:r>
              <a:rPr lang="en-US" sz="2200">
                <a:latin typeface="Arial" charset="0"/>
              </a:rPr>
              <a:t> Identify "Best Time" for Studying</a:t>
            </a:r>
          </a:p>
          <a:p>
            <a:pPr algn="just" eaLnBrk="1" hangingPunct="1">
              <a:buFontTx/>
              <a:buNone/>
            </a:pPr>
            <a:endParaRPr lang="en-US" sz="2200">
              <a:latin typeface="Arial" charset="0"/>
            </a:endParaRPr>
          </a:p>
          <a:p>
            <a:pPr algn="just" eaLnBrk="1" hangingPunct="1"/>
            <a:r>
              <a:rPr lang="en-US" sz="2200" b="1">
                <a:solidFill>
                  <a:srgbClr val="E55E43"/>
                </a:solidFill>
                <a:latin typeface="Arial" charset="0"/>
              </a:rPr>
              <a:t>2-</a:t>
            </a:r>
            <a:r>
              <a:rPr lang="en-US" sz="2200">
                <a:latin typeface="Arial" charset="0"/>
              </a:rPr>
              <a:t> Study Difficult Subjects First</a:t>
            </a:r>
          </a:p>
          <a:p>
            <a:pPr algn="just" eaLnBrk="1" hangingPunct="1"/>
            <a:endParaRPr lang="en-US" sz="2200">
              <a:latin typeface="Arial" charset="0"/>
            </a:endParaRPr>
          </a:p>
          <a:p>
            <a:pPr algn="just" eaLnBrk="1" hangingPunct="1"/>
            <a:r>
              <a:rPr lang="en-US" sz="2200" b="1">
                <a:solidFill>
                  <a:srgbClr val="E55E43"/>
                </a:solidFill>
                <a:latin typeface="Arial" charset="0"/>
              </a:rPr>
              <a:t>3-</a:t>
            </a:r>
            <a:r>
              <a:rPr lang="en-US" sz="2200">
                <a:latin typeface="Arial" charset="0"/>
              </a:rPr>
              <a:t> Use Distributed Learning and Practice</a:t>
            </a:r>
          </a:p>
          <a:p>
            <a:pPr algn="just" eaLnBrk="1" hangingPunct="1">
              <a:buFontTx/>
              <a:buNone/>
            </a:pPr>
            <a:endParaRPr lang="en-US" sz="2200">
              <a:latin typeface="Arial" charset="0"/>
            </a:endParaRPr>
          </a:p>
          <a:p>
            <a:pPr algn="just" eaLnBrk="1" hangingPunct="1"/>
            <a:r>
              <a:rPr lang="en-US" sz="2200" b="1">
                <a:solidFill>
                  <a:srgbClr val="E55E43"/>
                </a:solidFill>
                <a:latin typeface="Arial" charset="0"/>
              </a:rPr>
              <a:t>4-</a:t>
            </a:r>
            <a:r>
              <a:rPr lang="en-US" sz="2200">
                <a:latin typeface="Arial" charset="0"/>
              </a:rPr>
              <a:t> Make Sure the Surroundings are Conducive to Studying</a:t>
            </a:r>
          </a:p>
          <a:p>
            <a:pPr algn="just" eaLnBrk="1" hangingPunct="1">
              <a:buFontTx/>
              <a:buNone/>
            </a:pPr>
            <a:endParaRPr lang="en-US" sz="2200">
              <a:latin typeface="Arial" charset="0"/>
            </a:endParaRPr>
          </a:p>
          <a:p>
            <a:pPr algn="just" eaLnBrk="1" hangingPunct="1"/>
            <a:r>
              <a:rPr lang="en-US" sz="2200" b="1">
                <a:solidFill>
                  <a:srgbClr val="E55E43"/>
                </a:solidFill>
                <a:latin typeface="Arial" charset="0"/>
              </a:rPr>
              <a:t>5-</a:t>
            </a:r>
            <a:r>
              <a:rPr lang="en-US" sz="2200">
                <a:latin typeface="Arial" charset="0"/>
              </a:rPr>
              <a:t> Make Room for Entertainment and Relaxation</a:t>
            </a:r>
          </a:p>
          <a:p>
            <a:pPr algn="just" eaLnBrk="1" hangingPunct="1">
              <a:buFontTx/>
              <a:buNone/>
            </a:pPr>
            <a:endParaRPr lang="en-US" sz="2200">
              <a:latin typeface="Arial" charset="0"/>
            </a:endParaRPr>
          </a:p>
          <a:p>
            <a:pPr algn="just" eaLnBrk="1" hangingPunct="1"/>
            <a:r>
              <a:rPr lang="en-US" sz="2200" b="1">
                <a:solidFill>
                  <a:srgbClr val="E55E43"/>
                </a:solidFill>
                <a:latin typeface="Arial" charset="0"/>
              </a:rPr>
              <a:t>6-</a:t>
            </a:r>
            <a:r>
              <a:rPr lang="en-US" sz="2200">
                <a:latin typeface="Arial" charset="0"/>
              </a:rPr>
              <a:t> Make Sure you Have Time to Sleep and Eat Properly</a:t>
            </a:r>
          </a:p>
          <a:p>
            <a:pPr algn="just" eaLnBrk="1" hangingPunct="1">
              <a:buFontTx/>
              <a:buNone/>
            </a:pPr>
            <a:endParaRPr lang="en-US" sz="2200">
              <a:latin typeface="Arial" charset="0"/>
            </a:endParaRPr>
          </a:p>
          <a:p>
            <a:pPr algn="just" eaLnBrk="1" hangingPunct="1"/>
            <a:r>
              <a:rPr lang="en-US" sz="2200" b="1">
                <a:solidFill>
                  <a:srgbClr val="E55E43"/>
                </a:solidFill>
                <a:latin typeface="Arial" charset="0"/>
              </a:rPr>
              <a:t>7-</a:t>
            </a:r>
            <a:r>
              <a:rPr lang="en-US" sz="2200">
                <a:latin typeface="Arial" charset="0"/>
              </a:rPr>
              <a:t> Try to Combine Activities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524000"/>
            <a:ext cx="7391400" cy="193899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E55E43"/>
                </a:solidFill>
              </a:rPr>
              <a:t>- </a:t>
            </a:r>
            <a:r>
              <a:rPr lang="en-US" sz="2400">
                <a:solidFill>
                  <a:srgbClr val="808080"/>
                </a:solidFill>
              </a:rPr>
              <a:t> Define high and low periods of attention and   </a:t>
            </a:r>
          </a:p>
          <a:p>
            <a:pPr eaLnBrk="1" hangingPunct="1"/>
            <a:r>
              <a:rPr lang="en-US" sz="2400">
                <a:solidFill>
                  <a:srgbClr val="808080"/>
                </a:solidFill>
              </a:rPr>
              <a:t> concentration</a:t>
            </a:r>
          </a:p>
          <a:p>
            <a:pPr eaLnBrk="1" hangingPunct="1"/>
            <a:endParaRPr lang="en-US" sz="2400">
              <a:solidFill>
                <a:srgbClr val="808080"/>
              </a:solidFill>
            </a:endParaRPr>
          </a:p>
          <a:p>
            <a:pPr eaLnBrk="1" hangingPunct="1"/>
            <a:r>
              <a:rPr lang="en-US" sz="2400">
                <a:solidFill>
                  <a:srgbClr val="E55E43"/>
                </a:solidFill>
              </a:rPr>
              <a:t>- </a:t>
            </a:r>
            <a:r>
              <a:rPr lang="en-US" sz="2400">
                <a:solidFill>
                  <a:srgbClr val="808080"/>
                </a:solidFill>
              </a:rPr>
              <a:t> Are you morning person" or a "night person</a:t>
            </a:r>
            <a:r>
              <a:rPr lang="ja-JP" altLang="en-US" sz="2400">
                <a:solidFill>
                  <a:srgbClr val="808080"/>
                </a:solidFill>
              </a:rPr>
              <a:t>“</a:t>
            </a:r>
            <a:endParaRPr lang="en-US" sz="2400">
              <a:solidFill>
                <a:srgbClr val="808080"/>
              </a:solidFill>
            </a:endParaRPr>
          </a:p>
          <a:p>
            <a:pPr eaLnBrk="1" hangingPunct="1"/>
            <a:r>
              <a:rPr lang="en-US" sz="240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524000"/>
            <a:ext cx="7391400" cy="193899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E55E43"/>
                </a:solidFill>
              </a:rPr>
              <a:t>-</a:t>
            </a:r>
            <a:r>
              <a:rPr lang="en-US" sz="2400" dirty="0"/>
              <a:t> When you are fresh, you can process information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 more quickly and save time as a result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391400" cy="193899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E55E43"/>
                </a:solidFill>
              </a:rPr>
              <a:t>- </a:t>
            </a:r>
            <a:r>
              <a:rPr lang="en-US" sz="2400" dirty="0"/>
              <a:t> Study in shorter time blocks with short breaks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 between to avoid fatigue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E55E43"/>
                </a:solidFill>
              </a:rPr>
              <a:t>-</a:t>
            </a:r>
            <a:r>
              <a:rPr lang="en-US" sz="2400" dirty="0"/>
              <a:t> While you are taking a break, the brain is still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 processing the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524000"/>
            <a:ext cx="7391400" cy="193899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endParaRPr lang="en-US" sz="2400">
              <a:solidFill>
                <a:srgbClr val="808080"/>
              </a:solidFill>
            </a:endParaRPr>
          </a:p>
          <a:p>
            <a:pPr eaLnBrk="1" hangingPunct="1"/>
            <a:r>
              <a:rPr lang="en-US" sz="2400">
                <a:solidFill>
                  <a:srgbClr val="E55E43"/>
                </a:solidFill>
              </a:rPr>
              <a:t>- </a:t>
            </a:r>
            <a:r>
              <a:rPr lang="en-US" sz="2400">
                <a:solidFill>
                  <a:srgbClr val="808080"/>
                </a:solidFill>
              </a:rPr>
              <a:t>This will allow you to reduce distractions which can  </a:t>
            </a:r>
          </a:p>
          <a:p>
            <a:pPr eaLnBrk="1" hangingPunct="1"/>
            <a:r>
              <a:rPr lang="en-US" sz="2400">
                <a:solidFill>
                  <a:srgbClr val="808080"/>
                </a:solidFill>
              </a:rPr>
              <a:t>  "waste time.</a:t>
            </a:r>
            <a:r>
              <a:rPr lang="ja-JP" altLang="en-US" sz="2400">
                <a:solidFill>
                  <a:srgbClr val="808080"/>
                </a:solidFill>
              </a:rPr>
              <a:t>“</a:t>
            </a:r>
            <a:endParaRPr lang="en-US" sz="2400">
              <a:solidFill>
                <a:srgbClr val="808080"/>
              </a:solidFill>
            </a:endParaRPr>
          </a:p>
          <a:p>
            <a:pPr eaLnBrk="1" hangingPunct="1"/>
            <a:endParaRPr lang="en-US" sz="2400">
              <a:solidFill>
                <a:srgbClr val="808080"/>
              </a:solidFill>
            </a:endParaRPr>
          </a:p>
          <a:p>
            <a:pPr eaLnBrk="1" hangingPunct="1"/>
            <a:r>
              <a:rPr lang="en-US" sz="2400">
                <a:solidFill>
                  <a:srgbClr val="80808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524000"/>
            <a:ext cx="7391400" cy="193899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E55E43"/>
                </a:solidFill>
              </a:rPr>
              <a:t>- </a:t>
            </a:r>
            <a:r>
              <a:rPr lang="en-US" sz="2400" dirty="0"/>
              <a:t>You need to have a social life, yet, you need to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 have a balance in your life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1524000"/>
            <a:ext cx="7391400" cy="193899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E55E43"/>
                </a:solidFill>
              </a:rPr>
              <a:t>-</a:t>
            </a:r>
            <a:r>
              <a:rPr lang="en-US" sz="2400">
                <a:solidFill>
                  <a:srgbClr val="808080"/>
                </a:solidFill>
              </a:rPr>
              <a:t> Sleep is often an activity that learners use as their </a:t>
            </a:r>
          </a:p>
          <a:p>
            <a:pPr eaLnBrk="1" hangingPunct="1"/>
            <a:r>
              <a:rPr lang="en-US" sz="2400">
                <a:solidFill>
                  <a:srgbClr val="808080"/>
                </a:solidFill>
              </a:rPr>
              <a:t>  time management "bank</a:t>
            </a:r>
            <a:r>
              <a:rPr lang="ja-JP" altLang="en-US" sz="2400">
                <a:solidFill>
                  <a:srgbClr val="808080"/>
                </a:solidFill>
              </a:rPr>
              <a:t>“</a:t>
            </a:r>
            <a:endParaRPr lang="en-US" sz="2400">
              <a:solidFill>
                <a:srgbClr val="808080"/>
              </a:solidFill>
            </a:endParaRPr>
          </a:p>
          <a:p>
            <a:pPr eaLnBrk="1" hangingPunct="1"/>
            <a:endParaRPr lang="en-US" sz="2400">
              <a:solidFill>
                <a:srgbClr val="808080"/>
              </a:solidFill>
            </a:endParaRPr>
          </a:p>
          <a:p>
            <a:pPr eaLnBrk="1" hangingPunct="1"/>
            <a:r>
              <a:rPr lang="en-US" sz="2400">
                <a:solidFill>
                  <a:srgbClr val="E55E43"/>
                </a:solidFill>
              </a:rPr>
              <a:t>- </a:t>
            </a:r>
            <a:r>
              <a:rPr lang="en-US" sz="2400">
                <a:solidFill>
                  <a:srgbClr val="808080"/>
                </a:solidFill>
              </a:rPr>
              <a:t>When they need a few extra hours for studying, </a:t>
            </a:r>
          </a:p>
          <a:p>
            <a:pPr eaLnBrk="1" hangingPunct="1"/>
            <a:r>
              <a:rPr lang="en-US" sz="2400">
                <a:solidFill>
                  <a:srgbClr val="808080"/>
                </a:solidFill>
              </a:rPr>
              <a:t>  they withdraw a few hours of sleep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me4">
  <a:themeElements>
    <a:clrScheme name="ms01_1 3">
      <a:dk1>
        <a:srgbClr val="808080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66BE0E"/>
      </a:accent2>
      <a:accent3>
        <a:srgbClr val="FFFFFF"/>
      </a:accent3>
      <a:accent4>
        <a:srgbClr val="6C6C6C"/>
      </a:accent4>
      <a:accent5>
        <a:srgbClr val="AAC0C4"/>
      </a:accent5>
      <a:accent6>
        <a:srgbClr val="5CAC0C"/>
      </a:accent6>
      <a:hlink>
        <a:srgbClr val="2CA9D0"/>
      </a:hlink>
      <a:folHlink>
        <a:srgbClr val="4841D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451</TotalTime>
  <Words>1176</Words>
  <Application>Microsoft Macintosh PowerPoint</Application>
  <PresentationFormat>On-screen Show (4:3)</PresentationFormat>
  <Paragraphs>248</Paragraphs>
  <Slides>23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1</vt:i4>
      </vt:variant>
    </vt:vector>
  </HeadingPairs>
  <TitlesOfParts>
    <vt:vector size="32" baseType="lpstr">
      <vt:lpstr>Arial</vt:lpstr>
      <vt:lpstr>Calibri</vt:lpstr>
      <vt:lpstr>Comic Sans MS</vt:lpstr>
      <vt:lpstr>BernhardMod BT</vt:lpstr>
      <vt:lpstr>Wingdings</vt:lpstr>
      <vt:lpstr>Kristen ITC</vt:lpstr>
      <vt:lpstr>Theme4</vt:lpstr>
      <vt:lpstr>Image</vt:lpstr>
      <vt:lpstr>Time Management</vt:lpstr>
      <vt:lpstr>Objectives</vt:lpstr>
      <vt:lpstr>Contents</vt:lpstr>
      <vt:lpstr>What did you do yesterday?</vt:lpstr>
      <vt:lpstr>Time management important?</vt:lpstr>
      <vt:lpstr>لماذا لا نفكر بأهمية الوقت؟</vt:lpstr>
      <vt:lpstr>أهمية الوقت في حياة المسلم</vt:lpstr>
      <vt:lpstr>The Basic Rule</vt:lpstr>
      <vt:lpstr>Learners’ basic principles </vt:lpstr>
      <vt:lpstr>How busy are you?</vt:lpstr>
      <vt:lpstr>Plan your time</vt:lpstr>
      <vt:lpstr>Plan your time – Cont.</vt:lpstr>
      <vt:lpstr>Plan your time – Cont.</vt:lpstr>
      <vt:lpstr>PowerPoint Presentation</vt:lpstr>
      <vt:lpstr>Effective Scheduling Review </vt:lpstr>
      <vt:lpstr>Crisis Management</vt:lpstr>
      <vt:lpstr>Assess your task!!</vt:lpstr>
      <vt:lpstr>Stress Management</vt:lpstr>
      <vt:lpstr>Common Time Wasters</vt:lpstr>
      <vt:lpstr>Why don't people manage their time?</vt:lpstr>
      <vt:lpstr>how long should I study?</vt:lpstr>
      <vt:lpstr>Summary</vt:lpstr>
      <vt:lpstr>Questions !!</vt:lpstr>
      <vt:lpstr>Custom Show 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Dr. Sharif</dc:creator>
  <cp:lastModifiedBy>User</cp:lastModifiedBy>
  <cp:revision>30</cp:revision>
  <dcterms:created xsi:type="dcterms:W3CDTF">2008-10-28T08:24:02Z</dcterms:created>
  <dcterms:modified xsi:type="dcterms:W3CDTF">2011-09-21T16:42:26Z</dcterms:modified>
</cp:coreProperties>
</file>