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56"/>
  </p:notesMasterIdLst>
  <p:sldIdLst>
    <p:sldId id="256" r:id="rId2"/>
    <p:sldId id="257" r:id="rId3"/>
    <p:sldId id="338" r:id="rId4"/>
    <p:sldId id="258" r:id="rId5"/>
    <p:sldId id="339" r:id="rId6"/>
    <p:sldId id="264" r:id="rId7"/>
    <p:sldId id="266" r:id="rId8"/>
    <p:sldId id="326" r:id="rId9"/>
    <p:sldId id="324" r:id="rId10"/>
    <p:sldId id="325" r:id="rId11"/>
    <p:sldId id="340" r:id="rId12"/>
    <p:sldId id="259" r:id="rId13"/>
    <p:sldId id="295" r:id="rId14"/>
    <p:sldId id="296" r:id="rId15"/>
    <p:sldId id="297" r:id="rId16"/>
    <p:sldId id="284" r:id="rId17"/>
    <p:sldId id="285" r:id="rId18"/>
    <p:sldId id="345" r:id="rId19"/>
    <p:sldId id="278" r:id="rId20"/>
    <p:sldId id="327" r:id="rId21"/>
    <p:sldId id="299" r:id="rId22"/>
    <p:sldId id="300" r:id="rId23"/>
    <p:sldId id="302" r:id="rId24"/>
    <p:sldId id="306" r:id="rId25"/>
    <p:sldId id="307" r:id="rId26"/>
    <p:sldId id="347" r:id="rId27"/>
    <p:sldId id="346" r:id="rId28"/>
    <p:sldId id="331" r:id="rId29"/>
    <p:sldId id="348" r:id="rId30"/>
    <p:sldId id="349" r:id="rId31"/>
    <p:sldId id="332" r:id="rId32"/>
    <p:sldId id="353" r:id="rId33"/>
    <p:sldId id="355" r:id="rId34"/>
    <p:sldId id="357" r:id="rId35"/>
    <p:sldId id="271" r:id="rId36"/>
    <p:sldId id="358" r:id="rId37"/>
    <p:sldId id="359" r:id="rId38"/>
    <p:sldId id="360" r:id="rId39"/>
    <p:sldId id="333" r:id="rId40"/>
    <p:sldId id="334" r:id="rId41"/>
    <p:sldId id="335" r:id="rId42"/>
    <p:sldId id="342" r:id="rId43"/>
    <p:sldId id="352" r:id="rId44"/>
    <p:sldId id="336" r:id="rId45"/>
    <p:sldId id="343" r:id="rId46"/>
    <p:sldId id="279" r:id="rId47"/>
    <p:sldId id="280" r:id="rId48"/>
    <p:sldId id="281" r:id="rId49"/>
    <p:sldId id="282" r:id="rId50"/>
    <p:sldId id="283" r:id="rId51"/>
    <p:sldId id="329" r:id="rId52"/>
    <p:sldId id="341" r:id="rId53"/>
    <p:sldId id="292" r:id="rId54"/>
    <p:sldId id="363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02" autoAdjust="0"/>
  </p:normalViewPr>
  <p:slideViewPr>
    <p:cSldViewPr>
      <p:cViewPr varScale="1">
        <p:scale>
          <a:sx n="119" d="100"/>
          <a:sy n="119" d="100"/>
        </p:scale>
        <p:origin x="-2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CE07880-3EEB-6E46-AA38-177245597CA5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70BDCC9-B5B9-D244-B99E-B18443B8D8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02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DA8B27-7ABE-674F-BB9B-68BC96803D19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AAF0DF0-DEAA-6B46-9F08-4630C6943309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7B86B7-C7FC-F54F-8A32-09DB61418358}" type="slidenum">
              <a:rPr lang="en-US">
                <a:latin typeface="Calibri" charset="0"/>
              </a:rPr>
              <a:pPr eaLnBrk="1" hangingPunct="1"/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33C658-9C4C-E54F-BF4C-1E37645736CC}" type="slidenum">
              <a:rPr lang="en-US">
                <a:latin typeface="Calibri" charset="0"/>
              </a:rPr>
              <a:pPr eaLnBrk="1" hangingPunct="1"/>
              <a:t>19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8CB9510-085B-454F-9702-41970C1C6A73}" type="slidenum">
              <a:rPr lang="en-US">
                <a:latin typeface="Calibri" charset="0"/>
              </a:rPr>
              <a:pPr eaLnBrk="1" hangingPunct="1"/>
              <a:t>21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E2AAAE-D7AD-F444-BA24-A2B8D8BE35D0}" type="slidenum">
              <a:rPr lang="en-US">
                <a:latin typeface="Calibri" charset="0"/>
              </a:rPr>
              <a:pPr eaLnBrk="1" hangingPunct="1"/>
              <a:t>22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DADCA6-1AAD-1D47-A752-51584B282023}" type="slidenum">
              <a:rPr lang="en-US">
                <a:latin typeface="Calibri" charset="0"/>
              </a:rPr>
              <a:pPr eaLnBrk="1" hangingPunct="1"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73E20C1-1430-EA4B-A321-F3E84D044378}" type="slidenum">
              <a:rPr lang="en-US">
                <a:latin typeface="Calibri" charset="0"/>
              </a:rPr>
              <a:pPr eaLnBrk="1" hangingPunct="1"/>
              <a:t>24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BB3B56-C102-F64D-9AB5-518B2ED25564}" type="slidenum">
              <a:rPr lang="en-US">
                <a:latin typeface="Calibri" charset="0"/>
              </a:rPr>
              <a:pPr eaLnBrk="1" hangingPunct="1"/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3758BEC-C96D-2544-87C4-40414A5E10E6}" type="slidenum">
              <a:rPr lang="en-US">
                <a:latin typeface="Calibri" charset="0"/>
              </a:rPr>
              <a:pPr eaLnBrk="1" hangingPunct="1"/>
              <a:t>28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AC43B3-C8DF-2740-A2F0-AAC02A88152F}" type="slidenum">
              <a:rPr lang="en-US">
                <a:latin typeface="Calibri" charset="0"/>
              </a:rPr>
              <a:pPr eaLnBrk="1" hangingPunct="1"/>
              <a:t>30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386E560-059F-874A-BB51-BBD0C5D83E91}" type="slidenum">
              <a:rPr lang="en-US">
                <a:latin typeface="Calibri" charset="0"/>
              </a:rPr>
              <a:pPr eaLnBrk="1" hangingPunct="1"/>
              <a:t>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61E1F6C-3C7A-B14E-9880-3969A15D98B5}" type="slidenum">
              <a:rPr lang="en-US">
                <a:latin typeface="Calibri" charset="0"/>
              </a:rPr>
              <a:pPr eaLnBrk="1" hangingPunct="1"/>
              <a:t>31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066800" y="6096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Planning: </a:t>
            </a:r>
          </a:p>
          <a:p>
            <a:r>
              <a:rPr lang="en-US">
                <a:latin typeface="Calibri" charset="0"/>
              </a:rPr>
              <a:t>If you 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have time for planning, you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d better find the time.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Priorities:</a:t>
            </a:r>
          </a:p>
          <a:p>
            <a:r>
              <a:rPr lang="en-US">
                <a:latin typeface="Calibri" charset="0"/>
              </a:rPr>
              <a:t>Not everything you do is of equal importance. </a:t>
            </a:r>
          </a:p>
          <a:p>
            <a:r>
              <a:rPr lang="en-US">
                <a:latin typeface="Calibri" charset="0"/>
              </a:rPr>
              <a:t>Priorities are not constant, they must e re-evaluated.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Procrastination:</a:t>
            </a:r>
          </a:p>
          <a:p>
            <a:r>
              <a:rPr lang="en-US">
                <a:latin typeface="Calibri" charset="0"/>
              </a:rPr>
              <a:t>The anti-Nike – just </a:t>
            </a:r>
            <a:r>
              <a:rPr lang="en-US" b="1">
                <a:latin typeface="Calibri" charset="0"/>
              </a:rPr>
              <a:t>don</a:t>
            </a:r>
            <a:r>
              <a:rPr lang="ja-JP" altLang="en-US" b="1">
                <a:latin typeface="Calibri" charset="0"/>
              </a:rPr>
              <a:t>’</a:t>
            </a:r>
            <a:r>
              <a:rPr lang="en-US" b="1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 do it.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0DA166-E45E-6844-B694-A9203521CA1E}" type="slidenum">
              <a:rPr lang="en-US">
                <a:latin typeface="Calibri" charset="0"/>
              </a:rPr>
              <a:pPr eaLnBrk="1" hangingPunct="1"/>
              <a:t>35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93BE4B-D22D-0F45-8B9C-4A166954E9B0}" type="slidenum">
              <a:rPr lang="en-US">
                <a:latin typeface="Calibri" charset="0"/>
              </a:rPr>
              <a:pPr eaLnBrk="1" hangingPunct="1"/>
              <a:t>39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F5E172-7957-7B4C-8728-3A5DADD252BC}" type="slidenum">
              <a:rPr lang="en-US">
                <a:latin typeface="Calibri" charset="0"/>
              </a:rPr>
              <a:pPr eaLnBrk="1" hangingPunct="1"/>
              <a:t>40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7061EE-A18F-6241-83C0-DC0DE9FFDEE5}" type="slidenum">
              <a:rPr lang="en-US">
                <a:latin typeface="Calibri" charset="0"/>
              </a:rPr>
              <a:pPr eaLnBrk="1" hangingPunct="1"/>
              <a:t>41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F81330-0B79-774C-848E-4A56A124A8EE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08B98C-0E98-2D4E-9DE3-09379576EF65}" type="slidenum">
              <a:rPr lang="en-US">
                <a:latin typeface="Calibri" charset="0"/>
              </a:rPr>
              <a:pPr eaLnBrk="1" hangingPunct="1"/>
              <a:t>43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8877FC-F75D-2C4A-9E12-4802FBF4B53E}" type="slidenum">
              <a:rPr lang="en-US">
                <a:latin typeface="Calibri" charset="0"/>
              </a:rPr>
              <a:pPr eaLnBrk="1" hangingPunct="1"/>
              <a:t>44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AC8EBE-357B-B34D-97B1-C3563D63C517}" type="slidenum">
              <a:rPr lang="en-US">
                <a:latin typeface="Calibri" charset="0"/>
              </a:rPr>
              <a:pPr eaLnBrk="1" hangingPunct="1"/>
              <a:t>46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5CDB972-9FEB-6846-854F-17EA795ECC07}" type="slidenum">
              <a:rPr lang="en-US">
                <a:latin typeface="Calibri" charset="0"/>
              </a:rPr>
              <a:pPr eaLnBrk="1" hangingPunct="1"/>
              <a:t>47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A657FB-2E76-9441-ADB9-6146F65E6615}" type="slidenum">
              <a:rPr lang="en-US">
                <a:latin typeface="Calibri" charset="0"/>
              </a:rPr>
              <a:pPr eaLnBrk="1" hangingPunct="1"/>
              <a:t>48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63709B-2342-454F-8EA1-A6E8F3DA5F4F}" type="slidenum">
              <a:rPr lang="en-US">
                <a:latin typeface="Calibri" charset="0"/>
              </a:rPr>
              <a:pPr eaLnBrk="1" hangingPunct="1"/>
              <a:t>49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597F48-D5A6-7144-8035-74066CD0B5EA}" type="slidenum">
              <a:rPr lang="en-US">
                <a:latin typeface="Calibri" charset="0"/>
              </a:rPr>
              <a:pPr eaLnBrk="1" hangingPunct="1"/>
              <a:t>50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EABF58-40F7-ED4D-9C3F-C8BE789C3A54}" type="slidenum">
              <a:rPr lang="en-US">
                <a:latin typeface="Calibri" charset="0"/>
              </a:rPr>
              <a:pPr eaLnBrk="1" hangingPunct="1"/>
              <a:t>52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CD4E93-A1DB-CF4A-9643-F103454F6DB3}" type="slidenum">
              <a:rPr lang="en-US">
                <a:latin typeface="Calibri" charset="0"/>
              </a:rPr>
              <a:pPr eaLnBrk="1" hangingPunct="1"/>
              <a:t>53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8F98B79-F231-9D4D-947E-2D8FAD605E9E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FFCBF5-D8FB-7B46-95CC-454F1DAE1E5E}" type="slidenum">
              <a:rPr lang="en-US">
                <a:latin typeface="Calibri" charset="0"/>
              </a:rPr>
              <a:pPr eaLnBrk="1" hangingPunct="1"/>
              <a:t>7</a:t>
            </a:fld>
            <a:endParaRPr lang="en-US">
              <a:latin typeface="Calibri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F91904-4810-994E-9FDA-5A5B680B75E0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AB8B86-DC97-4C4E-BC54-EA1F56367A26}" type="slidenum">
              <a:rPr lang="en-US">
                <a:latin typeface="Calibri" charset="0"/>
              </a:rPr>
              <a:pPr eaLnBrk="1" hangingPunct="1"/>
              <a:t>13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>
                <a:latin typeface="Calibri" charset="0"/>
              </a:rPr>
              <a:t>This reduces our ability to work effectively with other people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C56E1D7-92FD-CB4B-B45D-A7EE2ACD0726}" type="slidenum">
              <a:rPr lang="en-US">
                <a:latin typeface="Calibri" charset="0"/>
              </a:rPr>
              <a:pPr eaLnBrk="1" hangingPunct="1"/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3A46FA-F73F-4844-A876-5E115E4561D7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fld id="{921DFBDA-EDEF-714F-9A0D-C8CAB767D84E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9C9AE1AB-4DFE-0944-91A2-327376D2E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60305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9272E-933B-404F-BD67-1A56010E9D37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2F6F5-8744-1745-8D4C-4E0437D24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74322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777B3-306E-9843-B914-EFE264499B2B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55CF5-D0BC-B940-8DA5-5F7B6B835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2584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D3402-AD88-1F48-A6F5-A805C02216D8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B6332-68E9-894B-9225-E6C299F0A5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90636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17CD5-4711-0649-A141-52378EB673C6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CB9E6-B4A9-E647-BBD7-A3A92B3CF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65845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762EF-5ED1-A141-A82E-91D253C61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13091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ar-EG" noProof="0"/>
          </a:p>
        </p:txBody>
      </p:sp>
    </p:spTree>
    <p:extLst>
      <p:ext uri="{BB962C8B-B14F-4D97-AF65-F5344CB8AC3E}">
        <p14:creationId xmlns:p14="http://schemas.microsoft.com/office/powerpoint/2010/main" val="65321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9105B-BB2D-6546-B4FD-199348F6EAFB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352F4-3243-C547-B3F4-6D6799CCD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4553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8D605-45B9-2D45-92F4-35AB392049CC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9F76D-3FD6-714F-BA36-298178391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76971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5EDB9-AC99-B94B-9A14-CEA91781BA59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8B4F2-276F-6340-AD49-E42658899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4592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B71D-4DA5-7243-8928-475AF862E888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75362-2A26-2948-B5AE-F0B09B1813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520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B1A71-38F2-EE4D-A961-DCD6F56FF10C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9707C-BBBC-A04E-86BB-D6B428141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01172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E5BD5-4F6E-5647-B8F6-D2F02E48AE92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BF31C-004A-A24A-B1B8-B5E027E571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96971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97C16-2D3C-384B-A5DC-B4B3149A6BD3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F8EB1-D892-FC44-B5BB-DC3475A46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358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95265-0128-B44A-B438-3E0512566C55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769C0-E5D0-744C-9DBD-08D1E6435D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00801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ambo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fld id="{79B7B91E-45E3-4448-B8CA-9B541E824945}" type="datetimeFigureOut">
              <a:rPr lang="en-US"/>
              <a:pPr/>
              <a:t>10/12/11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8DD699BC-DD87-8C48-B878-6D11D2519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8" r:id="rId14"/>
    <p:sldLayoutId id="2147483969" r:id="rId15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­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­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Stress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3284538"/>
            <a:ext cx="6121400" cy="142875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ea typeface="+mn-ea"/>
              </a:rPr>
              <a:t>LEARNING SKILL COURSE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Dept. of Medical Education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COLLEGE OF MEDICINE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King Saud University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ea typeface="+mj-ea"/>
              </a:rPr>
              <a:t>STRESS AS A STIMULUS</a:t>
            </a:r>
            <a:endParaRPr lang="en-US" sz="3600" i="1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If too many positive or negative changes (such as marriage and divorce) occur in a very short period, they can tax the adaptive capacity of the individual and lead to increased susceptibility to mental and physical illness.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686800" y="457200"/>
            <a:ext cx="0" cy="60198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57200" y="457200"/>
            <a:ext cx="8229600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57200" y="457200"/>
            <a:ext cx="0" cy="60198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306388"/>
            <a:ext cx="7467600" cy="1446212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What are the mechanisms of stress?</a:t>
            </a:r>
            <a:endParaRPr lang="ar-EG">
              <a:latin typeface="Arial Black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EG">
              <a:latin typeface="Arial" charset="0"/>
            </a:endParaRPr>
          </a:p>
        </p:txBody>
      </p:sp>
      <p:pic>
        <p:nvPicPr>
          <p:cNvPr id="18436" name="Picture 2" descr="stress 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18002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7467600" cy="1446213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Mechanisms of stress :</a:t>
            </a:r>
            <a:br>
              <a:rPr lang="en-US">
                <a:latin typeface="Arial Black" charset="0"/>
              </a:rPr>
            </a:br>
            <a:endParaRPr lang="en-US" b="1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650" y="1557338"/>
            <a:ext cx="5616575" cy="34639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Fight-or-Flight</a:t>
            </a:r>
          </a:p>
          <a:p>
            <a:pPr lvl="2"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/>
            <a:r>
              <a:rPr lang="en-CA">
                <a:latin typeface="Arial" charset="0"/>
              </a:rPr>
              <a:t>The General Adaptation Syndrome and Burnout</a:t>
            </a:r>
            <a:br>
              <a:rPr lang="en-CA">
                <a:latin typeface="Arial" charset="0"/>
              </a:rPr>
            </a:br>
            <a:endParaRPr lang="en-CA">
              <a:latin typeface="Arial" charset="0"/>
            </a:endParaRPr>
          </a:p>
        </p:txBody>
      </p:sp>
      <p:pic>
        <p:nvPicPr>
          <p:cNvPr id="19460" name="Picture 5" descr="G:\My Pictures\st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18240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9D2512"/>
                </a:solidFill>
                <a:latin typeface="Arial Black" charset="0"/>
              </a:rPr>
              <a:t>Mechanisms of stress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Fight-or-Flight</a:t>
            </a:r>
          </a:p>
          <a:p>
            <a:pPr lvl="2" eaLnBrk="1" hangingPunct="1"/>
            <a:r>
              <a:rPr lang="en-CA">
                <a:latin typeface="Arial" charset="0"/>
              </a:rPr>
              <a:t>When an animal experiences a shock or perceives a threat, it quickly releases hormones that help it to survive.</a:t>
            </a:r>
          </a:p>
          <a:p>
            <a:pPr lvl="2" eaLnBrk="1" hangingPunct="1">
              <a:buFont typeface="Wingdings" charset="0"/>
              <a:buNone/>
            </a:pPr>
            <a:endParaRPr lang="en-CA">
              <a:latin typeface="Arial" charset="0"/>
            </a:endParaRPr>
          </a:p>
          <a:p>
            <a:pPr lvl="2" eaLnBrk="1" hangingPunct="1"/>
            <a:r>
              <a:rPr lang="en-CA">
                <a:latin typeface="Arial" charset="0"/>
              </a:rPr>
              <a:t>These hormones help us to run faster and fight harder.</a:t>
            </a:r>
          </a:p>
          <a:p>
            <a:pPr lvl="2"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9D2512"/>
                </a:solidFill>
                <a:latin typeface="Arial Black" charset="0"/>
              </a:rPr>
              <a:t>Mechanisms of stress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Power, but little control :</a:t>
            </a:r>
          </a:p>
          <a:p>
            <a:pPr lvl="2" eaLnBrk="1" hangingPunct="1"/>
            <a:r>
              <a:rPr lang="en-CA">
                <a:latin typeface="Arial" charset="0"/>
              </a:rPr>
              <a:t>Unfortunately, this mobilization of the body for survival also has negative consequences</a:t>
            </a:r>
          </a:p>
          <a:p>
            <a:pPr lvl="2" eaLnBrk="1" hangingPunct="1"/>
            <a:r>
              <a:rPr lang="en-CA">
                <a:latin typeface="Arial" charset="0"/>
              </a:rPr>
              <a:t>In this state, we are excitable, anxious, jumpy and irritable</a:t>
            </a:r>
          </a:p>
          <a:p>
            <a:pPr lvl="2" eaLnBrk="1" hangingPunct="1"/>
            <a:r>
              <a:rPr lang="en-CA">
                <a:latin typeface="Arial" charset="0"/>
              </a:rPr>
              <a:t>it difficult to execute precise, controlled skills</a:t>
            </a:r>
          </a:p>
          <a:p>
            <a:pPr lvl="2" eaLnBrk="1" hangingPunct="1"/>
            <a:r>
              <a:rPr lang="en-CA">
                <a:latin typeface="Arial" charset="0"/>
              </a:rPr>
              <a:t>We find ourselves more accident-prone and less able to make good decisions</a:t>
            </a:r>
          </a:p>
          <a:p>
            <a:pPr lvl="2"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9D2512"/>
                </a:solidFill>
                <a:latin typeface="Arial Black" charset="0"/>
              </a:rPr>
              <a:t>Mechanisms of stress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Power, but little control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 </a:t>
            </a:r>
          </a:p>
          <a:p>
            <a:pPr lvl="2" eaLnBrk="1" hangingPunct="1"/>
            <a:r>
              <a:rPr lang="en-CA">
                <a:latin typeface="Arial" charset="0"/>
              </a:rPr>
              <a:t>Fight-or-flight, or adrenaline, response is triggered by obviously life-threatening danger or when simply encountering something unexpected</a:t>
            </a:r>
          </a:p>
          <a:p>
            <a:pPr lvl="2"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22532" name="Picture 5" descr="G:\My Pictures\stress broken penc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21256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9D2512"/>
                </a:solidFill>
                <a:latin typeface="Arial Black" charset="0"/>
              </a:rPr>
              <a:t>Stress and our health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­"/>
              <a:defRPr/>
            </a:pPr>
            <a:r>
              <a:rPr lang="en-US" b="1" smtClean="0">
                <a:ea typeface="+mn-ea"/>
              </a:rPr>
              <a:t>Stress and the immune system :</a:t>
            </a:r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smtClean="0"/>
              <a:t>Medical school examinations associated with decreases in cellular </a:t>
            </a:r>
            <a:r>
              <a:rPr lang="en-US" b="1" smtClean="0"/>
              <a:t>immunity</a:t>
            </a:r>
            <a:r>
              <a:rPr lang="en-US" smtClean="0"/>
              <a:t> and increases in proinflammatory and humoral immunity</a:t>
            </a:r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smtClean="0"/>
              <a:t>increases in vulnerability to infectious disease as well as allergy</a:t>
            </a:r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smtClean="0"/>
              <a:t>Life stress is associated with 2-fold increase in </a:t>
            </a:r>
            <a:r>
              <a:rPr lang="en-US" b="1" smtClean="0"/>
              <a:t>susceptibility to the common cold virus</a:t>
            </a:r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smtClean="0"/>
              <a:t>Severe life stress is associated with a 4-fold increase in risk of </a:t>
            </a:r>
            <a:r>
              <a:rPr lang="en-US" b="1" smtClean="0"/>
              <a:t>HIV progression</a:t>
            </a:r>
            <a:r>
              <a:rPr lang="en-US" smtClean="0"/>
              <a:t> and 2.6-fold increase in </a:t>
            </a:r>
            <a:r>
              <a:rPr lang="en-US" b="1" smtClean="0"/>
              <a:t>mortality</a:t>
            </a:r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 Black" charset="0"/>
              </a:rPr>
              <a:t>Stress and our health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tx2"/>
                </a:solidFill>
                <a:latin typeface="Arial" charset="0"/>
              </a:rPr>
              <a:t>Stress and the cardiovascular system</a:t>
            </a:r>
          </a:p>
          <a:p>
            <a:pPr lvl="2" eaLnBrk="1" hangingPunct="1"/>
            <a:r>
              <a:rPr lang="en-US">
                <a:latin typeface="Arial" charset="0"/>
              </a:rPr>
              <a:t>The incidence of major depression is ~20% after MI</a:t>
            </a:r>
          </a:p>
          <a:p>
            <a:pPr lvl="2" eaLnBrk="1" hangingPunct="1"/>
            <a:r>
              <a:rPr lang="en-US">
                <a:latin typeface="Arial" charset="0"/>
              </a:rPr>
              <a:t>cardiovascular </a:t>
            </a:r>
            <a:r>
              <a:rPr lang="en-US" b="1">
                <a:latin typeface="Arial" charset="0"/>
              </a:rPr>
              <a:t>mortality</a:t>
            </a:r>
            <a:r>
              <a:rPr lang="en-US">
                <a:latin typeface="Arial" charset="0"/>
              </a:rPr>
              <a:t> is tripled in this group (15%) compared to nondepressed patients (5%)</a:t>
            </a:r>
          </a:p>
          <a:p>
            <a:pPr lvl="2" eaLnBrk="1" hangingPunct="1"/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779838" y="1989138"/>
          <a:ext cx="4786312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4" imgW="4785775" imgH="3645724" progId="Excel.Chart.8">
                  <p:embed/>
                </p:oleObj>
              </mc:Choice>
              <mc:Fallback>
                <p:oleObj name="Chart" r:id="rId4" imgW="4785775" imgH="3645724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989138"/>
                        <a:ext cx="4786312" cy="364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306388"/>
            <a:ext cx="7467600" cy="1446212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Why stress in health professionals?</a:t>
            </a:r>
            <a:endParaRPr lang="ar-EG">
              <a:latin typeface="Arial Black" charset="0"/>
            </a:endParaRPr>
          </a:p>
        </p:txBody>
      </p:sp>
      <p:pic>
        <p:nvPicPr>
          <p:cNvPr id="24579" name="Picture 2" descr="stress 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92375"/>
            <a:ext cx="20875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228600" y="982663"/>
            <a:ext cx="7467600" cy="769937"/>
          </a:xfrm>
        </p:spPr>
        <p:txBody>
          <a:bodyPr/>
          <a:lstStyle/>
          <a:p>
            <a:pPr eaLnBrk="1" hangingPunct="1"/>
            <a:endParaRPr lang="en-US" b="1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228600" y="908050"/>
            <a:ext cx="7543800" cy="518795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Health professionals face many stressors in their work environment: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Sleep deprivation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Disruptions in social support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Clinical vs. educational conflicts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Caring for critically ill or dying patients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Certification or licensing examinations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Documented link between stress and mental health 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Higher than normal levels of depression and anxiety     </a:t>
            </a:r>
          </a:p>
          <a:p>
            <a:pPr lvl="2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1800" b="1">
                <a:latin typeface="Arial" charset="0"/>
              </a:rPr>
              <a:t>                               </a:t>
            </a:r>
            <a:r>
              <a:rPr lang="en-US" sz="1800" b="1" i="1">
                <a:latin typeface="Arial" charset="0"/>
              </a:rPr>
              <a:t>(French et al., 1982; Peterlini et al., 200</a:t>
            </a:r>
            <a:r>
              <a:rPr lang="en-US" sz="1800" i="1">
                <a:latin typeface="Arial" charset="0"/>
              </a:rPr>
              <a:t>2 )</a:t>
            </a:r>
          </a:p>
          <a:p>
            <a:pPr lvl="4" eaLnBrk="1" hangingPunct="1"/>
            <a:endParaRPr lang="en-US" sz="1800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982663"/>
            <a:ext cx="7467600" cy="769937"/>
          </a:xfrm>
        </p:spPr>
        <p:txBody>
          <a:bodyPr/>
          <a:lstStyle/>
          <a:p>
            <a:pPr eaLnBrk="1" hangingPunct="1"/>
            <a:endParaRPr lang="ar-EG" b="1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9388" y="1196975"/>
            <a:ext cx="7543800" cy="4114800"/>
          </a:xfrm>
        </p:spPr>
        <p:txBody>
          <a:bodyPr/>
          <a:lstStyle/>
          <a:p>
            <a:pPr eaLnBrk="1" hangingPunct="1"/>
            <a:r>
              <a:rPr lang="en-US" sz="3600" u="sng">
                <a:latin typeface="Arial" charset="0"/>
              </a:rPr>
              <a:t>Objectives of the session </a:t>
            </a:r>
            <a:r>
              <a:rPr lang="en-US" u="sng">
                <a:latin typeface="Arial" charset="0"/>
              </a:rPr>
              <a:t>:</a:t>
            </a:r>
          </a:p>
          <a:p>
            <a:pPr lvl="2" eaLnBrk="1" hangingPunct="1"/>
            <a:endParaRPr lang="en-US" sz="3200">
              <a:latin typeface="Arial" charset="0"/>
            </a:endParaRPr>
          </a:p>
          <a:p>
            <a:pPr lvl="2" eaLnBrk="1" hangingPunct="1"/>
            <a:r>
              <a:rPr lang="en-US" sz="3200">
                <a:latin typeface="Arial" charset="0"/>
              </a:rPr>
              <a:t>Define stress</a:t>
            </a:r>
          </a:p>
          <a:p>
            <a:pPr lvl="2" eaLnBrk="1" hangingPunct="1"/>
            <a:r>
              <a:rPr lang="en-US" sz="3200">
                <a:latin typeface="Arial" charset="0"/>
              </a:rPr>
              <a:t>Identify the types of stress</a:t>
            </a:r>
          </a:p>
          <a:p>
            <a:pPr lvl="2" eaLnBrk="1" hangingPunct="1"/>
            <a:r>
              <a:rPr lang="en-US" sz="3200">
                <a:latin typeface="Arial" charset="0"/>
              </a:rPr>
              <a:t>Explain the mechanisms of stress</a:t>
            </a:r>
          </a:p>
          <a:p>
            <a:pPr lvl="2" eaLnBrk="1" hangingPunct="1"/>
            <a:r>
              <a:rPr lang="en-US" sz="3200">
                <a:latin typeface="Arial" charset="0"/>
              </a:rPr>
              <a:t>Relate stress to health problems</a:t>
            </a:r>
          </a:p>
          <a:p>
            <a:pPr lvl="2" eaLnBrk="1" hangingPunct="1"/>
            <a:r>
              <a:rPr lang="en-US" sz="3200">
                <a:latin typeface="Arial" charset="0"/>
              </a:rPr>
              <a:t>Outline a stress management strategy</a:t>
            </a:r>
          </a:p>
          <a:p>
            <a:pPr lvl="4" eaLnBrk="1" hangingPunct="1">
              <a:buFont typeface="Wingdings" charset="0"/>
              <a:buNone/>
            </a:pPr>
            <a:endParaRPr lang="en-US" sz="1800">
              <a:latin typeface="Arial" charset="0"/>
            </a:endParaRPr>
          </a:p>
          <a:p>
            <a:pPr lvl="4" eaLnBrk="1" hangingPunct="1"/>
            <a:endParaRPr lang="en-US" sz="1800">
              <a:latin typeface="Arial" charset="0"/>
            </a:endParaRPr>
          </a:p>
        </p:txBody>
      </p:sp>
      <p:pic>
        <p:nvPicPr>
          <p:cNvPr id="5" name="Picture 4" descr="imagesCAFKZTJ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172878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357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ea typeface="+mj-ea"/>
              </a:rPr>
              <a:t>THREE STAGES OF </a:t>
            </a:r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ADAPTATION </a:t>
            </a: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ea typeface="+mj-ea"/>
              </a:rPr>
              <a:t>IN STRESS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1.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Alarm reaction: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b="1">
                <a:latin typeface="Arial" charset="0"/>
              </a:rPr>
              <a:t>when a person is exposed to an unadapted stimulus there is an initial shock followed by a rebound reaction (counter shock phase) during which the organism</a:t>
            </a:r>
            <a:r>
              <a:rPr lang="ja-JP" altLang="en-US" sz="2200" b="1">
                <a:latin typeface="Arial" charset="0"/>
              </a:rPr>
              <a:t>’</a:t>
            </a:r>
            <a:r>
              <a:rPr lang="en-US" sz="2200" b="1">
                <a:latin typeface="Arial" charset="0"/>
              </a:rPr>
              <a:t>s defense mechanisms become active.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b="1">
              <a:latin typeface="Arial" charset="0"/>
            </a:endParaRPr>
          </a:p>
          <a:p>
            <a:pPr marL="342900" lvl="1" indent="-342900" eaLnBrk="1" hangingPunct="1">
              <a:lnSpc>
                <a:spcPct val="90000"/>
              </a:lnSpc>
              <a:buSzPct val="65000"/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2.</a:t>
            </a:r>
            <a:r>
              <a:rPr lang="en-US" b="1" u="sng">
                <a:solidFill>
                  <a:srgbClr val="FF0000"/>
                </a:solidFill>
                <a:latin typeface="Arial" charset="0"/>
              </a:rPr>
              <a:t>Stage of resistance: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full adaptation may lead to successful return to equilibrium. </a:t>
            </a:r>
            <a:r>
              <a:rPr lang="en-CA" sz="2400" b="1">
                <a:latin typeface="Arial" charset="0"/>
              </a:rPr>
              <a:t>General Adaptation Syndrome operates in response to longer-term exposure to causes of stress.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latin typeface="Arial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3.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Stage of exhaustion</a:t>
            </a:r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2400" b="1">
                <a:latin typeface="Arial" charset="0"/>
              </a:rPr>
              <a:t>in case of failure of adaptability the organism becomes exhausted.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982663"/>
            <a:ext cx="7467600" cy="769937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9D2512"/>
                </a:solidFill>
                <a:latin typeface="Arial Black" charset="0"/>
              </a:rPr>
              <a:t>Burnout</a:t>
            </a:r>
            <a:endParaRPr lang="en-US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800">
                <a:latin typeface="Arial" charset="0"/>
              </a:rPr>
              <a:t>It is state of fatigue or frustration brought about by devotion to a cause, way of life, or relationship that failed to produce the expected reward.” </a:t>
            </a:r>
          </a:p>
          <a:p>
            <a:pPr eaLnBrk="1" hangingPunct="1"/>
            <a:endParaRPr lang="en-CA" sz="2800">
              <a:latin typeface="Arial" charset="0"/>
            </a:endParaRPr>
          </a:p>
          <a:p>
            <a:pPr eaLnBrk="1" hangingPunct="1"/>
            <a:r>
              <a:rPr lang="en-CA" sz="2800">
                <a:latin typeface="Arial" charset="0"/>
              </a:rPr>
              <a:t>It mainly strikes highly-committed, passionate, hard working and successful people.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982663"/>
            <a:ext cx="7467600" cy="769937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9D2512"/>
                </a:solidFill>
                <a:latin typeface="Arial Black" charset="0"/>
              </a:rPr>
              <a:t>Burnout</a:t>
            </a:r>
            <a:endParaRPr lang="en-US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Arial" charset="0"/>
              </a:rPr>
              <a:t>Symptoms of Burnout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200">
                <a:solidFill>
                  <a:srgbClr val="0070C0"/>
                </a:solidFill>
                <a:latin typeface="Arial" charset="0"/>
              </a:rPr>
              <a:t>Physical: </a:t>
            </a:r>
            <a:r>
              <a:rPr lang="en-CA" sz="2200">
                <a:latin typeface="Arial" charset="0"/>
              </a:rPr>
              <a:t>fatigue, frequent illness and sleep problems.</a:t>
            </a:r>
          </a:p>
          <a:p>
            <a:pPr lvl="2" eaLnBrk="1" hangingPunct="1">
              <a:lnSpc>
                <a:spcPct val="80000"/>
              </a:lnSpc>
              <a:buFont typeface="Wingdings 2" charset="0"/>
              <a:buNone/>
            </a:pPr>
            <a:r>
              <a:rPr lang="en-CA" sz="2200">
                <a:latin typeface="Arial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200">
                <a:solidFill>
                  <a:srgbClr val="0070C0"/>
                </a:solidFill>
                <a:latin typeface="Arial" charset="0"/>
              </a:rPr>
              <a:t>Emotional: </a:t>
            </a:r>
            <a:r>
              <a:rPr lang="en-CA" sz="2200">
                <a:latin typeface="Arial" charset="0"/>
              </a:rPr>
              <a:t>the loss of a sense of meaning ,</a:t>
            </a:r>
          </a:p>
          <a:p>
            <a:pPr lvl="3" eaLnBrk="1" hangingPunct="1">
              <a:lnSpc>
                <a:spcPct val="80000"/>
              </a:lnSpc>
            </a:pPr>
            <a:r>
              <a:rPr lang="en-CA" sz="1900">
                <a:latin typeface="Arial" charset="0"/>
              </a:rPr>
              <a:t>feelings of helplessness; frustration of efforts and a lack of power to change events </a:t>
            </a:r>
          </a:p>
          <a:p>
            <a:pPr lvl="3" eaLnBrk="1" hangingPunct="1">
              <a:lnSpc>
                <a:spcPct val="80000"/>
              </a:lnSpc>
            </a:pPr>
            <a:r>
              <a:rPr lang="en-CA" sz="1900">
                <a:latin typeface="Arial" charset="0"/>
              </a:rPr>
              <a:t>feelings of depression and isolation</a:t>
            </a:r>
          </a:p>
          <a:p>
            <a:pPr lvl="2" eaLnBrk="1" hangingPunct="1">
              <a:lnSpc>
                <a:spcPct val="80000"/>
              </a:lnSpc>
              <a:buFont typeface="Wingdings 2" charset="0"/>
              <a:buNone/>
            </a:pPr>
            <a:r>
              <a:rPr lang="en-CA" sz="2200">
                <a:latin typeface="Arial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200">
                <a:solidFill>
                  <a:srgbClr val="0070C0"/>
                </a:solidFill>
                <a:latin typeface="Arial" charset="0"/>
              </a:rPr>
              <a:t>Behavioural: </a:t>
            </a:r>
            <a:r>
              <a:rPr lang="en-CA" sz="2200">
                <a:latin typeface="Arial" charset="0"/>
              </a:rPr>
              <a:t>increasing detachment from co-workers,   an increased harshness in dealing with our teams </a:t>
            </a:r>
            <a:r>
              <a:rPr lang="en-US" sz="2200">
                <a:latin typeface="Arial" charset="0"/>
              </a:rPr>
              <a:t/>
            </a:r>
            <a:br>
              <a:rPr lang="en-US" sz="2200">
                <a:latin typeface="Arial" charset="0"/>
              </a:rPr>
            </a:br>
            <a:endParaRPr lang="en-US" sz="2200">
              <a:latin typeface="Arial" charset="0"/>
            </a:endParaRPr>
          </a:p>
        </p:txBody>
      </p:sp>
      <p:pic>
        <p:nvPicPr>
          <p:cNvPr id="28676" name="Picture 4" descr="G:\My Pictures\stress and sle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4375" y="285750"/>
          <a:ext cx="7929563" cy="6313488"/>
        </p:xfrm>
        <a:graphic>
          <a:graphicData uri="http://schemas.openxmlformats.org/drawingml/2006/table">
            <a:tbl>
              <a:tblPr/>
              <a:tblGrid>
                <a:gridCol w="396478"/>
                <a:gridCol w="4202668"/>
                <a:gridCol w="666083"/>
                <a:gridCol w="666083"/>
                <a:gridCol w="666083"/>
                <a:gridCol w="666083"/>
                <a:gridCol w="666083"/>
              </a:tblGrid>
              <a:tr h="857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#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Question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Not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at all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Rarely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Some</a:t>
                      </a:r>
                      <a:b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times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Often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Very</a:t>
                      </a:r>
                      <a:b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Often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75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 you feel run down and drained of physical or emotional energy?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 you find that you are prone to negative thinking about your job? 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016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 you find that you are harder and less sympathetic with people than perhaps they deserve?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 you find yourself getting easily irritated by small problems, or by your co-workers and team?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75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 you feel misunderstood or unappreciated by your co-workers?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 you feel that you have no one to talk to? 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723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 you feel that you are achieving less than you should? 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4" marB="9524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9525" marR="9525" marT="9524" marB="9524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0063" y="214313"/>
          <a:ext cx="7858125" cy="6429375"/>
        </p:xfrm>
        <a:graphic>
          <a:graphicData uri="http://schemas.openxmlformats.org/drawingml/2006/table">
            <a:tbl>
              <a:tblPr/>
              <a:tblGrid>
                <a:gridCol w="1122362"/>
                <a:gridCol w="1122363"/>
                <a:gridCol w="1122362"/>
                <a:gridCol w="1123950"/>
                <a:gridCol w="1122363"/>
                <a:gridCol w="387350"/>
                <a:gridCol w="500062"/>
                <a:gridCol w="234950"/>
                <a:gridCol w="122238"/>
                <a:gridCol w="357187"/>
                <a:gridCol w="428625"/>
                <a:gridCol w="214313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Do you feel under an unpleasant level of pressure to succeed?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Do you feel that you are not getting what you want out of your job?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Do you feel that you are in the wrong organization or the wrong profession?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Are you becoming frustrated with parts of your job?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Do you feel that organizational politics or bureaucracy frustrate your ability to do a good job?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Do you feel that there is more work to do than you practically have the ability to do?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Do you feel that you do not have time to do many of the things that are important to doing a good quality job?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Do you find that you do not have time to plan as much as you would like to?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050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900" marR="3900" marT="3900" marB="3900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900" marR="3900" marT="3900" marB="3900" anchor="b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  <a:r>
                        <a:rPr kumimoji="0" lang="en-US" sz="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Total = </a:t>
                      </a: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19501" anchor="b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52</a:t>
                      </a: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3900" marR="3900" marT="3900" marB="3900" anchor="b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7442" marR="37442" marT="18721" marB="18721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7442" marR="37442" marT="18721" marB="18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7442" marR="37442" marT="18721" marB="18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7442" marR="37442" marT="18721" marB="18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7188" y="1000125"/>
          <a:ext cx="8215312" cy="5357813"/>
        </p:xfrm>
        <a:graphic>
          <a:graphicData uri="http://schemas.openxmlformats.org/drawingml/2006/table">
            <a:tbl>
              <a:tblPr/>
              <a:tblGrid>
                <a:gridCol w="985837"/>
                <a:gridCol w="7229475"/>
              </a:tblGrid>
              <a:tr h="669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Score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Comment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D3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15 – 18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Little sign of burnout here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19 – 32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Little sign of burnout here, unless some factors are particularly severe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D3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33 – 49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Be careful - you may be at risk of burnout, particularly if several scores are high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50 – 59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You may be at severe risk of burnout - do something about this urgently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D3"/>
                    </a:solidFill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60 - 75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You may be at very severe risk of burnout - do something about this urgently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982663"/>
            <a:ext cx="7467600" cy="769937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How to manage stress?</a:t>
            </a:r>
            <a:endParaRPr lang="ar-EG">
              <a:latin typeface="Arial Black" charset="0"/>
            </a:endParaRPr>
          </a:p>
        </p:txBody>
      </p:sp>
      <p:pic>
        <p:nvPicPr>
          <p:cNvPr id="30723" name="Picture 2" descr="stress 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92375"/>
            <a:ext cx="20875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428625"/>
            <a:ext cx="7467600" cy="1323975"/>
          </a:xfrm>
        </p:spPr>
        <p:txBody>
          <a:bodyPr/>
          <a:lstStyle/>
          <a:p>
            <a:pPr eaLnBrk="1" hangingPunct="1"/>
            <a:r>
              <a:rPr lang="en-US" sz="4000">
                <a:latin typeface="Arial Black" charset="0"/>
              </a:rPr>
              <a:t>Stress Management Strategies are too many!</a:t>
            </a:r>
            <a:endParaRPr lang="ar-EG" sz="4000">
              <a:latin typeface="Arial Black" charset="0"/>
            </a:endParaRPr>
          </a:p>
        </p:txBody>
      </p:sp>
      <p:pic>
        <p:nvPicPr>
          <p:cNvPr id="31747" name="Picture 2" descr="G:\My Pictures\stress-management-mind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4675"/>
            <a:ext cx="68341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371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9D2512"/>
                </a:solidFill>
                <a:ea typeface="+mj-ea"/>
              </a:rPr>
              <a:t>Stress Management Strategies</a:t>
            </a:r>
            <a:endParaRPr lang="en-US" sz="2800" dirty="0" smtClean="0">
              <a:solidFill>
                <a:srgbClr val="9D2512"/>
              </a:solidFill>
              <a:ea typeface="+mj-ea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7344816" cy="55446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Strategy #1 :</a:t>
            </a:r>
          </a:p>
          <a:p>
            <a:pPr algn="ctr" eaLnBrk="1" hangingPunct="1">
              <a:buFont typeface="Wingdings" charset="0"/>
              <a:buNone/>
            </a:pPr>
            <a:r>
              <a:rPr lang="en-US" b="1"/>
              <a:t>Avoid unnecessary stress:</a:t>
            </a:r>
          </a:p>
          <a:p>
            <a:pPr lvl="2" eaLnBrk="1" hangingPunct="1"/>
            <a:r>
              <a:rPr lang="en-CA" b="1">
                <a:ea typeface="ＭＳ Ｐゴシック" charset="0"/>
              </a:rPr>
              <a:t>Learn how to say “no”</a:t>
            </a:r>
          </a:p>
          <a:p>
            <a:pPr lvl="2" eaLnBrk="1" hangingPunct="1">
              <a:buFont typeface="Wingdings" charset="0"/>
              <a:buNone/>
            </a:pPr>
            <a:endParaRPr lang="en-CA" b="1">
              <a:ea typeface="ＭＳ Ｐゴシック" charset="0"/>
            </a:endParaRPr>
          </a:p>
          <a:p>
            <a:pPr lvl="2" eaLnBrk="1" hangingPunct="1"/>
            <a:r>
              <a:rPr lang="en-CA" b="1">
                <a:ea typeface="ＭＳ Ｐゴシック" charset="0"/>
              </a:rPr>
              <a:t>Avoid people who stress you out</a:t>
            </a:r>
            <a:r>
              <a:rPr lang="en-CA">
                <a:ea typeface="ＭＳ Ｐゴシック" charset="0"/>
              </a:rPr>
              <a:t> </a:t>
            </a:r>
          </a:p>
          <a:p>
            <a:pPr lvl="2" eaLnBrk="1" hangingPunct="1">
              <a:buFont typeface="Wingdings" charset="0"/>
              <a:buNone/>
            </a:pPr>
            <a:endParaRPr lang="en-CA">
              <a:ea typeface="ＭＳ Ｐゴシック" charset="0"/>
            </a:endParaRPr>
          </a:p>
          <a:p>
            <a:pPr lvl="2" eaLnBrk="1" hangingPunct="1"/>
            <a:r>
              <a:rPr lang="en-CA" b="1">
                <a:ea typeface="ＭＳ Ｐゴシック" charset="0"/>
              </a:rPr>
              <a:t>Take control of your environment</a:t>
            </a:r>
            <a:endParaRPr lang="en-CA">
              <a:ea typeface="ＭＳ Ｐゴシック" charset="0"/>
            </a:endParaRPr>
          </a:p>
          <a:p>
            <a:pPr lvl="2" eaLnBrk="1" hangingPunct="1"/>
            <a:r>
              <a:rPr lang="en-US" b="1">
                <a:ea typeface="ＭＳ Ｐゴシック" charset="0"/>
              </a:rPr>
              <a:t>Pare down your to-do </a:t>
            </a:r>
            <a:endParaRPr lang="en-US"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EG">
              <a:latin typeface="Arial Black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7088" y="836613"/>
            <a:ext cx="6553200" cy="55451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eaLnBrk="1" hangingPunct="1">
              <a:buFont typeface="Wingdings" pitchFamily="2" charset="2"/>
              <a:buChar char="­"/>
              <a:defRPr/>
            </a:pPr>
            <a:r>
              <a:rPr lang="en-CA" b="1" dirty="0" smtClean="0">
                <a:ea typeface="+mn-ea"/>
              </a:rPr>
              <a:t>Strategy #2: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CA" b="1" dirty="0" smtClean="0">
                <a:ea typeface="+mn-ea"/>
              </a:rPr>
              <a:t>Alter the situation :</a:t>
            </a:r>
          </a:p>
          <a:p>
            <a:pPr lvl="2" eaLnBrk="1" hangingPunct="1">
              <a:buFont typeface="Wingdings" pitchFamily="2" charset="2"/>
              <a:buChar char="­"/>
              <a:defRPr/>
            </a:pPr>
            <a:endParaRPr lang="en-US" dirty="0" smtClean="0"/>
          </a:p>
        </p:txBody>
      </p:sp>
      <p:pic>
        <p:nvPicPr>
          <p:cNvPr id="33796" name="Picture 3" descr="G:\My Pictures\stress strate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36838"/>
            <a:ext cx="31686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982663"/>
            <a:ext cx="7467600" cy="769937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What is stress?</a:t>
            </a:r>
          </a:p>
        </p:txBody>
      </p:sp>
      <p:pic>
        <p:nvPicPr>
          <p:cNvPr id="10243" name="Picture 2" descr="stress 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92375"/>
            <a:ext cx="20875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>
                <a:latin typeface="Arial Narrow" charset="0"/>
              </a:rPr>
              <a:t>Interrupting Stress – A 4 Step Approach</a:t>
            </a:r>
            <a:endParaRPr lang="en-US" sz="3200" b="1">
              <a:latin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43813" cy="54292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 2" charset="0"/>
              <a:buChar char=""/>
            </a:pPr>
            <a:r>
              <a:rPr lang="en-US" sz="2400" b="1">
                <a:latin typeface="Arial Narrow" charset="0"/>
              </a:rPr>
              <a:t>Stop</a:t>
            </a:r>
          </a:p>
          <a:p>
            <a:pPr marL="1409700" lvl="2" indent="-609600" eaLnBrk="1" hangingPunct="1">
              <a:lnSpc>
                <a:spcPct val="90000"/>
              </a:lnSpc>
              <a:buClr>
                <a:srgbClr val="FFFFFF"/>
              </a:buClr>
              <a:buFont typeface="Wingdings 2" charset="0"/>
              <a:buChar char=""/>
            </a:pPr>
            <a:r>
              <a:rPr lang="en-US">
                <a:latin typeface="Arial Narrow" charset="0"/>
              </a:rPr>
              <a:t>Each time you encounter a stress…stop…before (automatic) thoughts escalate into worst possible scenarios.</a:t>
            </a:r>
          </a:p>
          <a:p>
            <a:pPr marL="609600" indent="-609600" eaLnBrk="1" hangingPunct="1">
              <a:lnSpc>
                <a:spcPct val="90000"/>
              </a:lnSpc>
              <a:buFont typeface="Wingdings 2" charset="0"/>
              <a:buChar char=""/>
            </a:pPr>
            <a:r>
              <a:rPr lang="en-US" sz="2400" b="1">
                <a:latin typeface="Arial Narrow" charset="0"/>
              </a:rPr>
              <a:t>Breathe</a:t>
            </a:r>
          </a:p>
          <a:p>
            <a:pPr marL="1409700" lvl="2" indent="-609600" eaLnBrk="1" hangingPunct="1">
              <a:lnSpc>
                <a:spcPct val="90000"/>
              </a:lnSpc>
              <a:buClr>
                <a:srgbClr val="FFFFFF"/>
              </a:buClr>
              <a:buFont typeface="Wingdings 2" charset="0"/>
              <a:buChar char=""/>
            </a:pPr>
            <a:r>
              <a:rPr lang="en-US">
                <a:latin typeface="Arial Narrow" charset="0"/>
              </a:rPr>
              <a:t>After you stop, breathe deeply to release physical tension…most time one tends to hold breath in the midst being stressed…even a momentary interruption can help.</a:t>
            </a:r>
          </a:p>
          <a:p>
            <a:pPr marL="609600" indent="-609600" eaLnBrk="1" hangingPunct="1">
              <a:lnSpc>
                <a:spcPct val="90000"/>
              </a:lnSpc>
              <a:buFont typeface="Wingdings 2" charset="0"/>
              <a:buChar char=""/>
            </a:pPr>
            <a:r>
              <a:rPr lang="en-US" sz="2400" b="1">
                <a:latin typeface="Arial Narrow" charset="0"/>
              </a:rPr>
              <a:t>Reflect</a:t>
            </a:r>
          </a:p>
          <a:p>
            <a:pPr marL="1409700" lvl="2" indent="-609600" eaLnBrk="1" hangingPunct="1">
              <a:lnSpc>
                <a:spcPct val="90000"/>
              </a:lnSpc>
              <a:buClr>
                <a:srgbClr val="FFFFFF"/>
              </a:buClr>
              <a:buFont typeface="Wingdings 2" charset="0"/>
              <a:buChar char=""/>
            </a:pPr>
            <a:r>
              <a:rPr lang="en-US">
                <a:latin typeface="Arial Narrow" charset="0"/>
              </a:rPr>
              <a:t>Focus energy on problem &amp; reflect on the cause of stress</a:t>
            </a:r>
          </a:p>
          <a:p>
            <a:pPr marL="609600" indent="-609600" eaLnBrk="1" hangingPunct="1">
              <a:lnSpc>
                <a:spcPct val="90000"/>
              </a:lnSpc>
              <a:buFont typeface="Wingdings 2" charset="0"/>
              <a:buChar char=""/>
            </a:pPr>
            <a:r>
              <a:rPr lang="en-US" sz="2400" b="1">
                <a:latin typeface="Arial Narrow" charset="0"/>
              </a:rPr>
              <a:t>Choose</a:t>
            </a:r>
          </a:p>
          <a:p>
            <a:pPr marL="1409700" lvl="2" indent="-609600" eaLnBrk="1" hangingPunct="1">
              <a:lnSpc>
                <a:spcPct val="90000"/>
              </a:lnSpc>
              <a:buClr>
                <a:srgbClr val="FFFFFF"/>
              </a:buClr>
              <a:buFont typeface="Wingdings 2" charset="0"/>
              <a:buChar char=""/>
            </a:pPr>
            <a:r>
              <a:rPr lang="en-US">
                <a:latin typeface="Arial Narrow" charset="0"/>
              </a:rPr>
              <a:t>Time to choose how to deal with stress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 Narrow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 Narrow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 2" charset="0"/>
              <a:buChar char="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467600" cy="792163"/>
          </a:xfrm>
        </p:spPr>
        <p:txBody>
          <a:bodyPr/>
          <a:lstStyle/>
          <a:p>
            <a:pPr eaLnBrk="1" hangingPunct="1"/>
            <a:endParaRPr lang="en-US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1125538"/>
            <a:ext cx="7543800" cy="4899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eaLnBrk="1" hangingPunct="1">
              <a:buFont typeface="Wingdings" pitchFamily="2" charset="2"/>
              <a:buChar char="­"/>
              <a:defRPr/>
            </a:pPr>
            <a:r>
              <a:rPr lang="en-CA" b="1" dirty="0" smtClean="0">
                <a:ea typeface="+mn-ea"/>
              </a:rPr>
              <a:t>Strategy #2: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CA" b="1" dirty="0" smtClean="0">
                <a:ea typeface="+mn-ea"/>
              </a:rPr>
              <a:t>Alter the situation :</a:t>
            </a:r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CA" b="1" dirty="0" smtClean="0"/>
              <a:t>Express your feelings instead of bottling them up</a:t>
            </a:r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Be willing to compromise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Be more assertive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Manage your time better</a:t>
            </a:r>
            <a:endParaRPr lang="en-US" dirty="0" smtClean="0"/>
          </a:p>
        </p:txBody>
      </p:sp>
      <p:pic>
        <p:nvPicPr>
          <p:cNvPr id="35844" name="Picture 4" descr="G:\My Pictures\stress reli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852738"/>
            <a:ext cx="12954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G:\My Pictures\positive, ath st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52963"/>
            <a:ext cx="1066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88"/>
            <a:ext cx="7467600" cy="1754188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 Black" charset="0"/>
              </a:rPr>
              <a:t/>
            </a:r>
            <a:br>
              <a:rPr lang="en-US" sz="3600" b="1">
                <a:latin typeface="Arial Black" charset="0"/>
              </a:rPr>
            </a:br>
            <a:r>
              <a:rPr lang="en-US" sz="3600" b="1">
                <a:latin typeface="Arial Black" charset="0"/>
              </a:rPr>
              <a:t>The "Three Ps" of Effective Time Management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>
              <a:ea typeface="+mn-ea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>
                <a:ea typeface="+mn-ea"/>
              </a:rPr>
              <a:t>Planning. 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>
                <a:ea typeface="+mn-ea"/>
              </a:rPr>
              <a:t>Priorities. 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>
                <a:ea typeface="+mn-ea"/>
              </a:rPr>
              <a:t>Procrastination.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en-US" b="1" dirty="0">
                <a:ea typeface="+mn-ea"/>
              </a:rPr>
              <a:t>	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077200" cy="6858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 Black" charset="0"/>
              </a:rPr>
              <a:t>Time management grid</a:t>
            </a:r>
            <a:r>
              <a:rPr lang="en-US" sz="3600" b="1" i="1">
                <a:latin typeface="Arial Black" charset="0"/>
              </a:rPr>
              <a:t> </a:t>
            </a:r>
          </a:p>
        </p:txBody>
      </p:sp>
      <p:graphicFrame>
        <p:nvGraphicFramePr>
          <p:cNvPr id="201757" name="Group 29"/>
          <p:cNvGraphicFramePr>
            <a:graphicFrameLocks noGrp="1"/>
          </p:cNvGraphicFramePr>
          <p:nvPr/>
        </p:nvGraphicFramePr>
        <p:xfrm>
          <a:off x="1752600" y="1828800"/>
          <a:ext cx="5029200" cy="4279900"/>
        </p:xfrm>
        <a:graphic>
          <a:graphicData uri="http://schemas.openxmlformats.org/drawingml/2006/table">
            <a:tbl>
              <a:tblPr/>
              <a:tblGrid>
                <a:gridCol w="2420938"/>
                <a:gridCol w="2608262"/>
              </a:tblGrid>
              <a:tr h="179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Crises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Pressing Problems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Deadlines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20-25%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II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Preparation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Prevention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Planning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Relationship Building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65-80%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012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III     Interruptions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Some mail/reports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Some meetings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Some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pressing     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matters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”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15%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IV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       Time wasters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less than 1%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828800" y="13716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993300"/>
                </a:solidFill>
                <a:latin typeface="Times New Roman" charset="0"/>
              </a:rPr>
              <a:t>     	</a:t>
            </a:r>
            <a:r>
              <a:rPr lang="en-US" b="1">
                <a:latin typeface="Times New Roman" charset="0"/>
              </a:rPr>
              <a:t>URGENT	</a:t>
            </a:r>
            <a:r>
              <a:rPr lang="en-US" b="1" u="sng">
                <a:latin typeface="Times New Roman" charset="0"/>
              </a:rPr>
              <a:t>NOT</a:t>
            </a:r>
            <a:r>
              <a:rPr lang="en-US" b="1">
                <a:latin typeface="Times New Roman" charset="0"/>
              </a:rPr>
              <a:t> URGENT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 rot="-5400000">
            <a:off x="-844550" y="3511550"/>
            <a:ext cx="38830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charset="0"/>
              </a:rPr>
              <a:t>          </a:t>
            </a:r>
            <a:r>
              <a:rPr lang="en-US" b="1" u="sng">
                <a:latin typeface="Times New Roman" charset="0"/>
              </a:rPr>
              <a:t>NOT</a:t>
            </a:r>
            <a:r>
              <a:rPr lang="en-US" b="1">
                <a:latin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latin typeface="Times New Roman" charset="0"/>
              </a:rPr>
              <a:t> IMPORTANT   	 IMPORTANT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4150"/>
            <a:ext cx="6910387" cy="2432050"/>
          </a:xfrm>
        </p:spPr>
        <p:txBody>
          <a:bodyPr/>
          <a:lstStyle/>
          <a:p>
            <a:pPr marL="838200" indent="-838200" eaLnBrk="1" hangingPunct="1"/>
            <a:r>
              <a:rPr lang="en-US" sz="4000" b="1">
                <a:latin typeface="Arial Black" charset="0"/>
                <a:cs typeface="Arial" charset="0"/>
              </a:rPr>
              <a:t/>
            </a:r>
            <a:br>
              <a:rPr lang="en-US" sz="4000" b="1">
                <a:latin typeface="Arial Black" charset="0"/>
                <a:cs typeface="Arial" charset="0"/>
              </a:rPr>
            </a:br>
            <a:r>
              <a:rPr lang="en-US" sz="3600" b="1">
                <a:latin typeface="Arial Black" charset="0"/>
                <a:cs typeface="Arial" charset="0"/>
              </a:rPr>
              <a:t>How to estimate time of a task? </a:t>
            </a:r>
            <a:r>
              <a:rPr lang="en-US" sz="4000" b="1">
                <a:latin typeface="Arial Black" charset="0"/>
                <a:cs typeface="Arial" charset="0"/>
              </a:rPr>
              <a:t/>
            </a:r>
            <a:br>
              <a:rPr lang="en-US" sz="4000" b="1">
                <a:latin typeface="Arial Black" charset="0"/>
                <a:cs typeface="Arial" charset="0"/>
              </a:rPr>
            </a:br>
            <a:endParaRPr lang="en-US" sz="4000" b="1">
              <a:latin typeface="Arial Black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054850" cy="3276600"/>
          </a:xfrm>
        </p:spPr>
        <p:txBody>
          <a:bodyPr/>
          <a:lstStyle/>
          <a:p>
            <a:pPr marL="609600" indent="-609600" eaLnBrk="1" hangingPunct="1">
              <a:buFont typeface="Monotype Sorts" charset="0"/>
              <a:buAutoNum type="arabicPeriod"/>
            </a:pPr>
            <a:r>
              <a:rPr lang="en-US">
                <a:latin typeface="Arial" charset="0"/>
              </a:rPr>
              <a:t>Break assignment into steps</a:t>
            </a:r>
          </a:p>
          <a:p>
            <a:pPr marL="609600" indent="-609600" eaLnBrk="1" hangingPunct="1">
              <a:buFont typeface="Monotype Sorts" charset="0"/>
              <a:buAutoNum type="arabicPeriod"/>
            </a:pPr>
            <a:r>
              <a:rPr lang="en-US">
                <a:latin typeface="Arial" charset="0"/>
              </a:rPr>
              <a:t>Estimate how long each step will take.</a:t>
            </a:r>
          </a:p>
          <a:p>
            <a:pPr marL="609600" indent="-609600" eaLnBrk="1" hangingPunct="1">
              <a:buFont typeface="Monotype Sorts" charset="0"/>
              <a:buAutoNum type="arabicPeriod"/>
            </a:pPr>
            <a:r>
              <a:rPr lang="en-US">
                <a:latin typeface="Arial" charset="0"/>
              </a:rPr>
              <a:t>Total the estimation</a:t>
            </a:r>
          </a:p>
          <a:p>
            <a:pPr marL="609600" indent="-609600" eaLnBrk="1" hangingPunct="1">
              <a:buFont typeface="Monotype Sorts" charset="0"/>
              <a:buAutoNum type="arabicPeriod"/>
            </a:pPr>
            <a:r>
              <a:rPr lang="en-US">
                <a:latin typeface="Arial" charset="0"/>
              </a:rPr>
              <a:t>Add a safety margin </a:t>
            </a:r>
            <a:r>
              <a:rPr lang="ja-JP" altLang="en-US">
                <a:solidFill>
                  <a:schemeClr val="tx2"/>
                </a:solidFill>
                <a:latin typeface="Arial" charset="0"/>
                <a:cs typeface="Arial" charset="0"/>
              </a:rPr>
              <a:t>“</a:t>
            </a: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sanity zone</a:t>
            </a:r>
            <a:r>
              <a:rPr lang="ja-JP" altLang="en-US">
                <a:solidFill>
                  <a:schemeClr val="tx2"/>
                </a:solidFill>
                <a:latin typeface="Arial" charset="0"/>
                <a:cs typeface="Arial" charset="0"/>
              </a:rPr>
              <a:t>”</a:t>
            </a:r>
            <a:r>
              <a:rPr lang="en-US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</a:rPr>
              <a:t>to the total </a:t>
            </a:r>
            <a:r>
              <a:rPr lang="en-US" sz="2400">
                <a:latin typeface="Arial" charset="0"/>
              </a:rPr>
              <a:t>(50% over the initial estimate).</a:t>
            </a:r>
            <a:endParaRPr lang="ar-EG" sz="2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8600" y="982663"/>
            <a:ext cx="7467600" cy="769937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9D2512"/>
                </a:solidFill>
                <a:latin typeface="Arial Narrow" charset="0"/>
              </a:rPr>
              <a:t>Meeting Management</a:t>
            </a:r>
            <a:endParaRPr lang="en-US" b="1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68313" y="2276475"/>
            <a:ext cx="7075487" cy="4114800"/>
          </a:xfrm>
        </p:spPr>
        <p:txBody>
          <a:bodyPr/>
          <a:lstStyle/>
          <a:p>
            <a:pPr eaLnBrk="1" hangingPunct="1"/>
            <a:r>
              <a:rPr lang="en-US" b="1">
                <a:latin typeface="Arial Narrow" charset="0"/>
              </a:rPr>
              <a:t>Manage your meetings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 Narrow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Arial Narrow" charset="0"/>
              </a:rPr>
              <a:t>Set agenda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Arial Narrow" charset="0"/>
              </a:rPr>
              <a:t>Set leader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Arial Narrow" charset="0"/>
              </a:rPr>
              <a:t>Set time (i.e., Does it need to be 1 hour?)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Arial Narrow" charset="0"/>
              </a:rPr>
              <a:t>Stay on task</a:t>
            </a:r>
          </a:p>
          <a:p>
            <a:pPr lvl="3"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39940" name="Picture 6" descr="j0233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20161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EG">
              <a:latin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7294562" cy="34591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Take into account when you are most effective: plan to do priority tasks when your energy is high and conc. at its best. </a:t>
            </a:r>
          </a:p>
          <a:p>
            <a:pPr eaLnBrk="1" hangingPunct="1"/>
            <a:endParaRPr lang="ar-EG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44475"/>
            <a:ext cx="7772400" cy="1508125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70C0"/>
                </a:solidFill>
                <a:latin typeface="Arial Black" charset="0"/>
              </a:rPr>
              <a:t>Maximize your Efficiency</a:t>
            </a:r>
            <a:br>
              <a:rPr lang="en-US" sz="3600">
                <a:solidFill>
                  <a:srgbClr val="0070C0"/>
                </a:solidFill>
                <a:latin typeface="Arial Black" charset="0"/>
              </a:rPr>
            </a:br>
            <a:r>
              <a:rPr lang="en-US" sz="2800">
                <a:solidFill>
                  <a:srgbClr val="0070C0"/>
                </a:solidFill>
                <a:latin typeface="Arial Black" charset="0"/>
              </a:rPr>
              <a:t>Work </a:t>
            </a:r>
            <a:r>
              <a:rPr lang="en-US" sz="2800" i="1" u="sng">
                <a:solidFill>
                  <a:srgbClr val="0070C0"/>
                </a:solidFill>
                <a:latin typeface="Arial Black" charset="0"/>
              </a:rPr>
              <a:t>With </a:t>
            </a:r>
            <a:r>
              <a:rPr lang="en-US" sz="2800">
                <a:solidFill>
                  <a:srgbClr val="0070C0"/>
                </a:solidFill>
                <a:latin typeface="Arial Black" charset="0"/>
              </a:rPr>
              <a:t>Your Body Cycles-not </a:t>
            </a:r>
            <a:r>
              <a:rPr lang="en-US" sz="2800" i="1" u="sng">
                <a:solidFill>
                  <a:srgbClr val="0070C0"/>
                </a:solidFill>
                <a:latin typeface="Arial Black" charset="0"/>
              </a:rPr>
              <a:t>Against </a:t>
            </a:r>
            <a:r>
              <a:rPr lang="en-US" sz="2800">
                <a:solidFill>
                  <a:srgbClr val="0070C0"/>
                </a:solidFill>
                <a:latin typeface="Arial Black" charset="0"/>
              </a:rPr>
              <a:t>Them</a:t>
            </a:r>
          </a:p>
        </p:txBody>
      </p:sp>
      <p:graphicFrame>
        <p:nvGraphicFramePr>
          <p:cNvPr id="285759" name="Group 63"/>
          <p:cNvGraphicFramePr>
            <a:graphicFrameLocks noGrp="1"/>
          </p:cNvGraphicFramePr>
          <p:nvPr>
            <p:ph type="tbl" idx="1"/>
          </p:nvPr>
        </p:nvGraphicFramePr>
        <p:xfrm>
          <a:off x="990600" y="1905000"/>
          <a:ext cx="6750050" cy="4291013"/>
        </p:xfrm>
        <a:graphic>
          <a:graphicData uri="http://schemas.openxmlformats.org/drawingml/2006/table">
            <a:tbl>
              <a:tblPr/>
              <a:tblGrid>
                <a:gridCol w="1898650"/>
                <a:gridCol w="4851400"/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Appropriate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8am-12 noon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Cognitive Tasks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such as reading, calculating,  and problem solving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 am - 10 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Short term memory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such as last minute  reviewing for tests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pm - 4pm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Long term memory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such as memorizing speeches and information for application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44475"/>
            <a:ext cx="7772400" cy="1508125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70C0"/>
                </a:solidFill>
                <a:latin typeface="Arial Black" charset="0"/>
              </a:rPr>
              <a:t>Maximize your Efficiency</a:t>
            </a:r>
            <a:br>
              <a:rPr lang="en-US" sz="3600">
                <a:solidFill>
                  <a:srgbClr val="0070C0"/>
                </a:solidFill>
                <a:latin typeface="Arial Black" charset="0"/>
              </a:rPr>
            </a:br>
            <a:r>
              <a:rPr lang="en-US" sz="2800">
                <a:solidFill>
                  <a:srgbClr val="0070C0"/>
                </a:solidFill>
                <a:latin typeface="Arial Black" charset="0"/>
              </a:rPr>
              <a:t>Work </a:t>
            </a:r>
            <a:r>
              <a:rPr lang="en-US" sz="2800" i="1" u="sng">
                <a:solidFill>
                  <a:srgbClr val="0070C0"/>
                </a:solidFill>
                <a:latin typeface="Arial Black" charset="0"/>
              </a:rPr>
              <a:t>With </a:t>
            </a:r>
            <a:r>
              <a:rPr lang="en-US" sz="2800">
                <a:solidFill>
                  <a:srgbClr val="0070C0"/>
                </a:solidFill>
                <a:latin typeface="Arial Black" charset="0"/>
              </a:rPr>
              <a:t>Your Body Cycles-not </a:t>
            </a:r>
            <a:r>
              <a:rPr lang="en-US" sz="2800" i="1" u="sng">
                <a:solidFill>
                  <a:srgbClr val="0070C0"/>
                </a:solidFill>
                <a:latin typeface="Arial Black" charset="0"/>
              </a:rPr>
              <a:t>Against </a:t>
            </a:r>
            <a:r>
              <a:rPr lang="en-US" sz="2800">
                <a:solidFill>
                  <a:srgbClr val="0070C0"/>
                </a:solidFill>
                <a:latin typeface="Arial Black" charset="0"/>
              </a:rPr>
              <a:t>Them</a:t>
            </a:r>
          </a:p>
        </p:txBody>
      </p:sp>
      <p:graphicFrame>
        <p:nvGraphicFramePr>
          <p:cNvPr id="287809" name="Group 65"/>
          <p:cNvGraphicFramePr>
            <a:graphicFrameLocks noGrp="1"/>
          </p:cNvGraphicFramePr>
          <p:nvPr>
            <p:ph type="tbl" idx="1"/>
          </p:nvPr>
        </p:nvGraphicFramePr>
        <p:xfrm>
          <a:off x="1066800" y="1981200"/>
          <a:ext cx="6529388" cy="4378325"/>
        </p:xfrm>
        <a:graphic>
          <a:graphicData uri="http://schemas.openxmlformats.org/drawingml/2006/table">
            <a:tbl>
              <a:tblPr/>
              <a:tblGrid>
                <a:gridCol w="2239963"/>
                <a:gridCol w="42894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Appropriate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pm to 6 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Manual Dexterity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such as keyboarding and carpentry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 pm to 9 pm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Physical Workouts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large muscle coordination is at its peak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Note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*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If you are a Night Owl, shift these times about 3-4 hours later in the day.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7161212" cy="52562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eaLnBrk="1" hangingPunct="1">
              <a:buFont typeface="Wingdings" pitchFamily="2" charset="2"/>
              <a:buChar char="­"/>
              <a:defRPr/>
            </a:pPr>
            <a:r>
              <a:rPr lang="en-CA" b="1" dirty="0" smtClean="0">
                <a:ea typeface="+mn-ea"/>
              </a:rPr>
              <a:t>Strategy #3: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CA" b="1" dirty="0" smtClean="0">
                <a:ea typeface="+mn-ea"/>
              </a:rPr>
              <a:t>Adapt to the stressor 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CA" b="1" dirty="0" smtClean="0">
              <a:ea typeface="+mn-ea"/>
            </a:endParaRPr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Reframe problems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CA" b="1" dirty="0" smtClean="0"/>
              <a:t>Look at the big picture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CA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Adjust your standards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Focus on the positive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7239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9D2512"/>
                </a:solidFill>
                <a:latin typeface="Arial Black" charset="0"/>
              </a:rPr>
              <a:t>Stress Definition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7705725" cy="51117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CA">
                <a:latin typeface="Arial" charset="0"/>
                <a:cs typeface="Times New Roman" charset="0"/>
              </a:rPr>
              <a:t>Stress is a condition or feeling experienced when a person perceives that demands exceed the personal and social resources the individual is able to mobilize.                             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ja-JP" altLang="en-US" sz="1800" b="1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An external demand made upon the adaptive capacities of the mind and body</a:t>
            </a:r>
            <a:r>
              <a:rPr lang="ja-JP" altLang="en-US" sz="1800" b="1">
                <a:solidFill>
                  <a:schemeClr val="tx2"/>
                </a:solidFill>
                <a:latin typeface="Arial" charset="0"/>
              </a:rPr>
              <a:t>”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.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en-CA" sz="1800" b="1">
              <a:latin typeface="Times New Roman" charset="0"/>
              <a:cs typeface="Times New Roman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CA" b="1">
                <a:latin typeface="Arial" charset="0"/>
              </a:rPr>
              <a:t>                                                                           </a:t>
            </a:r>
          </a:p>
        </p:txBody>
      </p:sp>
      <p:pic>
        <p:nvPicPr>
          <p:cNvPr id="4" name="Picture 3" descr="bal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65625"/>
            <a:ext cx="31686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11188" y="1196975"/>
            <a:ext cx="7161212" cy="49688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eaLnBrk="1" hangingPunct="1"/>
            <a:r>
              <a:rPr lang="en-CA" b="1">
                <a:latin typeface="Arial" charset="0"/>
              </a:rPr>
              <a:t>Strategy #4:</a:t>
            </a:r>
          </a:p>
          <a:p>
            <a:pPr eaLnBrk="1" hangingPunct="1">
              <a:buFont typeface="Wingdings" charset="0"/>
              <a:buNone/>
            </a:pPr>
            <a:r>
              <a:rPr lang="en-CA" b="1">
                <a:latin typeface="Arial" charset="0"/>
              </a:rPr>
              <a:t> Accept the things you can’t change :</a:t>
            </a:r>
          </a:p>
          <a:p>
            <a:pPr lvl="2" eaLnBrk="1" hangingPunct="1"/>
            <a:r>
              <a:rPr lang="en-CA" b="1">
                <a:latin typeface="Arial" charset="0"/>
              </a:rPr>
              <a:t>Don’t try to control the uncontrollable</a:t>
            </a:r>
          </a:p>
          <a:p>
            <a:pPr lvl="2" eaLnBrk="1" hangingPunct="1">
              <a:buFont typeface="Wingdings" charset="0"/>
              <a:buNone/>
            </a:pPr>
            <a:endParaRPr lang="en-CA" b="1">
              <a:latin typeface="Arial" charset="0"/>
            </a:endParaRPr>
          </a:p>
          <a:p>
            <a:pPr lvl="2" eaLnBrk="1" hangingPunct="1"/>
            <a:r>
              <a:rPr lang="en-US" b="1">
                <a:latin typeface="Arial" charset="0"/>
              </a:rPr>
              <a:t>Look for the upside.</a:t>
            </a:r>
          </a:p>
          <a:p>
            <a:pPr lvl="2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lvl="2" eaLnBrk="1" hangingPunct="1"/>
            <a:r>
              <a:rPr lang="en-US" b="1">
                <a:latin typeface="Arial" charset="0"/>
              </a:rPr>
              <a:t>Share your feelings</a:t>
            </a:r>
          </a:p>
          <a:p>
            <a:pPr lvl="2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lvl="2" eaLnBrk="1" hangingPunct="1"/>
            <a:r>
              <a:rPr lang="en-US" b="1">
                <a:latin typeface="Arial" charset="0"/>
              </a:rPr>
              <a:t>Learn to forgive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5184576" cy="51872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­"/>
              <a:defRPr/>
            </a:pPr>
            <a:r>
              <a:rPr lang="en-CA" b="1" dirty="0" smtClean="0">
                <a:ea typeface="+mn-ea"/>
              </a:rPr>
              <a:t>Strategy #5: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CA" b="1" dirty="0" smtClean="0">
                <a:ea typeface="+mn-ea"/>
              </a:rPr>
              <a:t> Make time for fun and relaxation :</a:t>
            </a:r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Set aside relaxation time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Connect with others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CA" b="1" dirty="0" smtClean="0"/>
              <a:t>Do something you enjoy every day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CA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CA" b="1" dirty="0" smtClean="0"/>
              <a:t>Keep your sense of </a:t>
            </a:r>
            <a:r>
              <a:rPr lang="en-CA" b="1" dirty="0" err="1" smtClean="0"/>
              <a:t>humor</a:t>
            </a:r>
            <a:endParaRPr lang="en-US" dirty="0" smtClean="0"/>
          </a:p>
        </p:txBody>
      </p:sp>
      <p:pic>
        <p:nvPicPr>
          <p:cNvPr id="46086" name="Picture 5" descr="G:\My Pictures\deep relax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16557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 descr="G:\My Pictures\coffee frie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00438"/>
            <a:ext cx="21605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982663"/>
            <a:ext cx="7467600" cy="769937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Relaxation</a:t>
            </a:r>
            <a:endParaRPr lang="ar-EG">
              <a:latin typeface="Arial Black" charset="0"/>
            </a:endParaRPr>
          </a:p>
        </p:txBody>
      </p:sp>
      <p:pic>
        <p:nvPicPr>
          <p:cNvPr id="47107" name="Picture 2" descr="G:\My Pictures\imagesCAH129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23177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 descr="G:\My Pictures\imagesCAS93TPH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581525"/>
            <a:ext cx="1976438" cy="1943100"/>
          </a:xfrm>
          <a:noFill/>
        </p:spPr>
      </p:pic>
      <p:pic>
        <p:nvPicPr>
          <p:cNvPr id="47109" name="Picture 4" descr="G:\My Pictures\relax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21163"/>
            <a:ext cx="162401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G:\My Pictures\rel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307975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 descr="G:\My Pictures\rose relief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2232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9D2512"/>
                </a:solidFill>
                <a:latin typeface="Arial Narrow" charset="0"/>
              </a:rPr>
              <a:t>Relaxation Response</a:t>
            </a:r>
            <a:endParaRPr lang="en-US" b="1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543800" cy="44719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</a:rPr>
              <a:t>Pick a focus word, phrase, image, or prayer; or focus on breathing.</a:t>
            </a:r>
          </a:p>
          <a:p>
            <a:pPr eaLnBrk="1" hangingPunct="1"/>
            <a:r>
              <a:rPr lang="en-US">
                <a:latin typeface="Arial Narrow" charset="0"/>
              </a:rPr>
              <a:t>Sit quietly in comfortable position.</a:t>
            </a:r>
          </a:p>
          <a:p>
            <a:pPr eaLnBrk="1" hangingPunct="1"/>
            <a:r>
              <a:rPr lang="en-US">
                <a:latin typeface="Arial Narrow" charset="0"/>
              </a:rPr>
              <a:t>Close eyes &amp; relax muscles</a:t>
            </a:r>
          </a:p>
          <a:p>
            <a:pPr eaLnBrk="1" hangingPunct="1"/>
            <a:r>
              <a:rPr lang="en-US">
                <a:latin typeface="Arial Narrow" charset="0"/>
              </a:rPr>
              <a:t>Breathe slowly &amp; naturally – as you do, repeat focus word or phase as you exhale.</a:t>
            </a:r>
          </a:p>
          <a:p>
            <a:pPr eaLnBrk="1" hangingPunct="1"/>
            <a:r>
              <a:rPr lang="en-US">
                <a:latin typeface="Arial Narrow" charset="0"/>
              </a:rPr>
              <a:t>When other thoughts come to mind, just go back to repetition of word or breathing.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7467600" cy="1431925"/>
          </a:xfrm>
        </p:spPr>
        <p:txBody>
          <a:bodyPr/>
          <a:lstStyle/>
          <a:p>
            <a:pPr eaLnBrk="1" hangingPunct="1"/>
            <a:endParaRPr lang="en-US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7272808" cy="6048672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Char char="­"/>
              <a:defRPr/>
            </a:pPr>
            <a:r>
              <a:rPr lang="en-CA" b="1" dirty="0" smtClean="0">
                <a:ea typeface="+mn-ea"/>
              </a:rPr>
              <a:t>Strategy #6: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CA" b="1" dirty="0" smtClean="0">
                <a:ea typeface="+mn-ea"/>
              </a:rPr>
              <a:t>Adopt a healthy lifestyle:</a:t>
            </a:r>
          </a:p>
          <a:p>
            <a:pPr lvl="2" eaLnBrk="1" hangingPunct="1">
              <a:buFont typeface="Wingdings" pitchFamily="2" charset="2"/>
              <a:buChar char="­"/>
              <a:defRPr/>
            </a:pPr>
            <a:endParaRPr lang="en-US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Exercise regularly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Eat a healthy diet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Reduce caffeine and sugar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CA" b="1" dirty="0" smtClean="0"/>
              <a:t>Avoid alcohol, cigarettes, and drugs</a:t>
            </a:r>
          </a:p>
          <a:p>
            <a:pPr lvl="2" eaLnBrk="1" hangingPunct="1">
              <a:buFont typeface="Wingdings" pitchFamily="2" charset="2"/>
              <a:buChar char="­"/>
              <a:defRPr/>
            </a:pPr>
            <a:r>
              <a:rPr lang="en-US" b="1" dirty="0" smtClean="0"/>
              <a:t>Get enough sleep</a:t>
            </a:r>
            <a:endParaRPr lang="en-US" dirty="0" smtClean="0"/>
          </a:p>
        </p:txBody>
      </p:sp>
      <p:pic>
        <p:nvPicPr>
          <p:cNvPr id="49158" name="Picture 6" descr="HEALT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084763"/>
            <a:ext cx="122396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CMEN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44675"/>
            <a:ext cx="12112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5" descr="HEALT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10080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D2512"/>
                </a:solidFill>
                <a:ea typeface="+mj-ea"/>
              </a:rPr>
              <a:t>Examination stress , how to handle it?</a:t>
            </a:r>
          </a:p>
        </p:txBody>
      </p:sp>
      <p:pic>
        <p:nvPicPr>
          <p:cNvPr id="50179" name="Picture 2" descr="G:\My Pictures\exam an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565400"/>
            <a:ext cx="4537075" cy="2663825"/>
          </a:xfr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D2512"/>
                </a:solidFill>
                <a:ea typeface="+mj-ea"/>
              </a:rPr>
              <a:t>Examination stress , how to handle it?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207000" cy="45434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Preparation :</a:t>
            </a:r>
          </a:p>
          <a:p>
            <a:pPr lvl="1" eaLnBrk="1" hangingPunct="1"/>
            <a:r>
              <a:rPr lang="en-US">
                <a:latin typeface="Arial" charset="0"/>
              </a:rPr>
              <a:t>Simple study routine , have a clear plan of action</a:t>
            </a:r>
          </a:p>
          <a:p>
            <a:pPr lvl="1" eaLnBrk="1" hangingPunct="1"/>
            <a:r>
              <a:rPr lang="en-US">
                <a:latin typeface="Arial" charset="0"/>
              </a:rPr>
              <a:t>Adequate early preparation</a:t>
            </a:r>
          </a:p>
          <a:p>
            <a:pPr lvl="1" eaLnBrk="1" hangingPunct="1"/>
            <a:r>
              <a:rPr lang="en-US">
                <a:latin typeface="Arial" charset="0"/>
              </a:rPr>
              <a:t>Regular and systematic revision</a:t>
            </a:r>
          </a:p>
          <a:p>
            <a:pPr lvl="1" eaLnBrk="1" hangingPunct="1"/>
            <a:r>
              <a:rPr lang="en-US">
                <a:latin typeface="Arial" charset="0"/>
              </a:rPr>
              <a:t>Practice  (Mock exams) as it would reduce anxiety </a:t>
            </a:r>
          </a:p>
        </p:txBody>
      </p:sp>
      <p:pic>
        <p:nvPicPr>
          <p:cNvPr id="51204" name="Picture 4" descr="G:\My Pictures\stress 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21875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9D2512"/>
                </a:solidFill>
                <a:ea typeface="+mj-ea"/>
              </a:rPr>
              <a:t>Examination stress , how to handle it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Time management ;</a:t>
            </a:r>
          </a:p>
          <a:p>
            <a:pPr lvl="1" eaLnBrk="1" hangingPunct="1"/>
            <a:r>
              <a:rPr lang="en-US">
                <a:latin typeface="Arial" charset="0"/>
              </a:rPr>
              <a:t>Priority tasks , evaluate how you are budgeting your time.</a:t>
            </a:r>
          </a:p>
          <a:p>
            <a:pPr lvl="1" eaLnBrk="1" hangingPunct="1"/>
            <a:r>
              <a:rPr lang="en-US">
                <a:latin typeface="Arial" charset="0"/>
              </a:rPr>
              <a:t>Set achievable goals keeping in mind your strengths and weakness</a:t>
            </a:r>
          </a:p>
          <a:p>
            <a:pPr lvl="1" eaLnBrk="1" hangingPunct="1"/>
            <a:r>
              <a:rPr lang="en-US">
                <a:latin typeface="Arial" charset="0"/>
              </a:rPr>
              <a:t>Make a realistic schedule and follow it through.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9D2512"/>
                </a:solidFill>
                <a:ea typeface="+mj-ea"/>
              </a:rPr>
              <a:t>Examination stress , how to handle it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Motivation ;</a:t>
            </a:r>
          </a:p>
          <a:p>
            <a:pPr lvl="1" eaLnBrk="1" hangingPunct="1"/>
            <a:r>
              <a:rPr lang="en-US">
                <a:latin typeface="Arial" charset="0"/>
              </a:rPr>
              <a:t>Drive to achieve goals</a:t>
            </a:r>
          </a:p>
          <a:p>
            <a:pPr lvl="1" eaLnBrk="1" hangingPunct="1"/>
            <a:r>
              <a:rPr lang="en-US">
                <a:latin typeface="Arial" charset="0"/>
              </a:rPr>
              <a:t>Don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t get discouraged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learn to appreciate your strengths</a:t>
            </a:r>
          </a:p>
          <a:p>
            <a:pPr lvl="1" eaLnBrk="1" hangingPunct="1"/>
            <a:r>
              <a:rPr lang="en-US">
                <a:latin typeface="Arial" charset="0"/>
              </a:rPr>
              <a:t>Learn from mistakes</a:t>
            </a:r>
          </a:p>
          <a:p>
            <a:pPr lvl="1" eaLnBrk="1" hangingPunct="1"/>
            <a:r>
              <a:rPr lang="en-US">
                <a:latin typeface="Arial" charset="0"/>
              </a:rPr>
              <a:t>Visualize success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9D2512"/>
                </a:solidFill>
                <a:ea typeface="+mj-ea"/>
              </a:rPr>
              <a:t>Examination stress , how to handle it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Maintain confidence ;</a:t>
            </a:r>
          </a:p>
          <a:p>
            <a:pPr lvl="1" eaLnBrk="1" hangingPunct="1"/>
            <a:r>
              <a:rPr lang="en-US" sz="2400">
                <a:latin typeface="Arial" charset="0"/>
              </a:rPr>
              <a:t>Know thyself , have an accurate perception of yourself ( to look at yourself without any judgment is of the greatest importance , because that is the only way you can understand and know about yourself ) J.KRISHNAMURTI.</a:t>
            </a:r>
          </a:p>
          <a:p>
            <a:pPr lvl="1"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lvl="1" eaLnBrk="1" hangingPunct="1"/>
            <a:r>
              <a:rPr lang="en-US" sz="2400">
                <a:latin typeface="Arial" charset="0"/>
              </a:rPr>
              <a:t>Resist comparisons , don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t compare yourself to other people .compare yourself to the best you can do . In other  words , compete within yourself.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306388"/>
            <a:ext cx="7467600" cy="1446212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What are the causes of stress?</a:t>
            </a:r>
          </a:p>
        </p:txBody>
      </p:sp>
      <p:pic>
        <p:nvPicPr>
          <p:cNvPr id="12291" name="Content Placeholder 3" descr="stress de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1268413"/>
            <a:ext cx="1143000" cy="1757362"/>
          </a:xfrm>
        </p:spPr>
      </p:pic>
      <p:pic>
        <p:nvPicPr>
          <p:cNvPr id="6" name="Picture 5" descr="types of str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36838"/>
            <a:ext cx="36718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9D2512"/>
                </a:solidFill>
                <a:latin typeface="Arial Black" charset="0"/>
              </a:rPr>
              <a:t>Last but not least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6072188" cy="4114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Have a balanced diet and get adequate sleep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Do your best!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Above all think  there is life  beyond revision and exams !!</a:t>
            </a:r>
          </a:p>
        </p:txBody>
      </p:sp>
      <p:pic>
        <p:nvPicPr>
          <p:cNvPr id="55300" name="Picture 6" descr="G:\My Pictures\balanced li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2375"/>
            <a:ext cx="24717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ea typeface="+mj-ea"/>
              </a:rPr>
              <a:t>CONCLUSION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315200" cy="3352800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Char char="­"/>
              <a:defRPr/>
            </a:pPr>
            <a:r>
              <a:rPr lang="en-US" sz="2800" b="1" dirty="0">
                <a:ea typeface="+mn-ea"/>
              </a:rPr>
              <a:t>One third of the illnesses are caused by </a:t>
            </a:r>
            <a:r>
              <a:rPr lang="en-US" sz="2800" b="1" dirty="0" smtClean="0">
                <a:ea typeface="+mn-ea"/>
              </a:rPr>
              <a:t>stress</a:t>
            </a:r>
            <a:r>
              <a:rPr lang="en-US" sz="2800" b="1" dirty="0">
                <a:ea typeface="+mn-ea"/>
              </a:rPr>
              <a:t>, either directly or </a:t>
            </a:r>
            <a:r>
              <a:rPr lang="en-US" sz="2800" b="1" dirty="0" smtClean="0">
                <a:ea typeface="+mn-ea"/>
              </a:rPr>
              <a:t>indirectly.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b="1" dirty="0" smtClean="0">
              <a:ea typeface="+mn-ea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Char char="­"/>
              <a:defRPr/>
            </a:pPr>
            <a:r>
              <a:rPr lang="en-US" sz="2800" b="1" dirty="0" smtClean="0">
                <a:ea typeface="+mn-ea"/>
              </a:rPr>
              <a:t>If </a:t>
            </a:r>
            <a:r>
              <a:rPr lang="en-US" sz="2800" b="1" dirty="0">
                <a:ea typeface="+mn-ea"/>
              </a:rPr>
              <a:t>handled properly, </a:t>
            </a:r>
            <a:endParaRPr lang="en-US" sz="2800" b="1" dirty="0" smtClean="0">
              <a:ea typeface="+mn-ea"/>
            </a:endParaRPr>
          </a:p>
          <a:p>
            <a:pPr marL="274638" lvl="1" indent="0" algn="just" eaLnBrk="1" fontAlgn="auto" hangingPunct="1">
              <a:spcAft>
                <a:spcPts val="0"/>
              </a:spcAft>
              <a:defRPr/>
            </a:pPr>
            <a:r>
              <a:rPr lang="en-US" sz="2300" b="1" dirty="0" smtClean="0"/>
              <a:t>Stress </a:t>
            </a:r>
            <a:r>
              <a:rPr lang="en-US" sz="2300" b="1" dirty="0"/>
              <a:t>can help improve performance, </a:t>
            </a:r>
            <a:endParaRPr lang="en-US" sz="2300" b="1" dirty="0" smtClean="0"/>
          </a:p>
          <a:p>
            <a:pPr marL="274638" lvl="1" indent="0" algn="just" eaLnBrk="1" fontAlgn="auto" hangingPunct="1">
              <a:spcAft>
                <a:spcPts val="0"/>
              </a:spcAft>
              <a:defRPr/>
            </a:pPr>
            <a:r>
              <a:rPr lang="en-US" sz="2300" b="1" dirty="0" smtClean="0"/>
              <a:t>but </a:t>
            </a:r>
            <a:r>
              <a:rPr lang="en-US" sz="2300" b="1" dirty="0"/>
              <a:t>too much stress without appropriate strategy to control it can be harmful for the mind and the body.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982663"/>
            <a:ext cx="7467600" cy="769937"/>
          </a:xfrm>
        </p:spPr>
        <p:txBody>
          <a:bodyPr/>
          <a:lstStyle/>
          <a:p>
            <a:pPr eaLnBrk="1" hangingPunct="1"/>
            <a:endParaRPr lang="en-US">
              <a:solidFill>
                <a:srgbClr val="9D2512"/>
              </a:solidFill>
              <a:latin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6113"/>
            <a:ext cx="7543800" cy="4114800"/>
          </a:xfrm>
        </p:spPr>
        <p:txBody>
          <a:bodyPr>
            <a:normAutofit/>
          </a:bodyPr>
          <a:lstStyle/>
          <a:p>
            <a:pPr marL="342900" lvl="2" indent="-342900" eaLnBrk="1" fontAlgn="auto" hangingPunct="1">
              <a:spcAft>
                <a:spcPts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CA" b="1" dirty="0" smtClean="0">
                <a:solidFill>
                  <a:srgbClr val="0070C0"/>
                </a:solidFill>
              </a:rPr>
              <a:t> </a:t>
            </a:r>
            <a:r>
              <a:rPr lang="en-CA" dirty="0" smtClean="0"/>
              <a:t>There is a lot that you can do to avoid burnout</a:t>
            </a:r>
          </a:p>
          <a:p>
            <a:pPr marL="342900" lvl="2" indent="-342900" eaLnBrk="1" fontAlgn="auto" hangingPunct="1">
              <a:spcAft>
                <a:spcPts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endParaRPr lang="en-CA" dirty="0" smtClean="0"/>
          </a:p>
          <a:p>
            <a:pPr marL="342900" lvl="2" indent="-342900" eaLnBrk="1" fontAlgn="auto" hangingPunct="1">
              <a:spcAft>
                <a:spcPts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CA" dirty="0" smtClean="0"/>
              <a:t>The most important thing is to recognize that you are at risk, and take this seriously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CA" dirty="0" smtClean="0"/>
              <a:t>If you can 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CA" sz="2400" dirty="0" smtClean="0"/>
              <a:t>focus on managing workload,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CA" sz="2400" dirty="0" smtClean="0"/>
              <a:t> dealing with people problems,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CA" sz="2400" dirty="0" smtClean="0"/>
              <a:t>avoiding exhaustion and protecting the meaning of your work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Become the master of stress not its victim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ar-EG">
              <a:latin typeface="Arial" charset="0"/>
            </a:endParaRPr>
          </a:p>
        </p:txBody>
      </p:sp>
      <p:pic>
        <p:nvPicPr>
          <p:cNvPr id="58372" name="Picture 3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43063"/>
            <a:ext cx="8143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ro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Thanks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795963" y="549275"/>
            <a:ext cx="1905000" cy="1979613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Developmental Factors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Coping Style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 Temperament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Emotional &amp; Physical Illness Severity                    </a:t>
            </a:r>
            <a:r>
              <a:rPr lang="en-US" sz="1200">
                <a:latin typeface="Arial Narrow" charset="0"/>
              </a:rPr>
              <a:t>(Acute &amp; Chronic)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Context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348038" y="3284538"/>
            <a:ext cx="1752600" cy="6445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 Narrow" charset="0"/>
              </a:rPr>
              <a:t>PHYSICIAN DISTRESS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795963" y="2924175"/>
            <a:ext cx="1981200" cy="369888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Narrow" charset="0"/>
              </a:rPr>
              <a:t>PATIENT DISTRESS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795963" y="3644900"/>
            <a:ext cx="1981200" cy="369888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Narrow" charset="0"/>
              </a:rPr>
              <a:t>FAMILY DISTRESS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419475" y="2060575"/>
            <a:ext cx="1676400" cy="919163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Narrow" charset="0"/>
              </a:rPr>
              <a:t>NON-PATIENT WORK ENVIRONMENT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348038" y="4292600"/>
            <a:ext cx="2057400" cy="644525"/>
          </a:xfrm>
          <a:prstGeom prst="rect">
            <a:avLst/>
          </a:prstGeom>
          <a:solidFill>
            <a:srgbClr val="99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Narrow" charset="0"/>
              </a:rPr>
              <a:t>HEALTH CARE SYSTEM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2362200" cy="369888"/>
          </a:xfrm>
          <a:prstGeom prst="rect">
            <a:avLst/>
          </a:prstGeom>
          <a:solidFill>
            <a:srgbClr val="FF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Narrow" charset="0"/>
              </a:rPr>
              <a:t>PERSONAL DISTRESS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685800" y="3657600"/>
            <a:ext cx="2133600" cy="369888"/>
          </a:xfrm>
          <a:prstGeom prst="rect">
            <a:avLst/>
          </a:prstGeom>
          <a:solidFill>
            <a:srgbClr val="99FF99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Narrow" charset="0"/>
              </a:rPr>
              <a:t>FAMILY DISTRESS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09600" y="685800"/>
            <a:ext cx="1905000" cy="1584325"/>
          </a:xfrm>
          <a:prstGeom prst="rect">
            <a:avLst/>
          </a:prstGeom>
          <a:solidFill>
            <a:srgbClr val="FF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Developmental Factors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Coping Style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Personal Illness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Work PTSD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Finances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84213" y="4581525"/>
            <a:ext cx="1906587" cy="1600200"/>
          </a:xfrm>
          <a:prstGeom prst="rect">
            <a:avLst/>
          </a:prstGeom>
          <a:solidFill>
            <a:srgbClr val="99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Significant Others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 Children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Aging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Illness &amp; Death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Finances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5867400" y="4508500"/>
            <a:ext cx="1905000" cy="1816100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Emotional Physical Illness Severity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Coping Style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 Temperament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Interaction &amp; Anxiety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Culture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3059113" y="620713"/>
            <a:ext cx="2438400" cy="94615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Long hours; Multiple subordination; Email, etc. Heightened work expectations; Projects</a:t>
            </a:r>
            <a:endParaRPr lang="en-US">
              <a:latin typeface="Arial Narrow" charset="0"/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203575" y="5157788"/>
            <a:ext cx="2286000" cy="1265237"/>
          </a:xfrm>
          <a:prstGeom prst="rect">
            <a:avLst/>
          </a:prstGeom>
          <a:solidFill>
            <a:srgbClr val="99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Fragmented – Un-integrated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Low reimbursement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Documentation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 Narrow" charset="0"/>
              </a:rPr>
              <a:t>Measure Outcome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 autoUpdateAnimBg="0"/>
      <p:bldP spid="60420" grpId="0" animBg="1" autoUpdateAnimBg="0"/>
      <p:bldP spid="60421" grpId="0" animBg="1" autoUpdateAnimBg="0"/>
      <p:bldP spid="60422" grpId="0" animBg="1" autoUpdateAnimBg="0"/>
      <p:bldP spid="60423" grpId="0" animBg="1" autoUpdateAnimBg="0"/>
      <p:bldP spid="60424" grpId="0" animBg="1" autoUpdateAnimBg="0"/>
      <p:bldP spid="60425" grpId="0" animBg="1" autoUpdateAnimBg="0"/>
      <p:bldP spid="60426" grpId="0" animBg="1" autoUpdateAnimBg="0"/>
      <p:bldP spid="60427" grpId="0" animBg="1" autoUpdateAnimBg="0"/>
      <p:bldP spid="60428" grpId="0" animBg="1" autoUpdateAnimBg="0"/>
      <p:bldP spid="60429" grpId="0" animBg="1" autoUpdateAnimBg="0"/>
      <p:bldP spid="6043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62013"/>
            <a:ext cx="7467600" cy="830262"/>
          </a:xfrm>
        </p:spPr>
        <p:txBody>
          <a:bodyPr/>
          <a:lstStyle/>
          <a:p>
            <a:pPr eaLnBrk="1" hangingPunct="1"/>
            <a:endParaRPr lang="en-US" sz="4800" b="1">
              <a:solidFill>
                <a:srgbClr val="C00000"/>
              </a:solidFill>
              <a:latin typeface="Arial Black" charset="0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563938" y="2349500"/>
            <a:ext cx="4198937" cy="4114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b="1">
                <a:latin typeface="Arial Narrow" charset="0"/>
              </a:rPr>
              <a:t>Can be useful in enhancing performance 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 Narrow" charset="0"/>
              </a:rPr>
              <a:t>     &amp; efficiency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 Narrow" charset="0"/>
            </a:endParaRPr>
          </a:p>
          <a:p>
            <a:pPr eaLnBrk="1" hangingPunct="1"/>
            <a:r>
              <a:rPr lang="en-US" b="1">
                <a:latin typeface="Arial Narrow" charset="0"/>
              </a:rPr>
              <a:t>Can be harmful &amp; negative especially when it becomes chronic &amp; excessive</a:t>
            </a:r>
          </a:p>
          <a:p>
            <a:pPr eaLnBrk="1" hangingPunct="1">
              <a:buFontTx/>
              <a:buNone/>
            </a:pPr>
            <a:endParaRPr lang="en-US" b="1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>
              <a:latin typeface="Arial" charset="0"/>
            </a:endParaRPr>
          </a:p>
        </p:txBody>
      </p:sp>
      <p:pic>
        <p:nvPicPr>
          <p:cNvPr id="14340" name="Content Placeholder 5" descr="good bad stres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0"/>
          <a:stretch>
            <a:fillRect/>
          </a:stretch>
        </p:blipFill>
        <p:spPr>
          <a:xfrm>
            <a:off x="827088" y="2565400"/>
            <a:ext cx="1727200" cy="1368425"/>
          </a:xfrm>
        </p:spPr>
      </p:pic>
      <p:pic>
        <p:nvPicPr>
          <p:cNvPr id="14341" name="Content Placeholder 3" descr="stress de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1441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Content Placeholder 5" descr="good bad str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0" b="7143"/>
          <a:stretch>
            <a:fillRect/>
          </a:stretch>
        </p:blipFill>
        <p:spPr bwMode="auto">
          <a:xfrm>
            <a:off x="900113" y="4868863"/>
            <a:ext cx="1728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HUMAN FUNCTION CURVE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 flipH="1">
            <a:off x="8686800" y="549275"/>
            <a:ext cx="61913" cy="6308725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457200" y="457200"/>
            <a:ext cx="0" cy="64008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457200" y="6705600"/>
            <a:ext cx="8229600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457200" y="457200"/>
            <a:ext cx="8229600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7" name="Picture 8" descr="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7912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1676400" y="1828800"/>
            <a:ext cx="0" cy="4038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1676400" y="5791200"/>
            <a:ext cx="5715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3733800" y="1295400"/>
            <a:ext cx="3505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Intended Performance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5562600" y="1905000"/>
            <a:ext cx="1905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Exhaustion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6096000" y="2667000"/>
            <a:ext cx="1752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III Health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6477000" y="3733800"/>
            <a:ext cx="53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P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3657600" y="2743200"/>
            <a:ext cx="152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Fatigue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4114800" y="3276600"/>
            <a:ext cx="1981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Actual Performance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6477000" y="5334000"/>
            <a:ext cx="1828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Breakdown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5377" name="Text Box 19"/>
          <p:cNvSpPr txBox="1">
            <a:spLocks noChangeArrowheads="1"/>
          </p:cNvSpPr>
          <p:nvPr/>
        </p:nvSpPr>
        <p:spPr bwMode="auto">
          <a:xfrm>
            <a:off x="2057400" y="5257800"/>
            <a:ext cx="3048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Healthy Tension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1143000" y="1752600"/>
            <a:ext cx="5334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PERFORMANCE</a:t>
            </a:r>
            <a:endParaRPr lang="en-US" sz="2400"/>
          </a:p>
        </p:txBody>
      </p:sp>
      <p:sp>
        <p:nvSpPr>
          <p:cNvPr id="15379" name="Text Box 21"/>
          <p:cNvSpPr txBox="1">
            <a:spLocks noChangeArrowheads="1"/>
          </p:cNvSpPr>
          <p:nvPr/>
        </p:nvSpPr>
        <p:spPr bwMode="auto">
          <a:xfrm>
            <a:off x="2743200" y="5851525"/>
            <a:ext cx="1828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AROUSAL</a:t>
            </a:r>
            <a:endParaRPr lang="en-US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1371600" y="6248400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P = The point at which minimum arousal may bring on a breakdown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4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ea typeface="+mj-ea"/>
              </a:rPr>
              <a:t>STRESS AS A RESPONSE </a:t>
            </a:r>
            <a:endParaRPr lang="en-US" sz="3600" i="1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76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 smtClean="0">
                <a:ea typeface="+mn-ea"/>
              </a:rPr>
              <a:t>It results </a:t>
            </a:r>
            <a:r>
              <a:rPr lang="en-US" sz="3400" b="1" dirty="0">
                <a:ea typeface="+mn-ea"/>
              </a:rPr>
              <a:t>in </a:t>
            </a:r>
            <a:r>
              <a:rPr lang="en-US" sz="3400" b="1" dirty="0" smtClean="0">
                <a:ea typeface="+mn-ea"/>
              </a:rPr>
              <a:t>certain physiological changes: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b="1" dirty="0" smtClean="0"/>
              <a:t>gastrointestinal</a:t>
            </a:r>
            <a:r>
              <a:rPr lang="en-US" sz="2900" b="1" dirty="0"/>
              <a:t>, </a:t>
            </a:r>
            <a:endParaRPr lang="en-US" sz="2900" b="1" dirty="0" smtClean="0"/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b="1" dirty="0" smtClean="0"/>
              <a:t>glandular </a:t>
            </a:r>
            <a:r>
              <a:rPr lang="en-US" sz="2900" b="1" dirty="0"/>
              <a:t>and </a:t>
            </a:r>
            <a:endParaRPr lang="en-US" sz="2900" b="1" dirty="0" smtClean="0"/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b="1" dirty="0" smtClean="0"/>
              <a:t>cardiovascular disorders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b="1" dirty="0" smtClean="0"/>
              <a:t>etc.</a:t>
            </a:r>
            <a:endParaRPr lang="en-US" sz="29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 smtClean="0">
                <a:ea typeface="+mn-ea"/>
              </a:rPr>
              <a:t>It </a:t>
            </a:r>
            <a:r>
              <a:rPr lang="en-US" sz="3400" b="1" dirty="0">
                <a:ea typeface="+mn-ea"/>
              </a:rPr>
              <a:t>affects the entire body, not just a single part.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 smtClean="0">
                <a:ea typeface="+mn-ea"/>
              </a:rPr>
              <a:t>Differences </a:t>
            </a:r>
            <a:r>
              <a:rPr lang="en-US" sz="3400" b="1" dirty="0">
                <a:ea typeface="+mn-ea"/>
              </a:rPr>
              <a:t>in response within and between individuals.</a:t>
            </a:r>
            <a:endParaRPr lang="en-US" b="1" u="sng" dirty="0">
              <a:ea typeface="+mn-ea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8686800" y="457200"/>
            <a:ext cx="0" cy="60198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57200" y="457200"/>
            <a:ext cx="8229600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57200" y="457200"/>
            <a:ext cx="0" cy="60198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stress_management</Template>
  <TotalTime>3408</TotalTime>
  <Words>2216</Words>
  <Application>Microsoft Macintosh PowerPoint</Application>
  <PresentationFormat>On-screen Show (4:3)</PresentationFormat>
  <Paragraphs>416</Paragraphs>
  <Slides>54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Arial Black</vt:lpstr>
      <vt:lpstr>Wingdings</vt:lpstr>
      <vt:lpstr>Calibri</vt:lpstr>
      <vt:lpstr>Times New Roman</vt:lpstr>
      <vt:lpstr>Wingdings 2</vt:lpstr>
      <vt:lpstr>Arial Narrow</vt:lpstr>
      <vt:lpstr>Monotype Sorts</vt:lpstr>
      <vt:lpstr>Bamboo</vt:lpstr>
      <vt:lpstr>Microsoft Office Excel Chart</vt:lpstr>
      <vt:lpstr>Stress Management</vt:lpstr>
      <vt:lpstr>PowerPoint Presentation</vt:lpstr>
      <vt:lpstr>What is stress?</vt:lpstr>
      <vt:lpstr>Stress Definition</vt:lpstr>
      <vt:lpstr>What are the causes of stress?</vt:lpstr>
      <vt:lpstr>PowerPoint Presentation</vt:lpstr>
      <vt:lpstr>PowerPoint Presentation</vt:lpstr>
      <vt:lpstr>HUMAN FUNCTION CURVE</vt:lpstr>
      <vt:lpstr>STRESS AS A RESPONSE </vt:lpstr>
      <vt:lpstr>STRESS AS A STIMULUS</vt:lpstr>
      <vt:lpstr>What are the mechanisms of stress?</vt:lpstr>
      <vt:lpstr>Mechanisms of stress : </vt:lpstr>
      <vt:lpstr>Mechanisms of stress</vt:lpstr>
      <vt:lpstr>Mechanisms of stress</vt:lpstr>
      <vt:lpstr>Mechanisms of stress</vt:lpstr>
      <vt:lpstr>Stress and our health</vt:lpstr>
      <vt:lpstr>Stress and our health</vt:lpstr>
      <vt:lpstr>Why stress in health professionals?</vt:lpstr>
      <vt:lpstr>PowerPoint Presentation</vt:lpstr>
      <vt:lpstr>THREE STAGES OF ADAPTATION IN STRESS</vt:lpstr>
      <vt:lpstr>Burnout</vt:lpstr>
      <vt:lpstr>Burnout</vt:lpstr>
      <vt:lpstr>PowerPoint Presentation</vt:lpstr>
      <vt:lpstr>PowerPoint Presentation</vt:lpstr>
      <vt:lpstr>PowerPoint Presentation</vt:lpstr>
      <vt:lpstr>How to manage stress?</vt:lpstr>
      <vt:lpstr>Stress Management Strategies are too many!</vt:lpstr>
      <vt:lpstr>Stress Management Strategies</vt:lpstr>
      <vt:lpstr>PowerPoint Presentation</vt:lpstr>
      <vt:lpstr>Interrupting Stress – A 4 Step Approach</vt:lpstr>
      <vt:lpstr>PowerPoint Presentation</vt:lpstr>
      <vt:lpstr> The "Three Ps" of Effective Time Management</vt:lpstr>
      <vt:lpstr>Time management grid </vt:lpstr>
      <vt:lpstr> How to estimate time of a task?  </vt:lpstr>
      <vt:lpstr>Meeting Management</vt:lpstr>
      <vt:lpstr>PowerPoint Presentation</vt:lpstr>
      <vt:lpstr>Maximize your Efficiency Work With Your Body Cycles-not Against Them</vt:lpstr>
      <vt:lpstr>Maximize your Efficiency Work With Your Body Cycles-not Against Them</vt:lpstr>
      <vt:lpstr>PowerPoint Presentation</vt:lpstr>
      <vt:lpstr>PowerPoint Presentation</vt:lpstr>
      <vt:lpstr>PowerPoint Presentation</vt:lpstr>
      <vt:lpstr>Relaxation</vt:lpstr>
      <vt:lpstr>Relaxation Response</vt:lpstr>
      <vt:lpstr>PowerPoint Presentation</vt:lpstr>
      <vt:lpstr>Examination stress , how to handle it?</vt:lpstr>
      <vt:lpstr>Examination stress , how to handle it?</vt:lpstr>
      <vt:lpstr>Examination stress , how to handle it</vt:lpstr>
      <vt:lpstr>Examination stress , how to handle it</vt:lpstr>
      <vt:lpstr>Examination stress , how to handle it</vt:lpstr>
      <vt:lpstr>Last but not least</vt:lpstr>
      <vt:lpstr>CONCLUSION</vt:lpstr>
      <vt:lpstr>PowerPoint Presentation</vt:lpstr>
      <vt:lpstr>Become the master of stress not its victim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Managment</dc:title>
  <dc:creator>Sami Alnassar</dc:creator>
  <cp:lastModifiedBy>User</cp:lastModifiedBy>
  <cp:revision>180</cp:revision>
  <dcterms:created xsi:type="dcterms:W3CDTF">2009-09-11T14:19:33Z</dcterms:created>
  <dcterms:modified xsi:type="dcterms:W3CDTF">2011-10-12T11:38:32Z</dcterms:modified>
</cp:coreProperties>
</file>