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sldIdLst>
    <p:sldId id="363" r:id="rId2"/>
    <p:sldId id="364" r:id="rId3"/>
    <p:sldId id="389" r:id="rId4"/>
    <p:sldId id="365" r:id="rId5"/>
    <p:sldId id="387" r:id="rId6"/>
    <p:sldId id="367" r:id="rId7"/>
    <p:sldId id="390" r:id="rId8"/>
    <p:sldId id="368" r:id="rId9"/>
    <p:sldId id="369" r:id="rId10"/>
    <p:sldId id="370" r:id="rId11"/>
    <p:sldId id="371" r:id="rId12"/>
    <p:sldId id="372" r:id="rId13"/>
    <p:sldId id="373" r:id="rId14"/>
    <p:sldId id="375" r:id="rId15"/>
    <p:sldId id="376" r:id="rId16"/>
    <p:sldId id="377" r:id="rId17"/>
    <p:sldId id="412" r:id="rId18"/>
    <p:sldId id="378" r:id="rId19"/>
    <p:sldId id="379" r:id="rId20"/>
    <p:sldId id="403" r:id="rId21"/>
    <p:sldId id="402" r:id="rId22"/>
    <p:sldId id="404" r:id="rId23"/>
    <p:sldId id="405" r:id="rId24"/>
    <p:sldId id="406" r:id="rId25"/>
    <p:sldId id="407" r:id="rId26"/>
    <p:sldId id="408" r:id="rId27"/>
    <p:sldId id="409" r:id="rId28"/>
    <p:sldId id="410" r:id="rId29"/>
    <p:sldId id="411" r:id="rId30"/>
    <p:sldId id="380" r:id="rId31"/>
    <p:sldId id="381" r:id="rId32"/>
    <p:sldId id="382" r:id="rId33"/>
    <p:sldId id="383" r:id="rId34"/>
    <p:sldId id="388" r:id="rId35"/>
    <p:sldId id="384" r:id="rId36"/>
    <p:sldId id="385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8" autoAdjust="0"/>
    <p:restoredTop sz="86409" autoAdjust="0"/>
  </p:normalViewPr>
  <p:slideViewPr>
    <p:cSldViewPr>
      <p:cViewPr varScale="1">
        <p:scale>
          <a:sx n="117" d="100"/>
          <a:sy n="117" d="100"/>
        </p:scale>
        <p:origin x="-8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38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73474E-6A3A-9744-AE53-7F585D466C14}" type="datetimeFigureOut">
              <a:rPr lang="en-US"/>
              <a:pPr/>
              <a:t>9/14/11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7A3EEB-701D-614B-BD2D-02B7AB6846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55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ar-sa">
                <a:latin typeface="Calibri" charset="0"/>
                <a:cs typeface="Arial" charset="0"/>
              </a:rPr>
              <a:t>للأمانة العلمية: جهزت هذه الشرائح من قبل أعضاء هيئة التدريس من الكلية و خارجهاو ليس عمل شخص واحد. هذه سلسلة من المحاضرات على مدار السنة بمعدل محاضرة واحدة أسبوعيا للفائدة. تعرض هذه المحاضرات باللغة الإنجليزية و لكن سيوضح عضو هيئة التدريس أي نقطة يستفسر الطالب عنها. 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Study skill; learning how to learn. Other names are given as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Meta-cognition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 , Academic skills &amp; Learning skills. If we have these skills we can learn faster, we will not have difficulty in learning &amp; learning becomes enjoyable &amp; fun.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4CA59D8-E50A-F941-B1C9-4979363AA4ED}" type="slidenum">
              <a:rPr lang="en-US"/>
              <a:pPr eaLnBrk="1" hangingPunct="1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A56B308-180B-A945-806A-CD4416EF6DD9}" type="slidenum">
              <a:rPr lang="en-GB"/>
              <a:pPr eaLnBrk="1" hangingPunct="1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445889-6743-8747-8A19-BB283546E2EB}" type="slidenum">
              <a:rPr lang="en-GB"/>
              <a:pPr eaLnBrk="1" hangingPunct="1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B95B77-B4A0-D747-9263-1FB2E70C2374}" type="slidenum">
              <a:rPr lang="en-GB"/>
              <a:pPr eaLnBrk="1" hangingPunct="1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8738F0-409D-234E-B3E4-0F161BA58176}" type="slidenum">
              <a:rPr lang="en-GB"/>
              <a:pPr eaLnBrk="1" hangingPunct="1"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FB7A8E8-7FBB-404A-8D4C-C40595861AEA}" type="slidenum">
              <a:rPr lang="en-GB"/>
              <a:pPr eaLnBrk="1" hangingPunct="1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C6BA8D-FF7D-2A4E-9A94-1E4ECDF21DE1}" type="slidenum">
              <a:rPr lang="en-GB"/>
              <a:pPr eaLnBrk="1" hangingPunct="1"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EA51D0B-BEEC-5C4B-A2C1-950AA4247D8B}" type="slidenum">
              <a:rPr lang="en-GB"/>
              <a:pPr eaLnBrk="1" hangingPunct="1"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>
              <a:latin typeface="Calibri" charset="0"/>
              <a:cs typeface="Arial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56C0E7-8D0D-B74C-8E15-ABF7D7D6D196}" type="slidenum">
              <a:rPr lang="en-US"/>
              <a:pPr eaLnBrk="1" hangingPunct="1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>
              <a:latin typeface="Calibri" charset="0"/>
            </a:endParaRPr>
          </a:p>
        </p:txBody>
      </p:sp>
      <p:sp>
        <p:nvSpPr>
          <p:cNvPr id="60419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D502A5-B4E5-3F40-8A52-251D8BCBFCFD}" type="slidenum">
              <a:rPr lang="en-GB"/>
              <a:pPr eaLnBrk="1" hangingPunct="1"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528BC5C-4448-2E4E-A35B-F450DF28DE2E}" type="slidenum">
              <a:rPr lang="en-GB"/>
              <a:pPr eaLnBrk="1" hangingPunct="1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4959E6-8024-3A40-944F-19D0D95C2FB6}" type="slidenum">
              <a:rPr lang="en-GB"/>
              <a:pPr eaLnBrk="1" hangingPunct="1"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6924E3-62FD-AF4A-84B6-8F00EC3F7596}" type="slidenum">
              <a:rPr lang="en-GB"/>
              <a:pPr eaLnBrk="1" hangingPunct="1"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F78F65-8723-D94E-9DA2-39745265F81C}" type="slidenum">
              <a:rPr lang="en-GB"/>
              <a:pPr eaLnBrk="1" hangingPunct="1"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167DF7E-E94F-B14C-B39E-6CB52D9A821E}" type="slidenum">
              <a:rPr lang="en-GB"/>
              <a:pPr eaLnBrk="1" hangingPunct="1"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08D762-5C01-5242-B9FF-3C56DAF4FF18}" type="slidenum">
              <a:rPr lang="en-GB"/>
              <a:pPr eaLnBrk="1" hangingPunct="1"/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F37D34E-6DC8-CE4E-B523-0974C1AC372F}" type="slidenum">
              <a:rPr lang="en-GB"/>
              <a:pPr eaLnBrk="1" hangingPunct="1"/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</a:rPr>
              <a:t>The last objective is kept here that we are ready to apply it in our daily work.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3DF0773-D937-8B4E-9F93-5D3C8FE47121}" type="slidenum">
              <a:rPr lang="en-US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A1343EA-B1EE-2E49-BE3C-0D6A895677F4}" type="slidenum">
              <a:rPr lang="en-GB"/>
              <a:pPr eaLnBrk="1" hangingPunct="1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Example for male students is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Car driving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 &amp; for female students is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Cooking a special dish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.</a:t>
            </a:r>
            <a:endParaRPr lang="en-GB">
              <a:latin typeface="Calibri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EC8C60-CBFA-5C45-B260-D86384E19500}" type="slidenum">
              <a:rPr lang="en-GB"/>
              <a:pPr eaLnBrk="1" hangingPunct="1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E1E106-4729-9D4A-9C38-069849890D9F}" type="slidenum">
              <a:rPr lang="en-GB"/>
              <a:pPr eaLnBrk="1" hangingPunct="1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2130086-24DA-1C4F-9435-4B69DA968FE7}" type="slidenum">
              <a:rPr lang="en-GB"/>
              <a:pPr eaLnBrk="1" hangingPunct="1"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3B9EE78-DD88-D043-A496-5AC973674E88}" type="slidenum">
              <a:rPr lang="en-GB"/>
              <a:pPr eaLnBrk="1" hangingPunct="1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55FB7A-D416-514C-8C32-44A4050482E6}" type="slidenum">
              <a:rPr lang="en-GB"/>
              <a:pPr eaLnBrk="1" hangingPunct="1"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fld id="{ED09A10E-FB45-CE4B-9795-B6C514BB05B0}" type="datetimeFigureOut">
              <a:rPr lang="en-US"/>
              <a:pPr/>
              <a:t>9/14/11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914F12-8BF0-C944-8452-3D78D02320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35394"/>
      </p:ext>
    </p:extLst>
  </p:cSld>
  <p:clrMapOvr>
    <a:masterClrMapping/>
  </p:clrMapOvr>
  <p:transition xmlns:p14="http://schemas.microsoft.com/office/powerpoint/2010/main"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9B2ED-E206-5042-8799-B6C65E13E2B9}" type="datetimeFigureOut">
              <a:rPr lang="en-US"/>
              <a:pPr/>
              <a:t>9/14/11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036A0-1888-C842-AC43-4F728BF38E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06596"/>
      </p:ext>
    </p:extLst>
  </p:cSld>
  <p:clrMapOvr>
    <a:masterClrMapping/>
  </p:clrMapOvr>
  <p:transition xmlns:p14="http://schemas.microsoft.com/office/powerpoint/2010/main"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9AF52D-B563-5240-927B-C1B1C645C54D}" type="datetimeFigureOut">
              <a:rPr lang="en-US"/>
              <a:pPr/>
              <a:t>9/14/11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F7BB9-C600-9E41-A421-9BBDB62B3A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17093"/>
      </p:ext>
    </p:extLst>
  </p:cSld>
  <p:clrMapOvr>
    <a:masterClrMapping/>
  </p:clrMapOvr>
  <p:transition xmlns:p14="http://schemas.microsoft.com/office/powerpoint/2010/main"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9155E8-E125-8D4F-BFAA-9D1B6289BF3A}" type="datetimeFigureOut">
              <a:rPr lang="en-US"/>
              <a:pPr/>
              <a:t>9/14/11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2DFDE-976D-384D-AD1E-2F0E0F4481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93730"/>
      </p:ext>
    </p:extLst>
  </p:cSld>
  <p:clrMapOvr>
    <a:masterClrMapping/>
  </p:clrMapOvr>
  <p:transition xmlns:p14="http://schemas.microsoft.com/office/powerpoint/2010/main"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58C5DC-F056-BC44-A9BB-76E33982C8CE}" type="datetimeFigureOut">
              <a:rPr lang="en-US"/>
              <a:pPr/>
              <a:t>9/14/11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7A765-07A4-494E-B69C-37D7073E88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18082"/>
      </p:ext>
    </p:extLst>
  </p:cSld>
  <p:clrMapOvr>
    <a:masterClrMapping/>
  </p:clrMapOvr>
  <p:transition xmlns:p14="http://schemas.microsoft.com/office/powerpoint/2010/main"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B230CE-8F53-4848-88A4-0A6420410D7F}" type="datetimeFigureOut">
              <a:rPr lang="en-US"/>
              <a:pPr/>
              <a:t>9/14/11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F0AAA-D4D4-8041-874C-40DA0BBF12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12248"/>
      </p:ext>
    </p:extLst>
  </p:cSld>
  <p:clrMapOvr>
    <a:masterClrMapping/>
  </p:clrMapOvr>
  <p:transition xmlns:p14="http://schemas.microsoft.com/office/powerpoint/2010/main"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66535D-F7DC-4B4D-9C95-8CA197791330}" type="datetimeFigureOut">
              <a:rPr lang="en-US"/>
              <a:pPr/>
              <a:t>9/14/11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FF158D-3BBE-B540-93C6-C14505217E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22418"/>
      </p:ext>
    </p:extLst>
  </p:cSld>
  <p:clrMapOvr>
    <a:masterClrMapping/>
  </p:clrMapOvr>
  <p:transition xmlns:p14="http://schemas.microsoft.com/office/powerpoint/2010/main"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fld id="{E1E90621-A15F-BA44-B3CF-DE264E9017EA}" type="datetimeFigureOut">
              <a:rPr lang="en-US"/>
              <a:pPr/>
              <a:t>9/14/11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5FC3A-632E-DA46-B26D-5995D14FB1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28178"/>
      </p:ext>
    </p:extLst>
  </p:cSld>
  <p:clrMapOvr>
    <a:masterClrMapping/>
  </p:clrMapOvr>
  <p:transition xmlns:p14="http://schemas.microsoft.com/office/powerpoint/2010/main"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C9289C-2045-C44D-A76E-9ECA74026372}" type="datetimeFigureOut">
              <a:rPr lang="en-US"/>
              <a:pPr/>
              <a:t>9/14/11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41AE6-9566-6649-8898-5BED652284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51564"/>
      </p:ext>
    </p:extLst>
  </p:cSld>
  <p:clrMapOvr>
    <a:masterClrMapping/>
  </p:clrMapOvr>
  <p:transition xmlns:p14="http://schemas.microsoft.com/office/powerpoint/2010/main"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1EAF41-08F6-5F4D-B931-140AC0C5319F}" type="datetimeFigureOut">
              <a:rPr lang="en-US"/>
              <a:pPr/>
              <a:t>9/14/11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2BC09-1559-5741-866C-CE37FA7C91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76139"/>
      </p:ext>
    </p:extLst>
  </p:cSld>
  <p:clrMapOvr>
    <a:masterClrMapping/>
  </p:clrMapOvr>
  <p:transition xmlns:p14="http://schemas.microsoft.com/office/powerpoint/2010/main"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B9D68D-FDE7-E642-9F71-3981D7CF9EC8}" type="datetimeFigureOut">
              <a:rPr lang="en-US"/>
              <a:pPr/>
              <a:t>9/14/11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ABA38-BAEB-D242-8719-E1EAAF7C66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84690"/>
      </p:ext>
    </p:extLst>
  </p:cSld>
  <p:clrMapOvr>
    <a:masterClrMapping/>
  </p:clrMapOvr>
  <p:transition xmlns:p14="http://schemas.microsoft.com/office/powerpoint/2010/main"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  <a:latin typeface="Georgia" charset="0"/>
              </a:defRPr>
            </a:lvl1pPr>
          </a:lstStyle>
          <a:p>
            <a:fld id="{9A7825E4-44DB-4841-AE1F-59B7C48EE72F}" type="datetimeFigureOut">
              <a:rPr lang="en-US"/>
              <a:pPr/>
              <a:t>9/14/11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Georgia" charset="0"/>
              </a:defRPr>
            </a:lvl1pPr>
          </a:lstStyle>
          <a:p>
            <a:fld id="{62CC895D-CF6F-4745-85DB-2C1ABEDB88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5" r:id="rId2"/>
    <p:sldLayoutId id="2147483756" r:id="rId3"/>
    <p:sldLayoutId id="2147483757" r:id="rId4"/>
    <p:sldLayoutId id="2147483764" r:id="rId5"/>
    <p:sldLayoutId id="2147483765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 xmlns:p14="http://schemas.microsoft.com/office/powerpoint/2010/main" spd="slow">
    <p:newsfla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charset="0"/>
        <a:buChar char="▫"/>
        <a:defRPr sz="2600" kern="1200">
          <a:solidFill>
            <a:schemeClr val="accent2"/>
          </a:solidFill>
          <a:latin typeface="+mn-lt"/>
          <a:ea typeface="ＭＳ Ｐゴシック" charset="0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charset="0"/>
        <a:buChar char=""/>
        <a:defRPr sz="2400" kern="1200">
          <a:solidFill>
            <a:schemeClr val="accent1"/>
          </a:solidFill>
          <a:latin typeface="+mn-lt"/>
          <a:ea typeface="ＭＳ Ｐゴシック" charset="0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charset="0"/>
        <a:buChar char=""/>
        <a:defRPr sz="2200" kern="1200">
          <a:solidFill>
            <a:schemeClr val="accent1"/>
          </a:solidFill>
          <a:latin typeface="+mn-lt"/>
          <a:ea typeface="ＭＳ Ｐゴシック" charset="0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charset="0"/>
        <a:buChar char="▫"/>
        <a:defRPr sz="2000" kern="1200">
          <a:solidFill>
            <a:srgbClr val="A04DA3"/>
          </a:solidFill>
          <a:latin typeface="+mn-lt"/>
          <a:ea typeface="ＭＳ Ｐゴシック" charset="0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2836863"/>
          </a:xfrm>
        </p:spPr>
        <p:txBody>
          <a:bodyPr/>
          <a:lstStyle/>
          <a:p>
            <a:r>
              <a:rPr lang="en-US" sz="6000" b="1">
                <a:latin typeface="Trebuchet MS" charset="0"/>
              </a:rPr>
              <a:t>Study Skills:</a:t>
            </a:r>
            <a:br>
              <a:rPr lang="en-US" sz="6000" b="1">
                <a:latin typeface="Trebuchet MS" charset="0"/>
              </a:rPr>
            </a:br>
            <a:r>
              <a:rPr lang="en-US" sz="6000" b="1">
                <a:latin typeface="Trebuchet MS" charset="0"/>
              </a:rPr>
              <a:t>Learning How to Learn </a:t>
            </a:r>
            <a:endParaRPr lang="en-GB" sz="6000" b="1">
              <a:latin typeface="Trebuchet MS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124200" y="4419600"/>
            <a:ext cx="5334000" cy="1600200"/>
          </a:xfrm>
        </p:spPr>
        <p:txBody>
          <a:bodyPr/>
          <a:lstStyle/>
          <a:p>
            <a:pPr marL="63500" eaLnBrk="1" hangingPunct="1"/>
            <a:r>
              <a:rPr lang="en-US" b="1">
                <a:solidFill>
                  <a:srgbClr val="C00000"/>
                </a:solidFill>
                <a:latin typeface="Georgia" charset="0"/>
              </a:rPr>
              <a:t>Study Skill Course</a:t>
            </a:r>
          </a:p>
          <a:p>
            <a:pPr marL="63500" eaLnBrk="1" hangingPunct="1"/>
            <a:r>
              <a:rPr lang="en-US" b="1">
                <a:solidFill>
                  <a:srgbClr val="C00000"/>
                </a:solidFill>
                <a:latin typeface="Georgia" charset="0"/>
              </a:rPr>
              <a:t>Dept of Medical Education</a:t>
            </a:r>
          </a:p>
          <a:p>
            <a:pPr marL="63500" eaLnBrk="1" hangingPunct="1"/>
            <a:r>
              <a:rPr lang="en-US" b="1">
                <a:solidFill>
                  <a:srgbClr val="C00000"/>
                </a:solidFill>
                <a:latin typeface="Georgia" charset="0"/>
              </a:rPr>
              <a:t>College of Medicine</a:t>
            </a: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428625" y="214313"/>
            <a:ext cx="8358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/>
              <a:t>Why are these differences in learning?</a:t>
            </a:r>
            <a:endParaRPr lang="en-GB" sz="3200" b="1"/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1285875" y="857250"/>
            <a:ext cx="6357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FF0000"/>
                </a:solidFill>
              </a:rPr>
              <a:t>We consider you as adult learners</a:t>
            </a:r>
            <a:endParaRPr lang="en-GB" sz="2800" b="1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1428750"/>
            <a:ext cx="8501062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en-GB" sz="2400" b="1"/>
              <a:t>The need to know</a:t>
            </a:r>
            <a:r>
              <a:rPr lang="en-GB" sz="2400"/>
              <a:t> — adult learners need to know why they need to learn something before undertaking to learn it </a:t>
            </a:r>
          </a:p>
          <a:p>
            <a:pPr eaLnBrk="1" hangingPunct="1">
              <a:spcAft>
                <a:spcPts val="1800"/>
              </a:spcAft>
            </a:pPr>
            <a:r>
              <a:rPr lang="en-GB" sz="2400" b="1"/>
              <a:t>Learner self-concept</a:t>
            </a:r>
            <a:r>
              <a:rPr lang="en-GB" sz="2400"/>
              <a:t> — need to be responsible for their own decisions</a:t>
            </a:r>
          </a:p>
          <a:p>
            <a:pPr eaLnBrk="1" hangingPunct="1">
              <a:spcAft>
                <a:spcPts val="1800"/>
              </a:spcAft>
            </a:pPr>
            <a:r>
              <a:rPr lang="en-GB" sz="2400" b="1"/>
              <a:t>Role of learners' experience</a:t>
            </a:r>
            <a:r>
              <a:rPr lang="en-GB" sz="2400"/>
              <a:t> — have a variety of experiences of life - the richest resource for learning</a:t>
            </a:r>
          </a:p>
          <a:p>
            <a:pPr eaLnBrk="1" hangingPunct="1">
              <a:spcAft>
                <a:spcPts val="1800"/>
              </a:spcAft>
            </a:pPr>
            <a:r>
              <a:rPr lang="en-GB" sz="2400" b="1"/>
              <a:t>Readiness to learn</a:t>
            </a:r>
            <a:r>
              <a:rPr lang="en-GB" sz="2400"/>
              <a:t> — are ready to learn those things they need to know in order to cope effectively with life situations </a:t>
            </a:r>
          </a:p>
          <a:p>
            <a:pPr eaLnBrk="1" hangingPunct="1"/>
            <a:r>
              <a:rPr lang="en-GB" sz="2400" b="1"/>
              <a:t>Orientation to learning</a:t>
            </a:r>
            <a:r>
              <a:rPr lang="en-GB" sz="2400"/>
              <a:t> — are motivated to learn to the extent that they perceive that it will help them perform tasks they confront in their life situations. </a:t>
            </a: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714375" y="428625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C00000"/>
                </a:solidFill>
              </a:rPr>
              <a:t>If adult learning is to be achieved…...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" y="1214438"/>
            <a:ext cx="8286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Learning has to be </a:t>
            </a:r>
            <a:r>
              <a:rPr lang="en-US" sz="2800" b="1">
                <a:solidFill>
                  <a:srgbClr val="FF0000"/>
                </a:solidFill>
              </a:rPr>
              <a:t>deep</a:t>
            </a:r>
            <a:r>
              <a:rPr lang="en-US" sz="2800" b="1"/>
              <a:t> and </a:t>
            </a:r>
            <a:r>
              <a:rPr lang="en-US" sz="2800" b="1">
                <a:solidFill>
                  <a:srgbClr val="FF0000"/>
                </a:solidFill>
              </a:rPr>
              <a:t>active</a:t>
            </a:r>
            <a:r>
              <a:rPr lang="en-US" sz="2800" b="1"/>
              <a:t> learning as opposed to superficial and passive learning</a:t>
            </a:r>
            <a:endParaRPr lang="en-GB" sz="2800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" y="2857500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C00000"/>
                </a:solidFill>
              </a:rPr>
              <a:t>Why is deep/active learning important?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50" y="3571875"/>
            <a:ext cx="8286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sz="2800" b="1"/>
              <a:t>Superficial learning is easily and very quickly </a:t>
            </a:r>
            <a:r>
              <a:rPr lang="en-US" sz="2800" b="1">
                <a:solidFill>
                  <a:srgbClr val="002060"/>
                </a:solidFill>
              </a:rPr>
              <a:t>forgotten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4572000"/>
            <a:ext cx="8286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sz="2800" b="1"/>
              <a:t>With superficial learning you will not be able to </a:t>
            </a:r>
            <a:r>
              <a:rPr lang="en-US" sz="2800" b="1">
                <a:solidFill>
                  <a:srgbClr val="002060"/>
                </a:solidFill>
              </a:rPr>
              <a:t>apply</a:t>
            </a:r>
            <a:r>
              <a:rPr lang="en-US" sz="2800" b="1"/>
              <a:t> or use it in practical situations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5643563"/>
            <a:ext cx="8286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sz="2800" b="1"/>
              <a:t>Deep learning accommodates varying </a:t>
            </a:r>
            <a:r>
              <a:rPr lang="en-US" sz="2800" b="1">
                <a:solidFill>
                  <a:srgbClr val="002060"/>
                </a:solidFill>
              </a:rPr>
              <a:t>learning styles</a:t>
            </a: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571500" y="2571750"/>
            <a:ext cx="8001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Do not be a passive receiver of information. Try to </a:t>
            </a:r>
            <a:r>
              <a:rPr lang="en-US" sz="2800" b="1">
                <a:solidFill>
                  <a:srgbClr val="FF0000"/>
                </a:solidFill>
              </a:rPr>
              <a:t>interact</a:t>
            </a:r>
            <a:r>
              <a:rPr lang="en-US" sz="2800" b="1"/>
              <a:t> with information and try to </a:t>
            </a:r>
            <a:r>
              <a:rPr lang="en-US" sz="2800" b="1">
                <a:solidFill>
                  <a:srgbClr val="FF0000"/>
                </a:solidFill>
              </a:rPr>
              <a:t>apply</a:t>
            </a:r>
            <a:r>
              <a:rPr lang="en-US" sz="2800" b="1"/>
              <a:t> it and try </a:t>
            </a:r>
            <a:r>
              <a:rPr lang="en-US" sz="2800" b="1">
                <a:solidFill>
                  <a:srgbClr val="FF0000"/>
                </a:solidFill>
              </a:rPr>
              <a:t>to do different things </a:t>
            </a:r>
            <a:r>
              <a:rPr lang="en-US" sz="2800" b="1"/>
              <a:t>with that information.</a:t>
            </a:r>
            <a:endParaRPr lang="en-GB" sz="2800" b="1"/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785813" y="857250"/>
            <a:ext cx="8001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C00000"/>
                </a:solidFill>
              </a:rPr>
              <a:t>How can deep /active learning be achieved?</a:t>
            </a:r>
            <a:endParaRPr lang="en-GB" sz="32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857375" y="642938"/>
            <a:ext cx="500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C00000"/>
                </a:solidFill>
              </a:rPr>
              <a:t>What do we remember?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571625" y="1643063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 b="1"/>
              <a:t> 20% of what we read</a:t>
            </a:r>
            <a:endParaRPr lang="en-GB" sz="2800" b="1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571625" y="2286000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 b="1"/>
              <a:t> 30% of what we hear</a:t>
            </a:r>
            <a:endParaRPr lang="en-GB" sz="2800" b="1"/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1571625" y="2928938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 b="1"/>
              <a:t> 40% of what we see</a:t>
            </a:r>
            <a:endParaRPr lang="en-GB" sz="2800" b="1"/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1571625" y="3571875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 b="1"/>
              <a:t> 50% of what we say</a:t>
            </a:r>
            <a:endParaRPr lang="en-GB" sz="2800" b="1"/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1571625" y="4214813"/>
            <a:ext cx="5214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 b="1"/>
              <a:t> 60% of what we do</a:t>
            </a:r>
            <a:endParaRPr lang="en-GB" sz="2800" b="1"/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1571625" y="4929188"/>
            <a:ext cx="67151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 b="1">
                <a:solidFill>
                  <a:schemeClr val="tx2"/>
                </a:solidFill>
              </a:rPr>
              <a:t>90% of what we read, hear, see,            say and do</a:t>
            </a:r>
            <a:endParaRPr lang="en-GB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19" grpId="0"/>
      <p:bldP spid="133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500188" y="642938"/>
            <a:ext cx="5643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C00000"/>
                </a:solidFill>
              </a:rPr>
              <a:t>Learn actively and deeply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000125" y="1643063"/>
            <a:ext cx="6286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 b="1"/>
              <a:t> </a:t>
            </a:r>
            <a:r>
              <a:rPr lang="en-US" sz="2800" b="1">
                <a:solidFill>
                  <a:srgbClr val="C00000"/>
                </a:solidFill>
              </a:rPr>
              <a:t>Don</a:t>
            </a:r>
            <a:r>
              <a:rPr lang="ja-JP" altLang="en-US" sz="2800" b="1">
                <a:solidFill>
                  <a:srgbClr val="C00000"/>
                </a:solidFill>
              </a:rPr>
              <a:t>’</a:t>
            </a:r>
            <a:r>
              <a:rPr lang="en-US" sz="2800" b="1">
                <a:solidFill>
                  <a:srgbClr val="C00000"/>
                </a:solidFill>
              </a:rPr>
              <a:t>t</a:t>
            </a:r>
            <a:r>
              <a:rPr lang="en-US" sz="2800" b="1"/>
              <a:t> just read and close the book</a:t>
            </a:r>
            <a:endParaRPr lang="en-GB" sz="2800" b="1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928688" y="2286000"/>
            <a:ext cx="73580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tabLst>
                <a:tab pos="27305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tabLst>
                <a:tab pos="2730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2730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2730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2730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 b="1"/>
              <a:t>Try to do different things with what you have read immediately after writing</a:t>
            </a:r>
            <a:endParaRPr lang="en-GB" sz="2800" b="1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1643063" y="3357563"/>
            <a:ext cx="5214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Wingdings" charset="0"/>
              <a:buChar char="ü"/>
            </a:pPr>
            <a:r>
              <a:rPr lang="en-US" sz="2800" b="1"/>
              <a:t> draw flow charts</a:t>
            </a:r>
            <a:endParaRPr lang="en-GB" sz="2800" b="1"/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643063" y="3929063"/>
            <a:ext cx="5572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Wingdings" charset="0"/>
              <a:buChar char="ü"/>
            </a:pPr>
            <a:r>
              <a:rPr lang="en-US" sz="2800" b="1"/>
              <a:t> draw diagrams using colour</a:t>
            </a:r>
            <a:endParaRPr lang="en-GB" sz="2800" b="1"/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1643063" y="4500563"/>
            <a:ext cx="5214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Wingdings" charset="0"/>
              <a:buChar char="ü"/>
            </a:pPr>
            <a:r>
              <a:rPr lang="en-US" sz="2800" b="1"/>
              <a:t> write a summary</a:t>
            </a:r>
            <a:endParaRPr lang="en-GB" sz="2800" b="1"/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1643063" y="5072063"/>
            <a:ext cx="6286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Wingdings" charset="0"/>
              <a:buChar char="ü"/>
            </a:pPr>
            <a:r>
              <a:rPr lang="en-US" sz="2800" b="1"/>
              <a:t> attempt answering pass papers</a:t>
            </a:r>
            <a:endParaRPr lang="en-GB" sz="2800" b="1"/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642938" y="5715000"/>
            <a:ext cx="7929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In short, interact with what you have learned</a:t>
            </a:r>
            <a:endParaRPr lang="en-GB" sz="2800" b="1"/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  <p:bldP spid="15366" grpId="0"/>
      <p:bldP spid="15367" grpId="0"/>
      <p:bldP spid="15368" grpId="0"/>
      <p:bldP spid="153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57313" y="642938"/>
            <a:ext cx="67151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C00000"/>
                </a:solidFill>
              </a:rPr>
              <a:t>How to shift information from short term to long tern memory?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643063" y="1857375"/>
            <a:ext cx="5143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1. Learn actively &amp; deeply</a:t>
            </a:r>
            <a:endParaRPr lang="en-GB" sz="2800" b="1"/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1643063" y="2428875"/>
            <a:ext cx="5143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2. Revisit, repeat &amp; revise</a:t>
            </a:r>
            <a:endParaRPr lang="en-GB" sz="2800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5715000"/>
            <a:ext cx="8572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Wingdings" charset="0"/>
              <a:buChar char="ü"/>
            </a:pPr>
            <a:r>
              <a:rPr lang="en-US" sz="2800" b="1">
                <a:solidFill>
                  <a:schemeClr val="tx2"/>
                </a:solidFill>
              </a:rPr>
              <a:t> Do not wait until you finish studying to revise.</a:t>
            </a:r>
            <a:endParaRPr lang="en-GB" sz="2800" b="1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50" y="3429000"/>
            <a:ext cx="8715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C00000"/>
                </a:solidFill>
              </a:rPr>
              <a:t>Important points about revisiting &amp; revision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4071938"/>
            <a:ext cx="8215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Wingdings" charset="0"/>
              <a:buChar char="ü"/>
            </a:pPr>
            <a:r>
              <a:rPr lang="en-US" sz="2800" b="1">
                <a:solidFill>
                  <a:schemeClr val="tx2"/>
                </a:solidFill>
              </a:rPr>
              <a:t> There is no special place or time to revise.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" y="4714875"/>
            <a:ext cx="8572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Wingdings" charset="0"/>
              <a:buChar char="ü"/>
            </a:pPr>
            <a:r>
              <a:rPr lang="en-US" sz="2800" b="1">
                <a:solidFill>
                  <a:schemeClr val="tx2"/>
                </a:solidFill>
              </a:rPr>
              <a:t>Try to revisit and repeat at every given opportunity.</a:t>
            </a: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http://www.adm.uwaterloo.ca/infocs/Images/curv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71625"/>
            <a:ext cx="8215313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1857375" y="642938"/>
            <a:ext cx="500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C00000"/>
                </a:solidFill>
              </a:rPr>
              <a:t>Forgetting curve</a:t>
            </a:r>
            <a:endParaRPr lang="en-GB" sz="32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-609600"/>
            <a:ext cx="7772400" cy="51816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5400" dirty="0" smtClean="0">
                <a:solidFill>
                  <a:srgbClr val="FF0000"/>
                </a:solidFill>
                <a:ea typeface="+mj-ea"/>
              </a:rPr>
              <a:t/>
            </a:r>
            <a:br>
              <a:rPr lang="en-US" sz="5400" dirty="0" smtClean="0">
                <a:solidFill>
                  <a:srgbClr val="FF0000"/>
                </a:solidFill>
                <a:ea typeface="+mj-ea"/>
              </a:rPr>
            </a:br>
            <a:r>
              <a:rPr lang="en-US" sz="5400" dirty="0" smtClean="0">
                <a:solidFill>
                  <a:srgbClr val="FF0000"/>
                </a:solidFill>
                <a:ea typeface="+mj-ea"/>
              </a:rPr>
              <a:t/>
            </a:r>
            <a:br>
              <a:rPr lang="en-US" sz="5400" dirty="0" smtClean="0">
                <a:solidFill>
                  <a:srgbClr val="FF0000"/>
                </a:solidFill>
                <a:ea typeface="+mj-ea"/>
              </a:rPr>
            </a:br>
            <a:r>
              <a:rPr lang="en-US" sz="5400" dirty="0" smtClean="0">
                <a:solidFill>
                  <a:srgbClr val="FF0000"/>
                </a:solidFill>
                <a:ea typeface="+mj-ea"/>
              </a:rPr>
              <a:t/>
            </a:r>
            <a:br>
              <a:rPr lang="en-US" sz="5400" dirty="0" smtClean="0">
                <a:solidFill>
                  <a:srgbClr val="FF0000"/>
                </a:solidFill>
                <a:ea typeface="+mj-ea"/>
              </a:rPr>
            </a:br>
            <a:r>
              <a:rPr lang="en-US" sz="5400" dirty="0" smtClean="0">
                <a:solidFill>
                  <a:srgbClr val="FF0000"/>
                </a:solidFill>
                <a:ea typeface="+mj-ea"/>
              </a:rPr>
              <a:t/>
            </a:r>
            <a:br>
              <a:rPr lang="en-US" sz="5400" dirty="0" smtClean="0">
                <a:solidFill>
                  <a:srgbClr val="FF0000"/>
                </a:solidFill>
                <a:ea typeface="+mj-ea"/>
              </a:rPr>
            </a:br>
            <a:r>
              <a:rPr lang="en-US" sz="5400" dirty="0" smtClean="0">
                <a:solidFill>
                  <a:srgbClr val="FF0000"/>
                </a:solidFill>
                <a:ea typeface="+mj-ea"/>
              </a:rPr>
              <a:t/>
            </a:r>
            <a:br>
              <a:rPr lang="en-US" sz="5400" dirty="0" smtClean="0">
                <a:solidFill>
                  <a:srgbClr val="FF0000"/>
                </a:solidFill>
                <a:ea typeface="+mj-ea"/>
              </a:rPr>
            </a:br>
            <a:r>
              <a:rPr lang="en-US" sz="5400" dirty="0" smtClean="0">
                <a:solidFill>
                  <a:srgbClr val="FF0000"/>
                </a:solidFill>
                <a:ea typeface="+mj-ea"/>
              </a:rPr>
              <a:t>Why there is differences in Learning from one person to Other??</a:t>
            </a:r>
            <a:endParaRPr lang="en-US" sz="5400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/>
            <a:endParaRPr lang="ar-sa">
              <a:latin typeface="Georgia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2000250" y="1428750"/>
            <a:ext cx="4786313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b="1"/>
              <a:t>Visual learner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928813" y="3786188"/>
            <a:ext cx="4857750" cy="646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b="1"/>
              <a:t>Reading/writing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1928813" y="2571750"/>
            <a:ext cx="485775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b="1"/>
              <a:t>Auditory learner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1928813" y="5000625"/>
            <a:ext cx="485775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b="1"/>
              <a:t>Kinaesthetic learner</a:t>
            </a:r>
          </a:p>
        </p:txBody>
      </p:sp>
      <p:sp>
        <p:nvSpPr>
          <p:cNvPr id="22534" name="TextBox 1"/>
          <p:cNvSpPr txBox="1">
            <a:spLocks noChangeArrowheads="1"/>
          </p:cNvSpPr>
          <p:nvPr/>
        </p:nvSpPr>
        <p:spPr bwMode="auto">
          <a:xfrm>
            <a:off x="1643063" y="357188"/>
            <a:ext cx="5643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C00000"/>
                </a:solidFill>
              </a:rPr>
              <a:t>Learning styles I</a:t>
            </a:r>
            <a:endParaRPr lang="en-GB" sz="32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643063" y="2428875"/>
            <a:ext cx="23622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b="1"/>
              <a:t>Reflector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5148263" y="4257675"/>
            <a:ext cx="26670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b="1"/>
              <a:t>Pragmatist</a:t>
            </a: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148263" y="2428875"/>
            <a:ext cx="26670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b="1"/>
              <a:t>Theorist</a:t>
            </a: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1490663" y="4257675"/>
            <a:ext cx="26670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b="1"/>
              <a:t>Activist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81063" y="3648075"/>
            <a:ext cx="7391400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 rot="16200000">
            <a:off x="-26987" y="1965325"/>
            <a:ext cx="2197100" cy="6858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rot="-5400000">
            <a:off x="500063" y="23526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Thinkers</a:t>
            </a:r>
          </a:p>
        </p:txBody>
      </p:sp>
      <p:sp>
        <p:nvSpPr>
          <p:cNvPr id="11" name="Right Arrow 10"/>
          <p:cNvSpPr/>
          <p:nvPr/>
        </p:nvSpPr>
        <p:spPr>
          <a:xfrm rot="5400000">
            <a:off x="-26987" y="4556125"/>
            <a:ext cx="2197100" cy="6858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 rot="-5400000">
            <a:off x="199232" y="4558506"/>
            <a:ext cx="1733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Action-oriented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005263" y="3114675"/>
            <a:ext cx="1143000" cy="1066800"/>
          </a:xfrm>
          <a:prstGeom prst="straightConnector1">
            <a:avLst/>
          </a:prstGeom>
          <a:ln w="3175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4043363" y="3152775"/>
            <a:ext cx="1066800" cy="990600"/>
          </a:xfrm>
          <a:prstGeom prst="straightConnector1">
            <a:avLst/>
          </a:prstGeom>
          <a:ln w="3175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5" name="TextBox 1"/>
          <p:cNvSpPr txBox="1">
            <a:spLocks noChangeArrowheads="1"/>
          </p:cNvSpPr>
          <p:nvPr/>
        </p:nvSpPr>
        <p:spPr bwMode="auto">
          <a:xfrm>
            <a:off x="1643063" y="357188"/>
            <a:ext cx="5643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C00000"/>
                </a:solidFill>
              </a:rPr>
              <a:t>Learning styles II</a:t>
            </a:r>
            <a:endParaRPr lang="en-GB" sz="32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2071688" y="571500"/>
            <a:ext cx="52149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chemeClr val="tx2"/>
                </a:solidFill>
                <a:latin typeface="Bernard MT Condensed" pitchFamily="18" charset="0"/>
                <a:ea typeface="+mj-ea"/>
                <a:cs typeface="+mj-cs"/>
              </a:rPr>
              <a:t>Overview</a:t>
            </a:r>
            <a:endParaRPr lang="en-GB" sz="4400" dirty="0">
              <a:solidFill>
                <a:schemeClr val="tx2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1785938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Bernard MT Condensed" pitchFamily="18" charset="0"/>
                <a:ea typeface="+mn-ea"/>
                <a:cs typeface="+mn-cs"/>
              </a:rPr>
              <a:t>How is undergraduate learning different?</a:t>
            </a:r>
            <a:endParaRPr lang="en-GB" sz="2800" dirty="0">
              <a:latin typeface="Bernard MT Condensed" pitchFamily="18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2786063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Bernard MT Condensed" pitchFamily="18" charset="0"/>
                <a:ea typeface="+mn-ea"/>
                <a:cs typeface="+mn-cs"/>
              </a:rPr>
              <a:t>How to learn deeply and actively?</a:t>
            </a:r>
            <a:endParaRPr lang="en-GB" sz="2800" dirty="0">
              <a:latin typeface="Bernard MT Condensed" pitchFamily="18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37338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Bernard MT Condensed" pitchFamily="18" charset="0"/>
                <a:ea typeface="+mn-ea"/>
                <a:cs typeface="+mn-cs"/>
              </a:rPr>
              <a:t>What is your learning style?</a:t>
            </a:r>
            <a:endParaRPr lang="en-GB" sz="2800" dirty="0">
              <a:latin typeface="Bernard MT Condensed" pitchFamily="18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4714875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Bernard MT Condensed" pitchFamily="18" charset="0"/>
                <a:ea typeface="+mn-ea"/>
                <a:cs typeface="+mn-cs"/>
              </a:rPr>
              <a:t>How to promote reflective learning?</a:t>
            </a:r>
            <a:endParaRPr lang="en-GB" sz="2800" dirty="0">
              <a:latin typeface="Bernard MT Condensed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Georgia" charset="0"/>
              </a:rPr>
              <a:t>Your learning style   =</a:t>
            </a:r>
          </a:p>
          <a:p>
            <a:pPr>
              <a:buFontTx/>
              <a:buNone/>
            </a:pPr>
            <a:endParaRPr lang="en-US" sz="800">
              <a:latin typeface="Georgia" charset="0"/>
            </a:endParaRPr>
          </a:p>
          <a:p>
            <a:pPr algn="ctr">
              <a:buFontTx/>
              <a:buNone/>
            </a:pPr>
            <a:r>
              <a:rPr lang="en-US">
                <a:latin typeface="Georgia" charset="0"/>
              </a:rPr>
              <a:t>    </a:t>
            </a:r>
            <a:r>
              <a:rPr lang="en-US">
                <a:solidFill>
                  <a:srgbClr val="FF0000"/>
                </a:solidFill>
                <a:latin typeface="Georgia" charset="0"/>
              </a:rPr>
              <a:t>How you </a:t>
            </a:r>
            <a:r>
              <a:rPr lang="en-US">
                <a:solidFill>
                  <a:schemeClr val="tx2"/>
                </a:solidFill>
                <a:latin typeface="Georgia" charset="0"/>
              </a:rPr>
              <a:t>perceive</a:t>
            </a:r>
            <a:r>
              <a:rPr lang="en-US">
                <a:solidFill>
                  <a:schemeClr val="accent2"/>
                </a:solidFill>
                <a:latin typeface="Georgia" charset="0"/>
              </a:rPr>
              <a:t> </a:t>
            </a:r>
            <a:r>
              <a:rPr lang="en-US">
                <a:solidFill>
                  <a:srgbClr val="FF0000"/>
                </a:solidFill>
                <a:latin typeface="Georgia" charset="0"/>
              </a:rPr>
              <a:t>information</a:t>
            </a:r>
          </a:p>
          <a:p>
            <a:pPr algn="ctr">
              <a:buFontTx/>
              <a:buNone/>
            </a:pPr>
            <a:r>
              <a:rPr lang="en-US">
                <a:latin typeface="Georgia" charset="0"/>
              </a:rPr>
              <a:t>+</a:t>
            </a:r>
          </a:p>
          <a:p>
            <a:pPr algn="ctr">
              <a:buFontTx/>
              <a:buNone/>
            </a:pPr>
            <a:r>
              <a:rPr lang="en-US">
                <a:solidFill>
                  <a:schemeClr val="accent2"/>
                </a:solidFill>
                <a:latin typeface="Georgia" charset="0"/>
              </a:rPr>
              <a:t>    </a:t>
            </a:r>
            <a:r>
              <a:rPr lang="en-US">
                <a:solidFill>
                  <a:srgbClr val="FF0000"/>
                </a:solidFill>
                <a:latin typeface="Georgia" charset="0"/>
              </a:rPr>
              <a:t>How you </a:t>
            </a:r>
            <a:r>
              <a:rPr lang="en-US">
                <a:solidFill>
                  <a:schemeClr val="tx2"/>
                </a:solidFill>
                <a:latin typeface="Georgia" charset="0"/>
              </a:rPr>
              <a:t>process</a:t>
            </a:r>
            <a:r>
              <a:rPr lang="en-US">
                <a:solidFill>
                  <a:schemeClr val="accent2"/>
                </a:solidFill>
                <a:latin typeface="Georgia" charset="0"/>
              </a:rPr>
              <a:t> </a:t>
            </a:r>
            <a:r>
              <a:rPr lang="en-US">
                <a:solidFill>
                  <a:srgbClr val="FF0000"/>
                </a:solidFill>
                <a:latin typeface="Georgia" charset="0"/>
              </a:rPr>
              <a:t>information</a:t>
            </a:r>
          </a:p>
          <a:p>
            <a:endParaRPr lang="en-US">
              <a:latin typeface="Georgia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da-DK">
                <a:solidFill>
                  <a:srgbClr val="C00000"/>
                </a:solidFill>
                <a:latin typeface="Arial Unicode MS" charset="0"/>
              </a:rPr>
              <a:t>WHAT IS LEARING STYLES?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5562600"/>
          </a:xfrm>
          <a:noFill/>
        </p:spPr>
        <p:txBody>
          <a:bodyPr/>
          <a:lstStyle/>
          <a:p>
            <a:r>
              <a:rPr lang="en-US" sz="2400">
                <a:latin typeface="Georgia" charset="0"/>
              </a:rPr>
              <a:t>The way in which each individual learner begins to concentrate on, process, absorb, and retain new and difficult information.</a:t>
            </a:r>
          </a:p>
          <a:p>
            <a:r>
              <a:rPr lang="en-US" sz="2400">
                <a:latin typeface="Georgia" charset="0"/>
              </a:rPr>
              <a:t>Learning styles are the most important tool for us when we construct knowledge.</a:t>
            </a:r>
          </a:p>
          <a:p>
            <a:r>
              <a:rPr lang="en-US" sz="2400">
                <a:latin typeface="Georgia" charset="0"/>
              </a:rPr>
              <a:t>The right way of studying does not exist.</a:t>
            </a:r>
          </a:p>
          <a:p>
            <a:r>
              <a:rPr lang="en-US" sz="2400">
                <a:latin typeface="Georgia" charset="0"/>
              </a:rPr>
              <a:t>Everybody learns in his individual way, but without knowing this way, you can</a:t>
            </a:r>
            <a:r>
              <a:rPr lang="ja-JP" altLang="en-US" sz="2400">
                <a:latin typeface="Georgia" charset="0"/>
              </a:rPr>
              <a:t>’</a:t>
            </a:r>
            <a:r>
              <a:rPr lang="en-US" sz="2400">
                <a:latin typeface="Georgia" charset="0"/>
              </a:rPr>
              <a:t>t learn efficiently – sometimes you can</a:t>
            </a:r>
            <a:r>
              <a:rPr lang="ja-JP" altLang="en-US" sz="2400">
                <a:latin typeface="Georgia" charset="0"/>
              </a:rPr>
              <a:t>’</a:t>
            </a:r>
            <a:r>
              <a:rPr lang="en-US" sz="2400">
                <a:latin typeface="Georgia" charset="0"/>
              </a:rPr>
              <a:t>t learn at all.           </a:t>
            </a:r>
            <a:r>
              <a:rPr lang="en-US" sz="4000">
                <a:solidFill>
                  <a:srgbClr val="FF0000"/>
                </a:solidFill>
                <a:latin typeface="Arial Unicode MS" charset="0"/>
              </a:rPr>
              <a:t>SO</a:t>
            </a:r>
          </a:p>
          <a:p>
            <a:r>
              <a:rPr lang="en-US" sz="2400">
                <a:latin typeface="Georgia" charset="0"/>
              </a:rPr>
              <a:t>Learning styles are strategies or regular mental behaviors that are habitually applied by an individual to learning.</a:t>
            </a:r>
          </a:p>
          <a:p>
            <a:endParaRPr lang="en-US" sz="2000">
              <a:latin typeface="Arial Unicode MS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b="1">
                <a:solidFill>
                  <a:srgbClr val="C00000"/>
                </a:solidFill>
                <a:latin typeface="Georgia" charset="0"/>
              </a:rPr>
              <a:t>Classical classification of Learning styles:</a:t>
            </a:r>
          </a:p>
          <a:p>
            <a:pPr eaLnBrk="1" hangingPunct="1"/>
            <a:r>
              <a:rPr lang="en-US">
                <a:latin typeface="Georgia" charset="0"/>
              </a:rPr>
              <a:t>Visual (prefer to learn by seeing)</a:t>
            </a:r>
          </a:p>
          <a:p>
            <a:pPr eaLnBrk="1" hangingPunct="1"/>
            <a:r>
              <a:rPr lang="en-US">
                <a:latin typeface="Georgia" charset="0"/>
              </a:rPr>
              <a:t> Auditory (prefer to learn by sound)</a:t>
            </a:r>
          </a:p>
          <a:p>
            <a:pPr eaLnBrk="1" hangingPunct="1"/>
            <a:r>
              <a:rPr lang="en-US">
                <a:latin typeface="Georgia" charset="0"/>
              </a:rPr>
              <a:t> Kinesthetic (prefer to learn by doing)</a:t>
            </a:r>
          </a:p>
          <a:p>
            <a:pPr eaLnBrk="1" hangingPunct="1"/>
            <a:r>
              <a:rPr lang="en-US">
                <a:latin typeface="Georgia" charset="0"/>
              </a:rPr>
              <a:t>Verbal (linguistic) learning style</a:t>
            </a:r>
          </a:p>
          <a:p>
            <a:pPr eaLnBrk="1" hangingPunct="1"/>
            <a:r>
              <a:rPr lang="en-US">
                <a:latin typeface="Georgia" charset="0"/>
              </a:rPr>
              <a:t>Logical (mathematical) learning style</a:t>
            </a:r>
          </a:p>
          <a:p>
            <a:pPr eaLnBrk="1" hangingPunct="1"/>
            <a:r>
              <a:rPr lang="en-US">
                <a:latin typeface="Georgia" charset="0"/>
              </a:rPr>
              <a:t>Social (interpersonal) learning style</a:t>
            </a:r>
          </a:p>
          <a:p>
            <a:pPr eaLnBrk="1" hangingPunct="1"/>
            <a:endParaRPr lang="en-US">
              <a:latin typeface="Georgia" charset="0"/>
            </a:endParaRPr>
          </a:p>
          <a:p>
            <a:endParaRPr lang="en-US">
              <a:latin typeface="Georgia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5257800"/>
          </a:xfrm>
        </p:spPr>
        <p:txBody>
          <a:bodyPr>
            <a:normAutofit/>
          </a:bodyPr>
          <a:lstStyle/>
          <a:p>
            <a:pPr marL="273050" indent="-273050" eaLnBrk="1" hangingPunct="1">
              <a:lnSpc>
                <a:spcPct val="90000"/>
              </a:lnSpc>
              <a:buFont typeface="Georgia" charset="0"/>
              <a:buNone/>
            </a:pPr>
            <a:r>
              <a:rPr lang="en-US" b="1">
                <a:solidFill>
                  <a:srgbClr val="C00000"/>
                </a:solidFill>
                <a:latin typeface="Georgia" charset="0"/>
              </a:rPr>
              <a:t>Visual style:</a:t>
            </a:r>
          </a:p>
          <a:p>
            <a:pPr marL="273050" indent="-273050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>
                <a:latin typeface="Georgia" charset="0"/>
              </a:rPr>
              <a:t>*  </a:t>
            </a:r>
            <a:r>
              <a:rPr lang="en-US">
                <a:solidFill>
                  <a:srgbClr val="A6A6A6"/>
                </a:solidFill>
                <a:latin typeface="Georgia" charset="0"/>
              </a:rPr>
              <a:t>Characteristics</a:t>
            </a:r>
          </a:p>
          <a:p>
            <a:pPr marL="273050" indent="-273050" eaLnBrk="1" hangingPunct="1">
              <a:lnSpc>
                <a:spcPct val="90000"/>
              </a:lnSpc>
              <a:buFont typeface="Wingdings 2" charset="0"/>
              <a:buChar char=""/>
            </a:pPr>
            <a:r>
              <a:rPr lang="en-US">
                <a:latin typeface="Georgia" charset="0"/>
              </a:rPr>
              <a:t>– prefer to see the information </a:t>
            </a:r>
          </a:p>
          <a:p>
            <a:pPr marL="273050" indent="-273050" eaLnBrk="1" hangingPunct="1">
              <a:lnSpc>
                <a:spcPct val="90000"/>
              </a:lnSpc>
              <a:buFont typeface="Wingdings 2" charset="0"/>
              <a:buChar char=""/>
            </a:pPr>
            <a:r>
              <a:rPr lang="en-US">
                <a:latin typeface="Georgia" charset="0"/>
              </a:rPr>
              <a:t>- like reading text</a:t>
            </a:r>
          </a:p>
          <a:p>
            <a:pPr marL="273050" indent="-273050" eaLnBrk="1" hangingPunct="1">
              <a:lnSpc>
                <a:spcPct val="90000"/>
              </a:lnSpc>
              <a:buFont typeface="Wingdings 2" charset="0"/>
              <a:buChar char=""/>
            </a:pPr>
            <a:r>
              <a:rPr lang="en-US">
                <a:latin typeface="Georgia" charset="0"/>
              </a:rPr>
              <a:t>– memorizes by writing repeatedly</a:t>
            </a:r>
          </a:p>
          <a:p>
            <a:pPr marL="273050" indent="-273050" eaLnBrk="1" hangingPunct="1">
              <a:lnSpc>
                <a:spcPct val="90000"/>
              </a:lnSpc>
              <a:buFont typeface="Wingdings 2" charset="0"/>
              <a:buChar char=""/>
            </a:pPr>
            <a:r>
              <a:rPr lang="en-US">
                <a:latin typeface="Georgia" charset="0"/>
              </a:rPr>
              <a:t>– when inactive, doodles, looks around </a:t>
            </a:r>
          </a:p>
          <a:p>
            <a:pPr marL="273050" indent="-273050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>
                <a:latin typeface="Georgia" charset="0"/>
              </a:rPr>
              <a:t>*</a:t>
            </a:r>
            <a:r>
              <a:rPr lang="en-US">
                <a:solidFill>
                  <a:srgbClr val="A6A6A6"/>
                </a:solidFill>
                <a:latin typeface="Georgia" charset="0"/>
              </a:rPr>
              <a:t>Enhancing</a:t>
            </a:r>
            <a:endParaRPr lang="en-US">
              <a:latin typeface="Georgia" charset="0"/>
            </a:endParaRPr>
          </a:p>
          <a:p>
            <a:pPr marL="273050" indent="-273050" eaLnBrk="1" hangingPunct="1">
              <a:lnSpc>
                <a:spcPct val="90000"/>
              </a:lnSpc>
              <a:buFont typeface="Wingdings 2" charset="0"/>
              <a:buChar char=""/>
            </a:pPr>
            <a:r>
              <a:rPr lang="en-US">
                <a:latin typeface="Georgia" charset="0"/>
              </a:rPr>
              <a:t>– Visualization-imagine</a:t>
            </a:r>
          </a:p>
          <a:p>
            <a:pPr marL="273050" indent="-273050" eaLnBrk="1" hangingPunct="1">
              <a:lnSpc>
                <a:spcPct val="90000"/>
              </a:lnSpc>
              <a:buFont typeface="Wingdings 2" charset="0"/>
              <a:buChar char=""/>
            </a:pPr>
            <a:r>
              <a:rPr lang="en-US">
                <a:latin typeface="Georgia" charset="0"/>
              </a:rPr>
              <a:t>– Visual prompts</a:t>
            </a:r>
          </a:p>
          <a:p>
            <a:pPr marL="273050" indent="-273050" eaLnBrk="1" hangingPunct="1">
              <a:lnSpc>
                <a:spcPct val="90000"/>
              </a:lnSpc>
              <a:buFont typeface="Wingdings 2" charset="0"/>
              <a:buChar char=""/>
            </a:pPr>
            <a:r>
              <a:rPr lang="en-US">
                <a:latin typeface="Georgia" charset="0"/>
              </a:rPr>
              <a:t>– Concept maps</a:t>
            </a:r>
          </a:p>
          <a:p>
            <a:pPr marL="273050" indent="-273050" eaLnBrk="1" hangingPunct="1">
              <a:lnSpc>
                <a:spcPct val="90000"/>
              </a:lnSpc>
              <a:buFont typeface="Wingdings 2" charset="0"/>
              <a:buChar char=""/>
            </a:pPr>
            <a:r>
              <a:rPr lang="en-US">
                <a:latin typeface="Georgia" charset="0"/>
              </a:rPr>
              <a:t>- visual representation of information-posters etc</a:t>
            </a:r>
          </a:p>
          <a:p>
            <a:pPr marL="273050" indent="-273050" eaLnBrk="1" hangingPunct="1">
              <a:lnSpc>
                <a:spcPct val="90000"/>
              </a:lnSpc>
              <a:buFont typeface="Wingdings 2" charset="0"/>
              <a:buChar char=""/>
            </a:pPr>
            <a:endParaRPr lang="en-US">
              <a:latin typeface="Georgia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marL="273050" indent="-273050" eaLnBrk="1" hangingPunct="1">
              <a:buFont typeface="Georgia" charset="0"/>
              <a:buNone/>
            </a:pPr>
            <a:r>
              <a:rPr lang="en-US" b="1">
                <a:solidFill>
                  <a:srgbClr val="C00000"/>
                </a:solidFill>
                <a:latin typeface="Georgia" charset="0"/>
              </a:rPr>
              <a:t>Auditory style: </a:t>
            </a:r>
          </a:p>
          <a:p>
            <a:pPr marL="273050" indent="-273050" eaLnBrk="1" hangingPunct="1">
              <a:buFont typeface="Wingdings 2" charset="0"/>
              <a:buNone/>
            </a:pPr>
            <a:r>
              <a:rPr lang="en-US">
                <a:latin typeface="Georgia" charset="0"/>
              </a:rPr>
              <a:t>*  </a:t>
            </a:r>
            <a:r>
              <a:rPr lang="en-US">
                <a:solidFill>
                  <a:srgbClr val="A6A6A6"/>
                </a:solidFill>
                <a:latin typeface="Georgia" charset="0"/>
              </a:rPr>
              <a:t>Characteristics</a:t>
            </a:r>
          </a:p>
          <a:p>
            <a:pPr marL="273050" indent="-273050" eaLnBrk="1" hangingPunct="1">
              <a:buFont typeface="Wingdings 2" charset="0"/>
              <a:buChar char=""/>
            </a:pPr>
            <a:r>
              <a:rPr lang="en-US">
                <a:latin typeface="Georgia" charset="0"/>
              </a:rPr>
              <a:t>– like to listen to teacher</a:t>
            </a:r>
          </a:p>
          <a:p>
            <a:pPr marL="273050" indent="-273050" eaLnBrk="1" hangingPunct="1">
              <a:buFont typeface="Wingdings 2" charset="0"/>
              <a:buChar char=""/>
            </a:pPr>
            <a:r>
              <a:rPr lang="en-US">
                <a:latin typeface="Georgia" charset="0"/>
              </a:rPr>
              <a:t>– talks fluently and logically</a:t>
            </a:r>
          </a:p>
          <a:p>
            <a:pPr marL="273050" indent="-273050" eaLnBrk="1" hangingPunct="1">
              <a:buFont typeface="Wingdings 2" charset="0"/>
              <a:buChar char=""/>
            </a:pPr>
            <a:r>
              <a:rPr lang="en-US">
                <a:latin typeface="Georgia" charset="0"/>
              </a:rPr>
              <a:t>– memorizes by repeating words aloud</a:t>
            </a:r>
          </a:p>
          <a:p>
            <a:pPr marL="273050" indent="-273050" eaLnBrk="1" hangingPunct="1">
              <a:buFont typeface="Wingdings 2" charset="0"/>
              <a:buChar char=""/>
            </a:pPr>
            <a:r>
              <a:rPr lang="en-US">
                <a:latin typeface="Georgia" charset="0"/>
              </a:rPr>
              <a:t>– inactivity leads to talking to self or others</a:t>
            </a:r>
          </a:p>
          <a:p>
            <a:pPr marL="273050" indent="-273050" eaLnBrk="1" hangingPunct="1">
              <a:buFont typeface="Wingdings 2" charset="0"/>
              <a:buNone/>
            </a:pPr>
            <a:r>
              <a:rPr lang="en-US">
                <a:latin typeface="Georgia" charset="0"/>
              </a:rPr>
              <a:t>*  </a:t>
            </a:r>
            <a:r>
              <a:rPr lang="en-US">
                <a:solidFill>
                  <a:srgbClr val="A6A6A6"/>
                </a:solidFill>
                <a:latin typeface="Georgia" charset="0"/>
              </a:rPr>
              <a:t>Enhancing</a:t>
            </a:r>
          </a:p>
          <a:p>
            <a:pPr marL="273050" indent="-273050" eaLnBrk="1" hangingPunct="1">
              <a:buFont typeface="Wingdings 2" charset="0"/>
              <a:buChar char=""/>
            </a:pPr>
            <a:r>
              <a:rPr lang="en-US">
                <a:latin typeface="Georgia" charset="0"/>
              </a:rPr>
              <a:t>– active listening</a:t>
            </a:r>
          </a:p>
          <a:p>
            <a:pPr marL="273050" indent="-273050" eaLnBrk="1" hangingPunct="1">
              <a:buFont typeface="Wingdings 2" charset="0"/>
              <a:buChar char=""/>
            </a:pPr>
            <a:r>
              <a:rPr lang="en-US">
                <a:latin typeface="Georgia" charset="0"/>
              </a:rPr>
              <a:t>– rhyme and rhythm-mnemonics</a:t>
            </a:r>
          </a:p>
          <a:p>
            <a:pPr marL="273050" indent="-273050" eaLnBrk="1" hangingPunct="1">
              <a:buFont typeface="Wingdings 2" charset="0"/>
              <a:buChar char=""/>
            </a:pPr>
            <a:r>
              <a:rPr lang="en-US">
                <a:latin typeface="Georgia" charset="0"/>
              </a:rPr>
              <a:t>– imagine you can hear …</a:t>
            </a:r>
          </a:p>
          <a:p>
            <a:pPr marL="273050" indent="-273050" eaLnBrk="1" hangingPunct="1">
              <a:buFont typeface="Wingdings 2" charset="0"/>
              <a:buChar char=""/>
            </a:pPr>
            <a:endParaRPr lang="en-US">
              <a:latin typeface="Georgia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914400"/>
            <a:ext cx="6248400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</a:pPr>
            <a:r>
              <a:rPr lang="en-US" sz="2800" b="1">
                <a:solidFill>
                  <a:srgbClr val="C00000"/>
                </a:solidFill>
                <a:latin typeface="Georgia" charset="0"/>
              </a:rPr>
              <a:t> Kinesthetic</a:t>
            </a:r>
          </a:p>
          <a:p>
            <a:pPr marL="365125" indent="-255588"/>
            <a:r>
              <a:rPr lang="en-US" sz="2400">
                <a:solidFill>
                  <a:srgbClr val="9394BE"/>
                </a:solidFill>
              </a:rPr>
              <a:t>* </a:t>
            </a:r>
            <a:r>
              <a:rPr lang="en-US" sz="2400">
                <a:solidFill>
                  <a:srgbClr val="A6A6A6"/>
                </a:solidFill>
              </a:rPr>
              <a:t>Characteristics</a:t>
            </a:r>
          </a:p>
          <a:p>
            <a:pPr marL="365125" indent="-255588"/>
            <a:r>
              <a:rPr lang="en-US" sz="2400"/>
              <a:t>– </a:t>
            </a:r>
            <a:r>
              <a:rPr lang="en-US" sz="2800">
                <a:latin typeface="Trebuchet MS" charset="0"/>
              </a:rPr>
              <a:t>hands on</a:t>
            </a:r>
          </a:p>
          <a:p>
            <a:pPr marL="365125" indent="-255588"/>
            <a:r>
              <a:rPr lang="en-US" sz="2800">
                <a:latin typeface="Trebuchet MS" charset="0"/>
              </a:rPr>
              <a:t>– talks about actions, speaks more slowly</a:t>
            </a:r>
          </a:p>
          <a:p>
            <a:pPr marL="365125" indent="-255588"/>
            <a:r>
              <a:rPr lang="en-US" sz="2800">
                <a:latin typeface="Trebuchet MS" charset="0"/>
              </a:rPr>
              <a:t>– inactivity leads to fidgeting</a:t>
            </a:r>
          </a:p>
          <a:p>
            <a:pPr marL="365125" indent="-255588"/>
            <a:r>
              <a:rPr lang="en-US" sz="2800">
                <a:latin typeface="Trebuchet MS" charset="0"/>
              </a:rPr>
              <a:t>– distracted by physical disturbance</a:t>
            </a:r>
          </a:p>
          <a:p>
            <a:pPr marL="365125" indent="-255588"/>
            <a:r>
              <a:rPr lang="en-US" sz="2800">
                <a:latin typeface="Trebuchet MS" charset="0"/>
              </a:rPr>
              <a:t>* </a:t>
            </a:r>
            <a:r>
              <a:rPr lang="en-US" sz="2800">
                <a:solidFill>
                  <a:srgbClr val="A6A6A6"/>
                </a:solidFill>
                <a:latin typeface="Trebuchet MS" charset="0"/>
              </a:rPr>
              <a:t>Enhancing</a:t>
            </a:r>
          </a:p>
          <a:p>
            <a:pPr marL="365125" indent="-255588"/>
            <a:r>
              <a:rPr lang="en-US" sz="2800">
                <a:latin typeface="Trebuchet MS" charset="0"/>
              </a:rPr>
              <a:t>– use objects that can be manipulated</a:t>
            </a:r>
          </a:p>
          <a:p>
            <a:pPr marL="365125" indent="-255588"/>
            <a:r>
              <a:rPr lang="en-US" sz="2800">
                <a:latin typeface="Trebuchet MS" charset="0"/>
              </a:rPr>
              <a:t>– acting out</a:t>
            </a:r>
          </a:p>
          <a:p>
            <a:pPr marL="365125" indent="-255588"/>
            <a:r>
              <a:rPr lang="en-US" sz="2800">
                <a:latin typeface="Trebuchet MS" charset="0"/>
              </a:rPr>
              <a:t>– body language and physical movements</a:t>
            </a: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charset="0"/>
              <a:buNone/>
            </a:pPr>
            <a:r>
              <a:rPr lang="en-US" b="1">
                <a:solidFill>
                  <a:srgbClr val="C00000"/>
                </a:solidFill>
                <a:latin typeface="Georgia" charset="0"/>
              </a:rPr>
              <a:t>The verbal (linguistic)style:</a:t>
            </a:r>
          </a:p>
          <a:p>
            <a:pPr>
              <a:buFont typeface="Wingdings 2" charset="0"/>
              <a:buNone/>
            </a:pPr>
            <a:r>
              <a:rPr lang="en-US">
                <a:latin typeface="Georgia" charset="0"/>
              </a:rPr>
              <a:t>- Involves both the written and spoken word.</a:t>
            </a:r>
          </a:p>
          <a:p>
            <a:pPr>
              <a:buFont typeface="Wingdings 2" charset="0"/>
              <a:buNone/>
            </a:pPr>
            <a:r>
              <a:rPr lang="en-US">
                <a:latin typeface="Georgia" charset="0"/>
              </a:rPr>
              <a:t>- Express both in writing and verbally. </a:t>
            </a:r>
          </a:p>
          <a:p>
            <a:pPr>
              <a:buFont typeface="Wingdings 2" charset="0"/>
              <a:buNone/>
            </a:pPr>
            <a:r>
              <a:rPr lang="en-US">
                <a:latin typeface="Georgia" charset="0"/>
              </a:rPr>
              <a:t>-  love reading and writing.</a:t>
            </a:r>
          </a:p>
          <a:p>
            <a:pPr>
              <a:buFont typeface="Wingdings 2" charset="0"/>
              <a:buNone/>
            </a:pPr>
            <a:r>
              <a:rPr lang="en-US">
                <a:latin typeface="Georgia" charset="0"/>
              </a:rPr>
              <a:t>-  Know the meaning of many words</a:t>
            </a:r>
          </a:p>
          <a:p>
            <a:pPr>
              <a:buFont typeface="Wingdings 2" charset="0"/>
              <a:buNone/>
            </a:pPr>
            <a:r>
              <a:rPr lang="en-US">
                <a:latin typeface="Georgia" charset="0"/>
              </a:rPr>
              <a:t>- The temporal and frontal lobes drive this style. </a:t>
            </a:r>
          </a:p>
          <a:p>
            <a:endParaRPr lang="en-US">
              <a:latin typeface="Georgia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181600"/>
          </a:xfrm>
        </p:spPr>
        <p:txBody>
          <a:bodyPr/>
          <a:lstStyle/>
          <a:p>
            <a:pPr>
              <a:buFont typeface="Georgia" charset="0"/>
              <a:buNone/>
            </a:pPr>
            <a:r>
              <a:rPr lang="en-US" b="1">
                <a:solidFill>
                  <a:srgbClr val="C00000"/>
                </a:solidFill>
                <a:latin typeface="Georgia" charset="0"/>
              </a:rPr>
              <a:t>The logical (mathematical) style:</a:t>
            </a:r>
          </a:p>
          <a:p>
            <a:pPr>
              <a:buFontTx/>
              <a:buChar char="-"/>
            </a:pPr>
            <a:r>
              <a:rPr lang="en-US">
                <a:latin typeface="Georgia" charset="0"/>
              </a:rPr>
              <a:t>using brain for logical and mathematical reasoning. classify and group information to learn or understand </a:t>
            </a:r>
          </a:p>
          <a:p>
            <a:pPr>
              <a:buFontTx/>
              <a:buChar char="-"/>
            </a:pPr>
            <a:r>
              <a:rPr lang="en-US">
                <a:latin typeface="Georgia" charset="0"/>
              </a:rPr>
              <a:t>Work well with numbers and perform complex calculations. </a:t>
            </a:r>
          </a:p>
          <a:p>
            <a:pPr>
              <a:buFontTx/>
              <a:buChar char="-"/>
            </a:pPr>
            <a:r>
              <a:rPr lang="en-US">
                <a:latin typeface="Georgia" charset="0"/>
              </a:rPr>
              <a:t>Work through problems and issues in a systematic way</a:t>
            </a:r>
          </a:p>
          <a:p>
            <a:pPr>
              <a:buFont typeface="Wingdings 2" charset="0"/>
              <a:buNone/>
            </a:pPr>
            <a:r>
              <a:rPr lang="en-US">
                <a:latin typeface="Georgia" charset="0"/>
              </a:rPr>
              <a:t>- The parietal lobes, especially the left side, drive our logical thinking. </a:t>
            </a:r>
          </a:p>
          <a:p>
            <a:pPr>
              <a:buFont typeface="Wingdings 2" charset="0"/>
              <a:buNone/>
            </a:pPr>
            <a:r>
              <a:rPr lang="en-US">
                <a:latin typeface="Georgia" charset="0"/>
              </a:rPr>
              <a:t> </a:t>
            </a:r>
          </a:p>
        </p:txBody>
      </p:sp>
    </p:spTree>
  </p:cSld>
  <p:clrMapOvr>
    <a:masterClrMapping/>
  </p:clrMapOvr>
  <p:transition xmlns:p14="http://schemas.microsoft.com/office/powerpoint/2010/main" spd="slow">
    <p:newsfla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105400"/>
          </a:xfrm>
        </p:spPr>
        <p:txBody>
          <a:bodyPr/>
          <a:lstStyle/>
          <a:p>
            <a:pPr>
              <a:buFont typeface="Georgia" charset="0"/>
              <a:buNone/>
            </a:pPr>
            <a:r>
              <a:rPr lang="en-US" b="1">
                <a:solidFill>
                  <a:srgbClr val="C00000"/>
                </a:solidFill>
                <a:latin typeface="Georgia" charset="0"/>
              </a:rPr>
              <a:t>The social (interpersonal) style:</a:t>
            </a:r>
          </a:p>
          <a:p>
            <a:pPr>
              <a:buFontTx/>
              <a:buChar char="-"/>
            </a:pPr>
            <a:r>
              <a:rPr lang="en-US">
                <a:solidFill>
                  <a:srgbClr val="002060"/>
                </a:solidFill>
                <a:latin typeface="Georgia" charset="0"/>
              </a:rPr>
              <a:t>Communication well with people, both verbally and non-verbally. </a:t>
            </a:r>
          </a:p>
          <a:p>
            <a:pPr>
              <a:buFont typeface="Wingdings 2" charset="0"/>
              <a:buNone/>
            </a:pPr>
            <a:endParaRPr lang="en-US">
              <a:solidFill>
                <a:srgbClr val="002060"/>
              </a:solidFill>
              <a:latin typeface="Georgia" charset="0"/>
            </a:endParaRPr>
          </a:p>
          <a:p>
            <a:pPr>
              <a:buFontTx/>
              <a:buChar char="-"/>
            </a:pPr>
            <a:r>
              <a:rPr lang="en-US">
                <a:solidFill>
                  <a:srgbClr val="002060"/>
                </a:solidFill>
                <a:latin typeface="Georgia" charset="0"/>
              </a:rPr>
              <a:t>listen well and understand other</a:t>
            </a:r>
            <a:r>
              <a:rPr lang="ja-JP" altLang="en-US">
                <a:solidFill>
                  <a:srgbClr val="002060"/>
                </a:solidFill>
                <a:latin typeface="Georgia" charset="0"/>
              </a:rPr>
              <a:t>’</a:t>
            </a:r>
            <a:r>
              <a:rPr lang="en-US">
                <a:solidFill>
                  <a:srgbClr val="002060"/>
                </a:solidFill>
                <a:latin typeface="Georgia" charset="0"/>
              </a:rPr>
              <a:t>s views. </a:t>
            </a:r>
          </a:p>
          <a:p>
            <a:pPr>
              <a:buFont typeface="Wingdings 2" charset="0"/>
              <a:buNone/>
            </a:pPr>
            <a:endParaRPr lang="en-US">
              <a:solidFill>
                <a:srgbClr val="002060"/>
              </a:solidFill>
              <a:latin typeface="Georgia" charset="0"/>
            </a:endParaRPr>
          </a:p>
          <a:p>
            <a:pPr>
              <a:buFontTx/>
              <a:buChar char="-"/>
            </a:pPr>
            <a:r>
              <a:rPr lang="en-US">
                <a:solidFill>
                  <a:srgbClr val="002060"/>
                </a:solidFill>
                <a:latin typeface="Georgia" charset="0"/>
              </a:rPr>
              <a:t>Prefer learning in groups</a:t>
            </a:r>
          </a:p>
          <a:p>
            <a:pPr>
              <a:buFont typeface="Wingdings 2" charset="0"/>
              <a:buNone/>
            </a:pPr>
            <a:endParaRPr lang="en-US">
              <a:solidFill>
                <a:srgbClr val="002060"/>
              </a:solidFill>
              <a:latin typeface="Georgia" charset="0"/>
            </a:endParaRPr>
          </a:p>
          <a:p>
            <a:pPr>
              <a:buFontTx/>
              <a:buChar char="-"/>
            </a:pPr>
            <a:r>
              <a:rPr lang="en-US">
                <a:solidFill>
                  <a:srgbClr val="002060"/>
                </a:solidFill>
                <a:latin typeface="Georgia" charset="0"/>
              </a:rPr>
              <a:t>prefer to stay around and talk with others.</a:t>
            </a:r>
          </a:p>
          <a:p>
            <a:pPr>
              <a:buFont typeface="Wingdings 2" charset="0"/>
              <a:buNone/>
            </a:pPr>
            <a:r>
              <a:rPr lang="en-US">
                <a:solidFill>
                  <a:srgbClr val="002060"/>
                </a:solidFill>
                <a:latin typeface="Georgia" charset="0"/>
              </a:rPr>
              <a:t>-  The frontal and temporal lobes handle much of our social activities</a:t>
            </a:r>
            <a:endParaRPr lang="en-US">
              <a:latin typeface="Georgia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0" name="Rectangle 1034"/>
          <p:cNvSpPr>
            <a:spLocks noChangeArrowheads="1"/>
          </p:cNvSpPr>
          <p:nvPr/>
        </p:nvSpPr>
        <p:spPr bwMode="auto">
          <a:xfrm>
            <a:off x="406400" y="2590800"/>
            <a:ext cx="1576388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15000"/>
              </a:lnSpc>
              <a:spcBef>
                <a:spcPct val="75000"/>
              </a:spcBef>
              <a:spcAft>
                <a:spcPct val="25000"/>
              </a:spcAft>
              <a:buClr>
                <a:srgbClr val="FFFBFD"/>
              </a:buClr>
              <a:buSzPct val="70000"/>
              <a:buFont typeface="Monotype Sorts" charset="2"/>
              <a:buNone/>
              <a:defRPr/>
            </a:pPr>
            <a:r>
              <a:rPr lang="da-DK" dirty="0">
                <a:solidFill>
                  <a:srgbClr val="FFFFFF"/>
                </a:solidFill>
                <a:ea typeface="+mn-ea"/>
              </a:rPr>
              <a:t>Remember </a:t>
            </a:r>
            <a:br>
              <a:rPr lang="da-DK" dirty="0">
                <a:solidFill>
                  <a:srgbClr val="FFFFFF"/>
                </a:solidFill>
                <a:ea typeface="+mn-ea"/>
              </a:rPr>
            </a:br>
            <a:r>
              <a:rPr lang="da-DK" dirty="0">
                <a:solidFill>
                  <a:srgbClr val="FFFFFF"/>
                </a:solidFill>
                <a:ea typeface="+mn-ea"/>
              </a:rPr>
              <a:t>best when </a:t>
            </a:r>
            <a:br>
              <a:rPr lang="da-DK" dirty="0">
                <a:solidFill>
                  <a:srgbClr val="FFFFFF"/>
                </a:solidFill>
                <a:ea typeface="+mn-ea"/>
              </a:rPr>
            </a:br>
            <a:r>
              <a:rPr lang="da-DK" dirty="0">
                <a:solidFill>
                  <a:srgbClr val="FFFFFF"/>
                </a:solidFill>
                <a:ea typeface="+mn-ea"/>
              </a:rPr>
              <a:t>they </a:t>
            </a:r>
            <a:r>
              <a:rPr 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LISTEN</a:t>
            </a:r>
            <a:r>
              <a:rPr lang="da-DK" dirty="0">
                <a:solidFill>
                  <a:srgbClr val="FFFFFF"/>
                </a:solidFill>
                <a:ea typeface="+mn-ea"/>
              </a:rPr>
              <a:t> </a:t>
            </a:r>
            <a:br>
              <a:rPr lang="da-DK" dirty="0">
                <a:solidFill>
                  <a:srgbClr val="FFFFFF"/>
                </a:solidFill>
                <a:ea typeface="+mn-ea"/>
              </a:rPr>
            </a:br>
            <a:r>
              <a:rPr lang="da-DK" dirty="0">
                <a:solidFill>
                  <a:schemeClr val="bg2">
                    <a:lumMod val="25000"/>
                  </a:schemeClr>
                </a:solidFill>
                <a:ea typeface="+mn-ea"/>
              </a:rPr>
              <a:t>to a lecture, a presentation, or an </a:t>
            </a:r>
            <a:br>
              <a:rPr lang="da-DK" dirty="0">
                <a:solidFill>
                  <a:schemeClr val="bg2">
                    <a:lumMod val="25000"/>
                  </a:schemeClr>
                </a:solidFill>
                <a:ea typeface="+mn-ea"/>
              </a:rPr>
            </a:br>
            <a:r>
              <a:rPr lang="da-DK" dirty="0">
                <a:solidFill>
                  <a:schemeClr val="bg2">
                    <a:lumMod val="25000"/>
                  </a:schemeClr>
                </a:solidFill>
                <a:ea typeface="+mn-ea"/>
              </a:rPr>
              <a:t>audiotape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a typeface="+mn-ea"/>
              </a:rPr>
              <a:t>.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33795" name="Rectangle 1035"/>
          <p:cNvSpPr>
            <a:spLocks noChangeArrowheads="1"/>
          </p:cNvSpPr>
          <p:nvPr/>
        </p:nvSpPr>
        <p:spPr bwMode="auto">
          <a:xfrm>
            <a:off x="396875" y="1447800"/>
            <a:ext cx="1595438" cy="4648200"/>
          </a:xfrm>
          <a:prstGeom prst="rect">
            <a:avLst/>
          </a:prstGeom>
          <a:noFill/>
          <a:ln w="63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3796" name="Group 1036"/>
          <p:cNvGrpSpPr>
            <a:grpSpLocks/>
          </p:cNvGrpSpPr>
          <p:nvPr/>
        </p:nvGrpSpPr>
        <p:grpSpPr bwMode="auto">
          <a:xfrm>
            <a:off x="554038" y="1524000"/>
            <a:ext cx="1163637" cy="733425"/>
            <a:chOff x="2208" y="3456"/>
            <a:chExt cx="576" cy="240"/>
          </a:xfrm>
        </p:grpSpPr>
        <p:sp>
          <p:nvSpPr>
            <p:cNvPr id="33824" name="Line 1037"/>
            <p:cNvSpPr>
              <a:spLocks noChangeShapeType="1"/>
            </p:cNvSpPr>
            <p:nvPr/>
          </p:nvSpPr>
          <p:spPr bwMode="auto">
            <a:xfrm>
              <a:off x="2496" y="345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5" name="AutoShape 1038"/>
            <p:cNvSpPr>
              <a:spLocks noChangeArrowheads="1"/>
            </p:cNvSpPr>
            <p:nvPr/>
          </p:nvSpPr>
          <p:spPr bwMode="auto">
            <a:xfrm>
              <a:off x="2208" y="3456"/>
              <a:ext cx="576" cy="240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826" name="Rectangle 1039"/>
            <p:cNvSpPr>
              <a:spLocks noChangeArrowheads="1"/>
            </p:cNvSpPr>
            <p:nvPr/>
          </p:nvSpPr>
          <p:spPr bwMode="auto">
            <a:xfrm>
              <a:off x="2280" y="3490"/>
              <a:ext cx="432" cy="90"/>
            </a:xfrm>
            <a:prstGeom prst="rect">
              <a:avLst/>
            </a:prstGeom>
            <a:solidFill>
              <a:srgbClr val="EF73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da-DK" sz="1200" b="1"/>
            </a:p>
          </p:txBody>
        </p:sp>
      </p:grpSp>
      <p:sp>
        <p:nvSpPr>
          <p:cNvPr id="33797" name="Rectangle 1040"/>
          <p:cNvSpPr>
            <a:spLocks noChangeArrowheads="1"/>
          </p:cNvSpPr>
          <p:nvPr/>
        </p:nvSpPr>
        <p:spPr bwMode="auto">
          <a:xfrm>
            <a:off x="609600" y="1631950"/>
            <a:ext cx="1066800" cy="51752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/>
              <a:t>Auditory</a:t>
            </a:r>
          </a:p>
          <a:p>
            <a:pPr algn="ctr"/>
            <a:r>
              <a:rPr lang="en-US" sz="1400" b="1"/>
              <a:t>Learners</a:t>
            </a:r>
            <a:endParaRPr lang="en-US" sz="900" b="1">
              <a:solidFill>
                <a:srgbClr val="FFFFFF"/>
              </a:solidFill>
              <a:latin typeface="Arial Narrow" charset="0"/>
            </a:endParaRPr>
          </a:p>
        </p:txBody>
      </p:sp>
      <p:sp>
        <p:nvSpPr>
          <p:cNvPr id="245777" name="Rectangle 1041"/>
          <p:cNvSpPr>
            <a:spLocks noChangeArrowheads="1"/>
          </p:cNvSpPr>
          <p:nvPr/>
        </p:nvSpPr>
        <p:spPr bwMode="auto">
          <a:xfrm>
            <a:off x="7151688" y="2590800"/>
            <a:ext cx="1576387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15000"/>
              </a:lnSpc>
              <a:spcBef>
                <a:spcPct val="75000"/>
              </a:spcBef>
              <a:spcAft>
                <a:spcPct val="25000"/>
              </a:spcAft>
              <a:buClr>
                <a:srgbClr val="FFFBFD"/>
              </a:buClr>
              <a:buSzPct val="70000"/>
              <a:buFont typeface="Monotype Sorts" charset="2"/>
              <a:buNone/>
              <a:defRPr/>
            </a:pPr>
            <a:r>
              <a:rPr lang="en-US" dirty="0">
                <a:solidFill>
                  <a:srgbClr val="FFFFFF"/>
                </a:solidFill>
                <a:ea typeface="+mn-ea"/>
              </a:rPr>
              <a:t>Remember </a:t>
            </a:r>
            <a:br>
              <a:rPr lang="en-US" dirty="0">
                <a:solidFill>
                  <a:srgbClr val="FFFFFF"/>
                </a:solidFill>
                <a:ea typeface="+mn-ea"/>
              </a:rPr>
            </a:br>
            <a:r>
              <a:rPr lang="en-US" dirty="0">
                <a:solidFill>
                  <a:srgbClr val="FFFFFF"/>
                </a:solidFill>
                <a:ea typeface="+mn-ea"/>
              </a:rPr>
              <a:t>best when </a:t>
            </a:r>
            <a:br>
              <a:rPr lang="en-US" dirty="0">
                <a:solidFill>
                  <a:srgbClr val="FFFFFF"/>
                </a:solidFill>
                <a:ea typeface="+mn-ea"/>
              </a:rPr>
            </a:br>
            <a:r>
              <a:rPr lang="en-US" dirty="0">
                <a:solidFill>
                  <a:srgbClr val="FFFFFF"/>
                </a:solidFill>
                <a:ea typeface="+mn-ea"/>
              </a:rPr>
              <a:t>they </a:t>
            </a:r>
            <a:r>
              <a:rPr 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DISCUSS</a:t>
            </a:r>
            <a:r>
              <a:rPr lang="en-US" dirty="0">
                <a:solidFill>
                  <a:srgbClr val="FFFFFF"/>
                </a:solidFill>
                <a:ea typeface="+mn-ea"/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a typeface="+mn-ea"/>
              </a:rPr>
              <a:t>with others the new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ea typeface="+mn-ea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ea typeface="+mn-ea"/>
              </a:rPr>
              <a:t>and complex information they are learning.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33799" name="Rectangle 1042"/>
          <p:cNvSpPr>
            <a:spLocks noChangeArrowheads="1"/>
          </p:cNvSpPr>
          <p:nvPr/>
        </p:nvSpPr>
        <p:spPr bwMode="auto">
          <a:xfrm>
            <a:off x="7151688" y="1447800"/>
            <a:ext cx="1595437" cy="464820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3800" name="Group 1043"/>
          <p:cNvGrpSpPr>
            <a:grpSpLocks/>
          </p:cNvGrpSpPr>
          <p:nvPr/>
        </p:nvGrpSpPr>
        <p:grpSpPr bwMode="auto">
          <a:xfrm>
            <a:off x="7423150" y="1524000"/>
            <a:ext cx="1165225" cy="733425"/>
            <a:chOff x="2208" y="3456"/>
            <a:chExt cx="576" cy="240"/>
          </a:xfrm>
        </p:grpSpPr>
        <p:sp>
          <p:nvSpPr>
            <p:cNvPr id="33821" name="Line 1044"/>
            <p:cNvSpPr>
              <a:spLocks noChangeShapeType="1"/>
            </p:cNvSpPr>
            <p:nvPr/>
          </p:nvSpPr>
          <p:spPr bwMode="auto">
            <a:xfrm>
              <a:off x="2496" y="345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2" name="AutoShape 1045"/>
            <p:cNvSpPr>
              <a:spLocks noChangeArrowheads="1"/>
            </p:cNvSpPr>
            <p:nvPr/>
          </p:nvSpPr>
          <p:spPr bwMode="auto">
            <a:xfrm>
              <a:off x="2208" y="3456"/>
              <a:ext cx="576" cy="240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823" name="Rectangle 1046"/>
            <p:cNvSpPr>
              <a:spLocks noChangeArrowheads="1"/>
            </p:cNvSpPr>
            <p:nvPr/>
          </p:nvSpPr>
          <p:spPr bwMode="auto">
            <a:xfrm>
              <a:off x="2280" y="3490"/>
              <a:ext cx="432" cy="90"/>
            </a:xfrm>
            <a:prstGeom prst="rect">
              <a:avLst/>
            </a:prstGeom>
            <a:solidFill>
              <a:srgbClr val="EF73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da-DK" sz="1200" b="1"/>
            </a:p>
          </p:txBody>
        </p:sp>
      </p:grpSp>
      <p:sp>
        <p:nvSpPr>
          <p:cNvPr id="33801" name="Rectangle 1047"/>
          <p:cNvSpPr>
            <a:spLocks noChangeArrowheads="1"/>
          </p:cNvSpPr>
          <p:nvPr/>
        </p:nvSpPr>
        <p:spPr bwMode="auto">
          <a:xfrm>
            <a:off x="7467600" y="1631950"/>
            <a:ext cx="1081088" cy="51752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/>
              <a:t>Verbal</a:t>
            </a:r>
          </a:p>
          <a:p>
            <a:pPr algn="ctr"/>
            <a:r>
              <a:rPr lang="en-US" sz="1400" b="1"/>
              <a:t>Learners</a:t>
            </a:r>
            <a:endParaRPr lang="en-US" sz="900" b="1">
              <a:latin typeface="Arial Narrow" charset="0"/>
            </a:endParaRPr>
          </a:p>
        </p:txBody>
      </p:sp>
      <p:grpSp>
        <p:nvGrpSpPr>
          <p:cNvPr id="33802" name="Group 1084"/>
          <p:cNvGrpSpPr>
            <a:grpSpLocks/>
          </p:cNvGrpSpPr>
          <p:nvPr/>
        </p:nvGrpSpPr>
        <p:grpSpPr bwMode="auto">
          <a:xfrm>
            <a:off x="3776663" y="1447800"/>
            <a:ext cx="1595437" cy="4648200"/>
            <a:chOff x="2376" y="912"/>
            <a:chExt cx="1020" cy="2928"/>
          </a:xfrm>
        </p:grpSpPr>
        <p:sp>
          <p:nvSpPr>
            <p:cNvPr id="245784" name="Rectangle 1048"/>
            <p:cNvSpPr>
              <a:spLocks noChangeArrowheads="1"/>
            </p:cNvSpPr>
            <p:nvPr/>
          </p:nvSpPr>
          <p:spPr bwMode="auto">
            <a:xfrm>
              <a:off x="2376" y="1632"/>
              <a:ext cx="1008" cy="2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algn="ctr">
                <a:lnSpc>
                  <a:spcPct val="115000"/>
                </a:lnSpc>
                <a:spcBef>
                  <a:spcPct val="75000"/>
                </a:spcBef>
                <a:spcAft>
                  <a:spcPct val="25000"/>
                </a:spcAft>
                <a:buClr>
                  <a:srgbClr val="FFFBFD"/>
                </a:buClr>
                <a:buSzPct val="70000"/>
                <a:buFont typeface="Monotype Sorts" charset="2"/>
                <a:buNone/>
                <a:defRPr/>
              </a:pPr>
              <a:r>
                <a:rPr lang="en-US" dirty="0">
                  <a:solidFill>
                    <a:srgbClr val="FFFFFF"/>
                  </a:solidFill>
                  <a:ea typeface="+mn-ea"/>
                </a:rPr>
                <a:t>Remember </a:t>
              </a:r>
              <a:br>
                <a:rPr lang="en-US" dirty="0">
                  <a:solidFill>
                    <a:srgbClr val="FFFFFF"/>
                  </a:solidFill>
                  <a:ea typeface="+mn-ea"/>
                </a:rPr>
              </a:br>
              <a:r>
                <a:rPr lang="en-US" dirty="0">
                  <a:solidFill>
                    <a:srgbClr val="FFFFFF"/>
                  </a:solidFill>
                  <a:ea typeface="+mn-ea"/>
                </a:rPr>
                <a:t>best when </a:t>
              </a:r>
              <a:br>
                <a:rPr lang="en-US" dirty="0">
                  <a:solidFill>
                    <a:srgbClr val="FFFFFF"/>
                  </a:solidFill>
                  <a:ea typeface="+mn-ea"/>
                </a:rPr>
              </a:br>
              <a:r>
                <a:rPr lang="en-US" dirty="0">
                  <a:solidFill>
                    <a:srgbClr val="FFFFFF"/>
                  </a:solidFill>
                  <a:ea typeface="+mn-ea"/>
                </a:rPr>
                <a:t>they </a:t>
              </a:r>
              <a:r>
                <a:rPr lang="en-US" dirty="0">
                  <a:solidFill>
                    <a:srgbClr val="FF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</a:rPr>
                <a:t>READ</a:t>
              </a:r>
              <a:r>
                <a:rPr lang="en-US" dirty="0">
                  <a:solidFill>
                    <a:srgbClr val="FFFFFF"/>
                  </a:solidFill>
                  <a:ea typeface="+mn-ea"/>
                </a:rPr>
                <a:t> </a:t>
              </a:r>
              <a:r>
                <a:rPr lang="en-US" dirty="0">
                  <a:solidFill>
                    <a:schemeClr val="bg2">
                      <a:lumMod val="25000"/>
                    </a:schemeClr>
                  </a:solidFill>
                  <a:ea typeface="+mn-ea"/>
                </a:rPr>
                <a:t>the written word (textbooks, memos, </a:t>
              </a:r>
              <a:br>
                <a:rPr lang="en-US" dirty="0">
                  <a:solidFill>
                    <a:schemeClr val="bg2">
                      <a:lumMod val="25000"/>
                    </a:schemeClr>
                  </a:solidFill>
                  <a:ea typeface="+mn-ea"/>
                </a:rPr>
              </a:br>
              <a:r>
                <a:rPr lang="en-US" dirty="0">
                  <a:solidFill>
                    <a:schemeClr val="bg2">
                      <a:lumMod val="25000"/>
                    </a:schemeClr>
                  </a:solidFill>
                  <a:ea typeface="+mn-ea"/>
                </a:rPr>
                <a:t> and e-mail messages</a:t>
              </a:r>
              <a:r>
                <a:rPr lang="en-US" dirty="0">
                  <a:solidFill>
                    <a:srgbClr val="FFFFFF"/>
                  </a:solidFill>
                  <a:ea typeface="+mn-ea"/>
                </a:rPr>
                <a:t>).</a:t>
              </a:r>
              <a:endParaRPr lang="en-US" sz="2000" dirty="0">
                <a:solidFill>
                  <a:srgbClr val="FFFFFF"/>
                </a:solidFill>
                <a:latin typeface="Comic Sans MS" pitchFamily="66" charset="0"/>
                <a:ea typeface="+mn-ea"/>
              </a:endParaRPr>
            </a:p>
          </p:txBody>
        </p:sp>
        <p:sp>
          <p:nvSpPr>
            <p:cNvPr id="33814" name="Rectangle 1049"/>
            <p:cNvSpPr>
              <a:spLocks noChangeArrowheads="1"/>
            </p:cNvSpPr>
            <p:nvPr/>
          </p:nvSpPr>
          <p:spPr bwMode="auto">
            <a:xfrm>
              <a:off x="2376" y="912"/>
              <a:ext cx="1020" cy="2928"/>
            </a:xfrm>
            <a:prstGeom prst="rect">
              <a:avLst/>
            </a:prstGeom>
            <a:noFill/>
            <a:ln w="1270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33815" name="Group 1074"/>
            <p:cNvGrpSpPr>
              <a:grpSpLocks/>
            </p:cNvGrpSpPr>
            <p:nvPr/>
          </p:nvGrpSpPr>
          <p:grpSpPr bwMode="auto">
            <a:xfrm>
              <a:off x="2454" y="960"/>
              <a:ext cx="864" cy="462"/>
              <a:chOff x="2448" y="960"/>
              <a:chExt cx="864" cy="462"/>
            </a:xfrm>
          </p:grpSpPr>
          <p:grpSp>
            <p:nvGrpSpPr>
              <p:cNvPr id="33816" name="Group 1050"/>
              <p:cNvGrpSpPr>
                <a:grpSpLocks/>
              </p:cNvGrpSpPr>
              <p:nvPr/>
            </p:nvGrpSpPr>
            <p:grpSpPr bwMode="auto">
              <a:xfrm>
                <a:off x="2472" y="960"/>
                <a:ext cx="816" cy="462"/>
                <a:chOff x="2208" y="3456"/>
                <a:chExt cx="576" cy="240"/>
              </a:xfrm>
            </p:grpSpPr>
            <p:sp>
              <p:nvSpPr>
                <p:cNvPr id="33818" name="Line 1051"/>
                <p:cNvSpPr>
                  <a:spLocks noChangeShapeType="1"/>
                </p:cNvSpPr>
                <p:nvPr/>
              </p:nvSpPr>
              <p:spPr bwMode="auto">
                <a:xfrm>
                  <a:off x="2496" y="3456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9" name="AutoShape 1052"/>
                <p:cNvSpPr>
                  <a:spLocks noChangeArrowheads="1"/>
                </p:cNvSpPr>
                <p:nvPr/>
              </p:nvSpPr>
              <p:spPr bwMode="auto">
                <a:xfrm>
                  <a:off x="2208" y="3456"/>
                  <a:ext cx="576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33820" name="Rectangle 1053"/>
                <p:cNvSpPr>
                  <a:spLocks noChangeArrowheads="1"/>
                </p:cNvSpPr>
                <p:nvPr/>
              </p:nvSpPr>
              <p:spPr bwMode="auto">
                <a:xfrm>
                  <a:off x="2280" y="3490"/>
                  <a:ext cx="432" cy="90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endParaRPr lang="da-DK" sz="1200" b="1"/>
                </a:p>
              </p:txBody>
            </p:sp>
          </p:grpSp>
          <p:sp>
            <p:nvSpPr>
              <p:cNvPr id="33817" name="Rectangle 1054"/>
              <p:cNvSpPr>
                <a:spLocks noChangeArrowheads="1"/>
              </p:cNvSpPr>
              <p:nvPr/>
            </p:nvSpPr>
            <p:spPr bwMode="auto">
              <a:xfrm>
                <a:off x="2448" y="961"/>
                <a:ext cx="864" cy="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b="1"/>
                  <a:t>Visual </a:t>
                </a:r>
                <a:br>
                  <a:rPr lang="en-US" sz="1400" b="1"/>
                </a:br>
                <a:r>
                  <a:rPr lang="en-US" sz="1400" b="1"/>
                  <a:t>Text</a:t>
                </a:r>
              </a:p>
              <a:p>
                <a:pPr algn="ctr"/>
                <a:r>
                  <a:rPr lang="en-US" sz="1400" b="1"/>
                  <a:t>Learners</a:t>
                </a:r>
                <a:endParaRPr lang="en-US" sz="900" b="1">
                  <a:solidFill>
                    <a:srgbClr val="FFFF66"/>
                  </a:solidFill>
                  <a:latin typeface="Arial Narrow" charset="0"/>
                </a:endParaRPr>
              </a:p>
            </p:txBody>
          </p:sp>
        </p:grpSp>
      </p:grpSp>
      <p:sp>
        <p:nvSpPr>
          <p:cNvPr id="245791" name="Rectangle 1055"/>
          <p:cNvSpPr>
            <a:spLocks noChangeArrowheads="1"/>
          </p:cNvSpPr>
          <p:nvPr/>
        </p:nvSpPr>
        <p:spPr bwMode="auto">
          <a:xfrm>
            <a:off x="5462588" y="2590800"/>
            <a:ext cx="1577975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15000"/>
              </a:lnSpc>
              <a:spcBef>
                <a:spcPct val="75000"/>
              </a:spcBef>
              <a:spcAft>
                <a:spcPct val="25000"/>
              </a:spcAft>
              <a:buClr>
                <a:srgbClr val="FFFBFD"/>
              </a:buClr>
              <a:buSzPct val="70000"/>
              <a:buFont typeface="Monotype Sorts" charset="2"/>
              <a:buNone/>
              <a:defRPr/>
            </a:pPr>
            <a:r>
              <a:rPr lang="en-US" dirty="0">
                <a:solidFill>
                  <a:srgbClr val="FFFFFF"/>
                </a:solidFill>
                <a:ea typeface="+mn-ea"/>
              </a:rPr>
              <a:t>Remember </a:t>
            </a:r>
            <a:br>
              <a:rPr lang="en-US" dirty="0">
                <a:solidFill>
                  <a:srgbClr val="FFFFFF"/>
                </a:solidFill>
                <a:ea typeface="+mn-ea"/>
              </a:rPr>
            </a:br>
            <a:r>
              <a:rPr lang="en-US" dirty="0">
                <a:solidFill>
                  <a:srgbClr val="FFFFFF"/>
                </a:solidFill>
                <a:ea typeface="+mn-ea"/>
              </a:rPr>
              <a:t>best by </a:t>
            </a:r>
            <a:r>
              <a:rPr 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DOING</a:t>
            </a:r>
            <a:r>
              <a:rPr lang="en-US" dirty="0">
                <a:solidFill>
                  <a:srgbClr val="FFFFFF"/>
                </a:solidFill>
                <a:ea typeface="+mn-ea"/>
              </a:rPr>
              <a:t> </a:t>
            </a:r>
            <a:br>
              <a:rPr lang="en-US" dirty="0">
                <a:solidFill>
                  <a:srgbClr val="FFFFFF"/>
                </a:solidFill>
                <a:ea typeface="+mn-ea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ea typeface="+mn-ea"/>
              </a:rPr>
              <a:t>rather than sitting and listening, reading,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ea typeface="+mn-ea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ea typeface="+mn-ea"/>
              </a:rPr>
              <a:t>or thinking about the information</a:t>
            </a:r>
            <a:r>
              <a:rPr lang="en-US" dirty="0">
                <a:solidFill>
                  <a:srgbClr val="FFFFFF"/>
                </a:solidFill>
                <a:ea typeface="+mn-ea"/>
              </a:rPr>
              <a:t>.</a:t>
            </a:r>
            <a:endParaRPr lang="en-US" sz="2000" dirty="0">
              <a:solidFill>
                <a:srgbClr val="FFFFFF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33804" name="Rectangle 1056"/>
          <p:cNvSpPr>
            <a:spLocks noChangeArrowheads="1"/>
          </p:cNvSpPr>
          <p:nvPr/>
        </p:nvSpPr>
        <p:spPr bwMode="auto">
          <a:xfrm>
            <a:off x="5462588" y="1447800"/>
            <a:ext cx="1597025" cy="464820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3805" name="Line 1058"/>
          <p:cNvSpPr>
            <a:spLocks noChangeShapeType="1"/>
          </p:cNvSpPr>
          <p:nvPr/>
        </p:nvSpPr>
        <p:spPr bwMode="auto">
          <a:xfrm>
            <a:off x="6238875" y="1522413"/>
            <a:ext cx="0" cy="73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AutoShape 1059"/>
          <p:cNvSpPr>
            <a:spLocks noChangeArrowheads="1"/>
          </p:cNvSpPr>
          <p:nvPr/>
        </p:nvSpPr>
        <p:spPr bwMode="auto">
          <a:xfrm>
            <a:off x="5600700" y="1522413"/>
            <a:ext cx="1276350" cy="73342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latin typeface="Arial Unicode MS" charset="0"/>
              </a:rPr>
              <a:t>Tactile and/or </a:t>
            </a:r>
            <a:br>
              <a:rPr lang="en-US" sz="1400" b="1">
                <a:latin typeface="Arial Unicode MS" charset="0"/>
              </a:rPr>
            </a:br>
            <a:r>
              <a:rPr lang="en-US" sz="1400" b="1">
                <a:latin typeface="Arial Unicode MS" charset="0"/>
              </a:rPr>
              <a:t>Kinesthetic</a:t>
            </a:r>
          </a:p>
          <a:p>
            <a:pPr algn="ctr"/>
            <a:r>
              <a:rPr lang="en-US" sz="1400" b="1">
                <a:latin typeface="Arial Unicode MS" charset="0"/>
              </a:rPr>
              <a:t>Learners</a:t>
            </a:r>
          </a:p>
        </p:txBody>
      </p:sp>
      <p:sp>
        <p:nvSpPr>
          <p:cNvPr id="245798" name="Rectangle 1062"/>
          <p:cNvSpPr>
            <a:spLocks noChangeArrowheads="1"/>
          </p:cNvSpPr>
          <p:nvPr/>
        </p:nvSpPr>
        <p:spPr bwMode="auto">
          <a:xfrm>
            <a:off x="2082800" y="2590800"/>
            <a:ext cx="1577975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15000"/>
              </a:lnSpc>
              <a:spcBef>
                <a:spcPct val="75000"/>
              </a:spcBef>
              <a:spcAft>
                <a:spcPct val="25000"/>
              </a:spcAft>
              <a:buClr>
                <a:srgbClr val="FFFBFD"/>
              </a:buClr>
              <a:buSzPct val="70000"/>
              <a:buFont typeface="Monotype Sorts" charset="2"/>
              <a:buNone/>
              <a:defRPr/>
            </a:pPr>
            <a:r>
              <a:rPr lang="en-US" dirty="0">
                <a:solidFill>
                  <a:srgbClr val="FFFFFF"/>
                </a:solidFill>
                <a:ea typeface="+mn-ea"/>
              </a:rPr>
              <a:t>Remember </a:t>
            </a:r>
            <a:br>
              <a:rPr lang="en-US" dirty="0">
                <a:solidFill>
                  <a:srgbClr val="FFFFFF"/>
                </a:solidFill>
                <a:ea typeface="+mn-ea"/>
              </a:rPr>
            </a:br>
            <a:r>
              <a:rPr lang="en-US" dirty="0">
                <a:solidFill>
                  <a:srgbClr val="FFFFFF"/>
                </a:solidFill>
                <a:ea typeface="+mn-ea"/>
              </a:rPr>
              <a:t>best when </a:t>
            </a:r>
            <a:br>
              <a:rPr lang="en-US" dirty="0">
                <a:solidFill>
                  <a:srgbClr val="FFFFFF"/>
                </a:solidFill>
                <a:ea typeface="+mn-ea"/>
              </a:rPr>
            </a:br>
            <a:r>
              <a:rPr lang="en-US" dirty="0">
                <a:solidFill>
                  <a:srgbClr val="FFFFFF"/>
                </a:solidFill>
                <a:ea typeface="+mn-ea"/>
              </a:rPr>
              <a:t>they </a:t>
            </a:r>
            <a:r>
              <a:rPr 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SEE</a:t>
            </a:r>
            <a:r>
              <a:rPr lang="en-US" dirty="0">
                <a:solidFill>
                  <a:srgbClr val="FFFFFF"/>
                </a:solidFill>
                <a:ea typeface="+mn-ea"/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a typeface="+mn-ea"/>
              </a:rPr>
              <a:t>(create) mental images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ea typeface="+mn-ea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ea typeface="+mn-ea"/>
              </a:rPr>
              <a:t>of what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ea typeface="+mn-ea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ea typeface="+mn-ea"/>
              </a:rPr>
              <a:t>they hear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ea typeface="+mn-ea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ea typeface="+mn-ea"/>
              </a:rPr>
              <a:t>or read.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33808" name="Rectangle 1063"/>
          <p:cNvSpPr>
            <a:spLocks noChangeArrowheads="1"/>
          </p:cNvSpPr>
          <p:nvPr/>
        </p:nvSpPr>
        <p:spPr bwMode="auto">
          <a:xfrm>
            <a:off x="2087563" y="1447800"/>
            <a:ext cx="1597025" cy="4648200"/>
          </a:xfrm>
          <a:prstGeom prst="rect">
            <a:avLst/>
          </a:prstGeom>
          <a:noFill/>
          <a:ln w="317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3809" name="Line 1065"/>
          <p:cNvSpPr>
            <a:spLocks noChangeShapeType="1"/>
          </p:cNvSpPr>
          <p:nvPr/>
        </p:nvSpPr>
        <p:spPr bwMode="auto">
          <a:xfrm>
            <a:off x="2881313" y="1524000"/>
            <a:ext cx="0" cy="73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AutoShape 1066"/>
          <p:cNvSpPr>
            <a:spLocks noChangeArrowheads="1"/>
          </p:cNvSpPr>
          <p:nvPr/>
        </p:nvSpPr>
        <p:spPr bwMode="auto">
          <a:xfrm>
            <a:off x="2243138" y="1524000"/>
            <a:ext cx="1276350" cy="73342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latin typeface="Arial Unicode MS" charset="0"/>
              </a:rPr>
              <a:t>Visual </a:t>
            </a:r>
            <a:br>
              <a:rPr lang="en-US" sz="1400" b="1">
                <a:latin typeface="Arial Unicode MS" charset="0"/>
              </a:rPr>
            </a:br>
            <a:r>
              <a:rPr lang="en-US" sz="1400" b="1">
                <a:latin typeface="Arial Unicode MS" charset="0"/>
              </a:rPr>
              <a:t>Picture</a:t>
            </a:r>
          </a:p>
          <a:p>
            <a:pPr algn="ctr"/>
            <a:r>
              <a:rPr lang="en-US" sz="1400" b="1">
                <a:latin typeface="Arial Unicode MS" charset="0"/>
              </a:rPr>
              <a:t>Learners</a:t>
            </a:r>
            <a:endParaRPr lang="da-DK" sz="1400" b="1">
              <a:latin typeface="Arial Unicode MS" charset="0"/>
            </a:endParaRPr>
          </a:p>
        </p:txBody>
      </p:sp>
      <p:sp>
        <p:nvSpPr>
          <p:cNvPr id="245823" name="Rectangle 1087"/>
          <p:cNvSpPr>
            <a:spLocks noChangeArrowheads="1"/>
          </p:cNvSpPr>
          <p:nvPr/>
        </p:nvSpPr>
        <p:spPr bwMode="auto">
          <a:xfrm>
            <a:off x="1130300" y="457200"/>
            <a:ext cx="6883400" cy="574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Perceptual Elements of style</a:t>
            </a:r>
          </a:p>
        </p:txBody>
      </p:sp>
      <p:sp>
        <p:nvSpPr>
          <p:cNvPr id="33812" name="Line 1089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>
                <a:latin typeface="Bernard MT Condensed" charset="0"/>
              </a:rPr>
              <a:t/>
            </a:r>
            <a:br>
              <a:rPr lang="en-US" sz="4400">
                <a:latin typeface="Bernard MT Condensed" charset="0"/>
              </a:rPr>
            </a:br>
            <a:r>
              <a:rPr lang="en-US" sz="4400">
                <a:latin typeface="Bernard MT Condensed" charset="0"/>
              </a:rPr>
              <a:t>OBJECTIVES</a:t>
            </a:r>
            <a:br>
              <a:rPr lang="en-US" sz="4400">
                <a:latin typeface="Bernard MT Condensed" charset="0"/>
              </a:rPr>
            </a:br>
            <a:endParaRPr lang="en-US" sz="4400">
              <a:latin typeface="Bernard MT Condense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ClrTx/>
              <a:buFont typeface="Georgia" charset="0"/>
              <a:buChar char="●"/>
            </a:pPr>
            <a:r>
              <a:rPr lang="en-US">
                <a:latin typeface="Bernard MT Condensed" charset="0"/>
              </a:rPr>
              <a:t>To define </a:t>
            </a:r>
            <a:r>
              <a:rPr lang="ja-JP" altLang="en-US">
                <a:latin typeface="Bernard MT Condensed" charset="0"/>
              </a:rPr>
              <a:t>“</a:t>
            </a:r>
            <a:r>
              <a:rPr lang="en-US">
                <a:latin typeface="Bernard MT Condensed" charset="0"/>
              </a:rPr>
              <a:t>Learning</a:t>
            </a:r>
            <a:r>
              <a:rPr lang="ja-JP" altLang="en-US">
                <a:latin typeface="Bernard MT Condensed" charset="0"/>
              </a:rPr>
              <a:t>”</a:t>
            </a:r>
            <a:r>
              <a:rPr lang="en-US">
                <a:latin typeface="Bernard MT Condensed" charset="0"/>
              </a:rPr>
              <a:t> &amp; learning principles.</a:t>
            </a:r>
          </a:p>
          <a:p>
            <a:pPr marL="342900" indent="-342900">
              <a:spcBef>
                <a:spcPct val="20000"/>
              </a:spcBef>
              <a:buClrTx/>
              <a:buFont typeface="Georgia" charset="0"/>
              <a:buChar char="●"/>
            </a:pPr>
            <a:r>
              <a:rPr lang="en-US">
                <a:latin typeface="Bernard MT Condensed" charset="0"/>
              </a:rPr>
              <a:t>To recognize that undergraduate learning different from secondary school.</a:t>
            </a:r>
          </a:p>
          <a:p>
            <a:pPr marL="342900" indent="-342900">
              <a:spcBef>
                <a:spcPct val="20000"/>
              </a:spcBef>
              <a:buClrTx/>
              <a:buFont typeface="Georgia" charset="0"/>
              <a:buChar char="●"/>
            </a:pPr>
            <a:r>
              <a:rPr lang="en-US">
                <a:latin typeface="Bernard MT Condensed" charset="0"/>
              </a:rPr>
              <a:t>To identify different types of learning</a:t>
            </a:r>
          </a:p>
          <a:p>
            <a:pPr marL="342900" indent="-342900">
              <a:spcBef>
                <a:spcPct val="20000"/>
              </a:spcBef>
              <a:buClrTx/>
              <a:buFont typeface="Georgia" charset="0"/>
              <a:buChar char="●"/>
            </a:pPr>
            <a:r>
              <a:rPr lang="en-US">
                <a:latin typeface="Bernard MT Condensed" charset="0"/>
              </a:rPr>
              <a:t>To apply these learning principles to our daily learning activities.</a:t>
            </a:r>
          </a:p>
          <a:p>
            <a:pPr marL="342900" indent="-342900" eaLnBrk="1" hangingPunct="1">
              <a:buFont typeface="Georgia" charset="0"/>
              <a:buNone/>
            </a:pPr>
            <a:endParaRPr lang="en-US">
              <a:latin typeface="Georgia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214313" y="285750"/>
            <a:ext cx="87868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2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How can you learn from learning experiences (both academic &amp; non-academic)?</a:t>
            </a:r>
            <a:endParaRPr lang="en-GB" sz="32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2209800"/>
            <a:ext cx="842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By active reflection </a:t>
            </a:r>
            <a:endParaRPr lang="en-GB" sz="2800" b="1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5813" y="3143250"/>
            <a:ext cx="80724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Reflection is purposeful and systematic revisiting of a learning experience with a view to learning</a:t>
            </a:r>
            <a:endParaRPr lang="en-GB" sz="2800" b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5286375"/>
            <a:ext cx="70008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Any incident that you either participate in or see/hear</a:t>
            </a:r>
            <a:endParaRPr lang="en-GB" sz="2800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7188" y="2643188"/>
            <a:ext cx="842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What is </a:t>
            </a:r>
            <a:r>
              <a:rPr lang="en-US" sz="2800" b="1">
                <a:solidFill>
                  <a:srgbClr val="FF0000"/>
                </a:solidFill>
              </a:rPr>
              <a:t>reflection</a:t>
            </a:r>
            <a:r>
              <a:rPr lang="en-US" sz="2800" b="1"/>
              <a:t>? </a:t>
            </a:r>
            <a:endParaRPr lang="en-GB" sz="2800" b="1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4714875"/>
            <a:ext cx="842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What is a </a:t>
            </a:r>
            <a:r>
              <a:rPr lang="en-US" sz="2800" b="1">
                <a:solidFill>
                  <a:srgbClr val="FF0000"/>
                </a:solidFill>
              </a:rPr>
              <a:t>learning experience</a:t>
            </a:r>
            <a:r>
              <a:rPr lang="en-US" sz="2800" b="1"/>
              <a:t>? </a:t>
            </a:r>
            <a:endParaRPr lang="en-GB" sz="2800" b="1"/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57313" y="1571625"/>
            <a:ext cx="632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Calibri" charset="0"/>
              </a:rPr>
              <a:t>Kolb</a:t>
            </a:r>
            <a:r>
              <a:rPr lang="ja-JP" altLang="en-US" sz="3200" b="1">
                <a:solidFill>
                  <a:schemeClr val="accent2"/>
                </a:solidFill>
                <a:latin typeface="Calibri" charset="0"/>
              </a:rPr>
              <a:t>’</a:t>
            </a:r>
            <a:r>
              <a:rPr lang="en-US" sz="3200" b="1">
                <a:solidFill>
                  <a:schemeClr val="accent2"/>
                </a:solidFill>
                <a:latin typeface="Calibri" charset="0"/>
              </a:rPr>
              <a:t>s cycle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85875" y="2286000"/>
            <a:ext cx="6705600" cy="4106863"/>
            <a:chOff x="912" y="1152"/>
            <a:chExt cx="4224" cy="2587"/>
          </a:xfrm>
        </p:grpSpPr>
        <p:grpSp>
          <p:nvGrpSpPr>
            <p:cNvPr id="35846" name="Group 18"/>
            <p:cNvGrpSpPr>
              <a:grpSpLocks/>
            </p:cNvGrpSpPr>
            <p:nvPr/>
          </p:nvGrpSpPr>
          <p:grpSpPr bwMode="auto">
            <a:xfrm>
              <a:off x="1440" y="1344"/>
              <a:ext cx="3072" cy="2160"/>
              <a:chOff x="1440" y="1344"/>
              <a:chExt cx="3072" cy="2160"/>
            </a:xfrm>
          </p:grpSpPr>
          <p:sp>
            <p:nvSpPr>
              <p:cNvPr id="35852" name="Oval 5"/>
              <p:cNvSpPr>
                <a:spLocks noChangeArrowheads="1"/>
              </p:cNvSpPr>
              <p:nvPr/>
            </p:nvSpPr>
            <p:spPr bwMode="auto">
              <a:xfrm>
                <a:off x="1440" y="1344"/>
                <a:ext cx="3072" cy="216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charset="0"/>
                </a:endParaRPr>
              </a:p>
            </p:txBody>
          </p:sp>
          <p:sp>
            <p:nvSpPr>
              <p:cNvPr id="35853" name="Line 13"/>
              <p:cNvSpPr>
                <a:spLocks noChangeShapeType="1"/>
              </p:cNvSpPr>
              <p:nvPr/>
            </p:nvSpPr>
            <p:spPr bwMode="auto">
              <a:xfrm>
                <a:off x="4032" y="1632"/>
                <a:ext cx="96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4" name="Line 14"/>
              <p:cNvSpPr>
                <a:spLocks noChangeShapeType="1"/>
              </p:cNvSpPr>
              <p:nvPr/>
            </p:nvSpPr>
            <p:spPr bwMode="auto">
              <a:xfrm flipH="1">
                <a:off x="4224" y="2880"/>
                <a:ext cx="144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5" name="Line 15"/>
              <p:cNvSpPr>
                <a:spLocks noChangeShapeType="1"/>
              </p:cNvSpPr>
              <p:nvPr/>
            </p:nvSpPr>
            <p:spPr bwMode="auto">
              <a:xfrm flipH="1" flipV="1">
                <a:off x="1632" y="2928"/>
                <a:ext cx="96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6" name="Line 16"/>
              <p:cNvSpPr>
                <a:spLocks noChangeShapeType="1"/>
              </p:cNvSpPr>
              <p:nvPr/>
            </p:nvSpPr>
            <p:spPr bwMode="auto">
              <a:xfrm flipV="1">
                <a:off x="1632" y="1776"/>
                <a:ext cx="96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47" name="Text Box 6"/>
            <p:cNvSpPr txBox="1">
              <a:spLocks noChangeArrowheads="1"/>
            </p:cNvSpPr>
            <p:nvPr/>
          </p:nvSpPr>
          <p:spPr bwMode="auto">
            <a:xfrm>
              <a:off x="2160" y="1200"/>
              <a:ext cx="15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ar-sa">
                <a:latin typeface="Calibri" charset="0"/>
              </a:endParaRPr>
            </a:p>
          </p:txBody>
        </p:sp>
        <p:sp>
          <p:nvSpPr>
            <p:cNvPr id="35848" name="Text Box 7"/>
            <p:cNvSpPr txBox="1">
              <a:spLocks noChangeArrowheads="1"/>
            </p:cNvSpPr>
            <p:nvPr/>
          </p:nvSpPr>
          <p:spPr bwMode="auto">
            <a:xfrm>
              <a:off x="2352" y="1152"/>
              <a:ext cx="1248" cy="5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Calibri" charset="0"/>
                </a:rPr>
                <a:t>Concrete experience</a:t>
              </a:r>
            </a:p>
          </p:txBody>
        </p:sp>
        <p:sp>
          <p:nvSpPr>
            <p:cNvPr id="35849" name="Text Box 8"/>
            <p:cNvSpPr txBox="1">
              <a:spLocks noChangeArrowheads="1"/>
            </p:cNvSpPr>
            <p:nvPr/>
          </p:nvSpPr>
          <p:spPr bwMode="auto">
            <a:xfrm>
              <a:off x="3888" y="2112"/>
              <a:ext cx="1248" cy="5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Calibri" charset="0"/>
                </a:rPr>
                <a:t>Reflective observation</a:t>
              </a:r>
            </a:p>
          </p:txBody>
        </p:sp>
        <p:sp>
          <p:nvSpPr>
            <p:cNvPr id="35850" name="Text Box 9"/>
            <p:cNvSpPr txBox="1">
              <a:spLocks noChangeArrowheads="1"/>
            </p:cNvSpPr>
            <p:nvPr/>
          </p:nvSpPr>
          <p:spPr bwMode="auto">
            <a:xfrm>
              <a:off x="2262" y="3216"/>
              <a:ext cx="1530" cy="5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Calibri" charset="0"/>
                </a:rPr>
                <a:t>Abstract conceptualisation</a:t>
              </a:r>
            </a:p>
          </p:txBody>
        </p:sp>
        <p:sp>
          <p:nvSpPr>
            <p:cNvPr id="35851" name="Text Box 10"/>
            <p:cNvSpPr txBox="1">
              <a:spLocks noChangeArrowheads="1"/>
            </p:cNvSpPr>
            <p:nvPr/>
          </p:nvSpPr>
          <p:spPr bwMode="auto">
            <a:xfrm>
              <a:off x="912" y="2256"/>
              <a:ext cx="1248" cy="5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Calibri" charset="0"/>
                </a:rPr>
                <a:t>Future planning</a:t>
              </a:r>
            </a:p>
          </p:txBody>
        </p:sp>
      </p:grpSp>
      <p:sp>
        <p:nvSpPr>
          <p:cNvPr id="35844" name="Text Box 20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alibri" charset="0"/>
              </a:rPr>
              <a:t>Reflection - cyclical process</a:t>
            </a:r>
          </a:p>
        </p:txBody>
      </p:sp>
      <p:sp>
        <p:nvSpPr>
          <p:cNvPr id="35845" name="Text Box 21"/>
          <p:cNvSpPr txBox="1">
            <a:spLocks noChangeArrowheads="1"/>
          </p:cNvSpPr>
          <p:nvPr/>
        </p:nvSpPr>
        <p:spPr bwMode="auto">
          <a:xfrm>
            <a:off x="2214563" y="85725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alibri" charset="0"/>
              </a:rPr>
              <a:t>-</a:t>
            </a:r>
            <a:r>
              <a:rPr lang="en-US" sz="2800">
                <a:latin typeface="Calibri" charset="0"/>
              </a:rPr>
              <a:t> </a:t>
            </a:r>
            <a:r>
              <a:rPr lang="en-US" sz="2800" b="1">
                <a:latin typeface="Calibri" charset="0"/>
              </a:rPr>
              <a:t>many ways</a:t>
            </a:r>
            <a:r>
              <a:rPr lang="en-US" sz="2800">
                <a:latin typeface="Calibri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754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Calibri" charset="0"/>
              </a:rPr>
              <a:t>Reflective cycle: a simplified version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524000" y="1752600"/>
            <a:ext cx="676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1. What is the learning event?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24000" y="2514600"/>
            <a:ext cx="464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2. What did I learn?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24000" y="3276600"/>
            <a:ext cx="6619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3. What more do I have to learn?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524000" y="4114800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4. How can I learn it?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524000" y="4876800"/>
            <a:ext cx="6905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0838" indent="-3508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5. Evidence for further learning / change of practice?</a:t>
            </a: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7" grpId="0"/>
      <p:bldP spid="5128" grpId="0"/>
      <p:bldP spid="512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4"/>
          <p:cNvGrpSpPr>
            <a:grpSpLocks/>
          </p:cNvGrpSpPr>
          <p:nvPr/>
        </p:nvGrpSpPr>
        <p:grpSpPr bwMode="auto">
          <a:xfrm>
            <a:off x="1447800" y="1828800"/>
            <a:ext cx="6705600" cy="3927475"/>
            <a:chOff x="912" y="1152"/>
            <a:chExt cx="4224" cy="2474"/>
          </a:xfrm>
        </p:grpSpPr>
        <p:sp>
          <p:nvSpPr>
            <p:cNvPr id="37899" name="Oval 5"/>
            <p:cNvSpPr>
              <a:spLocks noChangeArrowheads="1"/>
            </p:cNvSpPr>
            <p:nvPr/>
          </p:nvSpPr>
          <p:spPr bwMode="auto">
            <a:xfrm>
              <a:off x="1440" y="1344"/>
              <a:ext cx="3072" cy="216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charset="0"/>
              </a:endParaRPr>
            </a:p>
          </p:txBody>
        </p:sp>
        <p:sp>
          <p:nvSpPr>
            <p:cNvPr id="37900" name="Text Box 6"/>
            <p:cNvSpPr txBox="1">
              <a:spLocks noChangeArrowheads="1"/>
            </p:cNvSpPr>
            <p:nvPr/>
          </p:nvSpPr>
          <p:spPr bwMode="auto">
            <a:xfrm>
              <a:off x="2352" y="1152"/>
              <a:ext cx="1248" cy="41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alibri" charset="0"/>
                </a:rPr>
                <a:t>Concrete experience</a:t>
              </a:r>
            </a:p>
          </p:txBody>
        </p:sp>
        <p:sp>
          <p:nvSpPr>
            <p:cNvPr id="37901" name="Text Box 7"/>
            <p:cNvSpPr txBox="1">
              <a:spLocks noChangeArrowheads="1"/>
            </p:cNvSpPr>
            <p:nvPr/>
          </p:nvSpPr>
          <p:spPr bwMode="auto">
            <a:xfrm>
              <a:off x="3888" y="2112"/>
              <a:ext cx="1248" cy="40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alibri" charset="0"/>
                </a:rPr>
                <a:t>Reflective observation</a:t>
              </a:r>
            </a:p>
          </p:txBody>
        </p:sp>
        <p:sp>
          <p:nvSpPr>
            <p:cNvPr id="37902" name="Text Box 8"/>
            <p:cNvSpPr txBox="1">
              <a:spLocks noChangeArrowheads="1"/>
            </p:cNvSpPr>
            <p:nvPr/>
          </p:nvSpPr>
          <p:spPr bwMode="auto">
            <a:xfrm>
              <a:off x="2400" y="3216"/>
              <a:ext cx="1392" cy="41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alibri" charset="0"/>
                </a:rPr>
                <a:t>Abstract conceptualisation</a:t>
              </a:r>
            </a:p>
          </p:txBody>
        </p:sp>
        <p:sp>
          <p:nvSpPr>
            <p:cNvPr id="37903" name="Text Box 9"/>
            <p:cNvSpPr txBox="1">
              <a:spLocks noChangeArrowheads="1"/>
            </p:cNvSpPr>
            <p:nvPr/>
          </p:nvSpPr>
          <p:spPr bwMode="auto">
            <a:xfrm>
              <a:off x="912" y="2256"/>
              <a:ext cx="1248" cy="23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alibri" charset="0"/>
                </a:rPr>
                <a:t>Future planning</a:t>
              </a:r>
            </a:p>
          </p:txBody>
        </p:sp>
        <p:sp>
          <p:nvSpPr>
            <p:cNvPr id="37904" name="Line 10"/>
            <p:cNvSpPr>
              <a:spLocks noChangeShapeType="1"/>
            </p:cNvSpPr>
            <p:nvPr/>
          </p:nvSpPr>
          <p:spPr bwMode="auto">
            <a:xfrm>
              <a:off x="4032" y="163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Line 11"/>
            <p:cNvSpPr>
              <a:spLocks noChangeShapeType="1"/>
            </p:cNvSpPr>
            <p:nvPr/>
          </p:nvSpPr>
          <p:spPr bwMode="auto">
            <a:xfrm flipH="1">
              <a:off x="4224" y="2880"/>
              <a:ext cx="144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Line 12"/>
            <p:cNvSpPr>
              <a:spLocks noChangeShapeType="1"/>
            </p:cNvSpPr>
            <p:nvPr/>
          </p:nvSpPr>
          <p:spPr bwMode="auto">
            <a:xfrm flipH="1" flipV="1">
              <a:off x="1632" y="2928"/>
              <a:ext cx="9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Line 13"/>
            <p:cNvSpPr>
              <a:spLocks noChangeShapeType="1"/>
            </p:cNvSpPr>
            <p:nvPr/>
          </p:nvSpPr>
          <p:spPr bwMode="auto">
            <a:xfrm flipV="1">
              <a:off x="1632" y="1776"/>
              <a:ext cx="9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2514600" y="304800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Calibri" charset="0"/>
              </a:rPr>
              <a:t>Reflection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3429000" y="19050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sa">
              <a:latin typeface="Calibri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657600" y="2514600"/>
            <a:ext cx="2209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Calibri" charset="0"/>
              </a:rPr>
              <a:t>What is the event?</a:t>
            </a:r>
          </a:p>
        </p:txBody>
      </p:sp>
      <p:sp>
        <p:nvSpPr>
          <p:cNvPr id="37894" name="Text Box 15"/>
          <p:cNvSpPr txBox="1">
            <a:spLocks noChangeArrowheads="1"/>
          </p:cNvSpPr>
          <p:nvPr/>
        </p:nvSpPr>
        <p:spPr bwMode="auto">
          <a:xfrm>
            <a:off x="6096000" y="41910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sa">
              <a:latin typeface="Calibri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172200" y="4191000"/>
            <a:ext cx="19812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Calibri" charset="0"/>
              </a:rPr>
              <a:t>What did I learn?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371600" y="4038600"/>
            <a:ext cx="20574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Calibri" charset="0"/>
              </a:rPr>
              <a:t>How can I learn?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352800" y="1066800"/>
            <a:ext cx="2667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Calibri" charset="0"/>
              </a:rPr>
              <a:t>Evidence for learning / change of practice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172200" y="4953000"/>
            <a:ext cx="24384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Calibri" charset="0"/>
              </a:rPr>
              <a:t>What more do I have to learn?</a:t>
            </a: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 animBg="1"/>
      <p:bldP spid="4112" grpId="0" animBg="1"/>
      <p:bldP spid="4114" grpId="0" animBg="1"/>
      <p:bldP spid="4115" grpId="0" animBg="1"/>
      <p:bldP spid="41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285750" y="357188"/>
            <a:ext cx="85725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C00000"/>
                </a:solidFill>
              </a:rPr>
              <a:t>Why should you participate in other non-academic activities?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1785938"/>
            <a:ext cx="8429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They provide a rich source of learning experiences for you to develop a lot of abilities</a:t>
            </a:r>
            <a:endParaRPr lang="en-GB" sz="2800" b="1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2786063"/>
            <a:ext cx="7643813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sz="2800" b="1"/>
              <a:t> Communication/interpersonal skills</a:t>
            </a:r>
          </a:p>
          <a:p>
            <a:pPr eaLnBrk="1" hangingPunct="1">
              <a:buFontTx/>
              <a:buChar char="-"/>
            </a:pPr>
            <a:r>
              <a:rPr lang="en-US" sz="2800" b="1"/>
              <a:t> Team work and leadership</a:t>
            </a:r>
          </a:p>
          <a:p>
            <a:pPr eaLnBrk="1" hangingPunct="1">
              <a:buFontTx/>
              <a:buChar char="-"/>
            </a:pPr>
            <a:r>
              <a:rPr lang="en-US" sz="2800" b="1"/>
              <a:t> Decision making</a:t>
            </a:r>
          </a:p>
          <a:p>
            <a:pPr eaLnBrk="1" hangingPunct="1">
              <a:buFontTx/>
              <a:buChar char="-"/>
            </a:pPr>
            <a:r>
              <a:rPr lang="en-US" sz="2800" b="1"/>
              <a:t> Organisational and management abilities</a:t>
            </a:r>
          </a:p>
          <a:p>
            <a:pPr eaLnBrk="1" hangingPunct="1">
              <a:buFontTx/>
              <a:buChar char="-"/>
            </a:pPr>
            <a:r>
              <a:rPr lang="en-US" sz="2800" b="1"/>
              <a:t> Attitudes</a:t>
            </a:r>
          </a:p>
          <a:p>
            <a:pPr eaLnBrk="1" hangingPunct="1">
              <a:buFontTx/>
              <a:buChar char="-"/>
            </a:pPr>
            <a:r>
              <a:rPr lang="en-US" sz="2800" b="1"/>
              <a:t> Personal development</a:t>
            </a:r>
            <a:endParaRPr lang="en-GB" sz="2800" b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7188" y="5643563"/>
            <a:ext cx="7000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Key to </a:t>
            </a:r>
            <a:r>
              <a:rPr lang="en-US" sz="2800" b="1">
                <a:solidFill>
                  <a:srgbClr val="FF0000"/>
                </a:solidFill>
              </a:rPr>
              <a:t>holistic education </a:t>
            </a:r>
            <a:endParaRPr lang="en-GB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2500313" y="357188"/>
            <a:ext cx="4357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C00000"/>
                </a:solidFill>
              </a:rPr>
              <a:t>Summary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1143000"/>
            <a:ext cx="8286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Learning in university is fundamentally different from learning in secondary school</a:t>
            </a:r>
            <a:endParaRPr lang="en-GB" sz="2800" b="1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2286000"/>
            <a:ext cx="8286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Active and deep learning is the key to success in the university (and in later life)</a:t>
            </a:r>
            <a:endParaRPr lang="en-GB" sz="2800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5072063"/>
            <a:ext cx="8286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Try to learn from all experiences (both academic and non-academic) in the university</a:t>
            </a:r>
            <a:endParaRPr lang="en-GB" sz="2800" b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3500438"/>
            <a:ext cx="82867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Identify the learning style that suits you best to achieve deep learning and use it to the maximum </a:t>
            </a:r>
            <a:endParaRPr lang="en-GB" sz="2800" b="1"/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1143000" y="1571625"/>
            <a:ext cx="6572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latin typeface="Harlow Solid Italic" charset="0"/>
              </a:rPr>
              <a:t>I wish you a very successful and enjoyable time in your course</a:t>
            </a:r>
            <a:endParaRPr lang="en-GB" sz="4000" b="1">
              <a:latin typeface="Harlow Solid Italic" charset="0"/>
            </a:endParaRP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1785938" y="3857625"/>
            <a:ext cx="5000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FF0000"/>
                </a:solidFill>
                <a:latin typeface="Harlow Solid Italic" charset="0"/>
              </a:rPr>
              <a:t>All the best</a:t>
            </a:r>
            <a:endParaRPr lang="en-GB" sz="7200" b="1">
              <a:solidFill>
                <a:srgbClr val="FF0000"/>
              </a:solidFill>
              <a:latin typeface="Harlow Solid Italic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2071688" y="571500"/>
            <a:ext cx="521493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Some Opening Thoughts</a:t>
            </a:r>
            <a:endParaRPr lang="en-GB" sz="4400" dirty="0">
              <a:solidFill>
                <a:srgbClr val="C00000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257175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Bernard MT Condensed" pitchFamily="18" charset="0"/>
                <a:ea typeface="+mn-ea"/>
                <a:cs typeface="+mn-cs"/>
              </a:rPr>
              <a:t>Successful people have made a decision to be successful!</a:t>
            </a:r>
            <a:endParaRPr lang="en-GB" sz="2800" dirty="0">
              <a:latin typeface="Bernard MT Condensed" pitchFamily="18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3500438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GB" sz="2800" b="1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4429125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Bernard MT Condensed" pitchFamily="18" charset="0"/>
                <a:ea typeface="+mn-ea"/>
                <a:cs typeface="+mn-cs"/>
              </a:rPr>
              <a:t>Success </a:t>
            </a:r>
            <a:r>
              <a:rPr lang="en-US" sz="2800" dirty="0">
                <a:latin typeface="Bernard MT Condensed" pitchFamily="18" charset="0"/>
                <a:ea typeface="+mn-ea"/>
                <a:cs typeface="+mn-cs"/>
              </a:rPr>
              <a:t>is a journey not a destination</a:t>
            </a:r>
            <a:endParaRPr lang="en-GB" sz="2800" dirty="0">
              <a:latin typeface="Bernard MT Condensed" pitchFamily="18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4375" y="5286375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GB" sz="28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6600" dirty="0" smtClean="0">
                <a:solidFill>
                  <a:srgbClr val="FF0000"/>
                </a:solidFill>
                <a:ea typeface="+mj-ea"/>
              </a:rPr>
              <a:t>What is Learning??</a:t>
            </a:r>
            <a:endParaRPr lang="en-US" sz="6600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/>
            <a:endParaRPr lang="ar-sa">
              <a:latin typeface="Georgia" charset="0"/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2571750" y="642938"/>
            <a:ext cx="4286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Learning:</a:t>
            </a:r>
            <a:endParaRPr lang="en-GB" sz="4400" dirty="0">
              <a:solidFill>
                <a:srgbClr val="C00000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2938" y="1785938"/>
            <a:ext cx="8001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latin typeface="Bernard MT Condensed" charset="0"/>
              </a:rPr>
              <a:t>The process of acquisition of new </a:t>
            </a:r>
            <a:r>
              <a:rPr lang="en-US" sz="2800" b="1">
                <a:solidFill>
                  <a:srgbClr val="002060"/>
                </a:solidFill>
                <a:latin typeface="Bernard MT Condensed" charset="0"/>
              </a:rPr>
              <a:t>knowledge, skills, attitudes, values, behaviours,  preferences, &amp; understanding…..</a:t>
            </a:r>
            <a:endParaRPr lang="en-GB" sz="2800" b="1">
              <a:solidFill>
                <a:srgbClr val="002060"/>
              </a:solidFill>
              <a:latin typeface="Bernard MT Condensed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43434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2060"/>
                </a:solidFill>
                <a:latin typeface="Bernard MT Condensed" charset="0"/>
              </a:rPr>
              <a:t>You should be able to demonstrate such new learning</a:t>
            </a:r>
            <a:endParaRPr lang="en-GB" sz="2800" b="1">
              <a:solidFill>
                <a:srgbClr val="002060"/>
              </a:solidFill>
              <a:latin typeface="Bernard MT Condensed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34290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2060"/>
                </a:solidFill>
                <a:latin typeface="Bernard MT Condensed" charset="0"/>
              </a:rPr>
              <a:t>It is </a:t>
            </a:r>
            <a:r>
              <a:rPr lang="en-US" sz="2800" b="1">
                <a:solidFill>
                  <a:srgbClr val="C00000"/>
                </a:solidFill>
                <a:latin typeface="Bernard MT Condensed" charset="0"/>
              </a:rPr>
              <a:t>not</a:t>
            </a:r>
            <a:r>
              <a:rPr lang="en-US" sz="2800" b="1">
                <a:solidFill>
                  <a:srgbClr val="002060"/>
                </a:solidFill>
                <a:latin typeface="Bernard MT Condensed" charset="0"/>
              </a:rPr>
              <a:t> only knowledge</a:t>
            </a:r>
            <a:endParaRPr lang="en-GB" sz="2800" b="1">
              <a:solidFill>
                <a:srgbClr val="002060"/>
              </a:solidFill>
              <a:latin typeface="Bernard MT Condensed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ea typeface="+mj-ea"/>
              </a:rPr>
              <a:t>Study: a definition</a:t>
            </a:r>
            <a:endParaRPr lang="en-US" dirty="0">
              <a:solidFill>
                <a:schemeClr val="bg2">
                  <a:lumMod val="25000"/>
                </a:schemeClr>
              </a:solidFill>
              <a:ea typeface="+mj-ea"/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/>
            <a:r>
              <a:rPr lang="ja-JP" altLang="en-US" sz="3200">
                <a:latin typeface="Georgia" charset="0"/>
              </a:rPr>
              <a:t>“</a:t>
            </a:r>
            <a:r>
              <a:rPr lang="en-US" sz="3200">
                <a:latin typeface="Georgia" charset="0"/>
              </a:rPr>
              <a:t> Reading with a purpose i.e to obtain specific answers to specific questions</a:t>
            </a:r>
            <a:r>
              <a:rPr lang="ja-JP" altLang="en-US" sz="3200">
                <a:latin typeface="Georgia" charset="0"/>
              </a:rPr>
              <a:t>”</a:t>
            </a:r>
            <a:endParaRPr lang="en-US" sz="3200">
              <a:latin typeface="Georgia" charset="0"/>
            </a:endParaRPr>
          </a:p>
          <a:p>
            <a:pPr marL="44450" algn="r"/>
            <a:r>
              <a:rPr lang="en-US" sz="3200">
                <a:latin typeface="Georgia" charset="0"/>
              </a:rPr>
              <a:t>                                                                     </a:t>
            </a:r>
            <a:r>
              <a:rPr lang="en-US" sz="3200" i="1">
                <a:latin typeface="Georgia" charset="0"/>
              </a:rPr>
              <a:t>Ailan Moran</a:t>
            </a: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071563" y="1357313"/>
            <a:ext cx="71437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b="1"/>
              <a:t>How is</a:t>
            </a:r>
          </a:p>
          <a:p>
            <a:pPr algn="ctr" eaLnBrk="1" hangingPunct="1"/>
            <a:r>
              <a:rPr lang="en-US" sz="3600" b="1"/>
              <a:t>learning &amp; studying as </a:t>
            </a:r>
          </a:p>
          <a:p>
            <a:pPr algn="ctr" eaLnBrk="1" hangingPunct="1"/>
            <a:r>
              <a:rPr lang="en-US" sz="3600" b="1"/>
              <a:t>an </a:t>
            </a:r>
            <a:r>
              <a:rPr lang="en-US" sz="3600" b="1">
                <a:solidFill>
                  <a:srgbClr val="FF0000"/>
                </a:solidFill>
              </a:rPr>
              <a:t>undergraduate</a:t>
            </a:r>
            <a:r>
              <a:rPr lang="en-US" sz="3600" b="1"/>
              <a:t> </a:t>
            </a:r>
          </a:p>
          <a:p>
            <a:pPr algn="ctr" eaLnBrk="1" hangingPunct="1"/>
            <a:r>
              <a:rPr lang="en-US" sz="3600" b="1">
                <a:solidFill>
                  <a:srgbClr val="002060"/>
                </a:solidFill>
              </a:rPr>
              <a:t>different to </a:t>
            </a:r>
          </a:p>
          <a:p>
            <a:pPr algn="ctr" eaLnBrk="1" hangingPunct="1"/>
            <a:r>
              <a:rPr lang="en-US" sz="3600" b="1"/>
              <a:t>learning &amp; studying as </a:t>
            </a:r>
          </a:p>
          <a:p>
            <a:pPr algn="ctr" eaLnBrk="1" hangingPunct="1"/>
            <a:r>
              <a:rPr lang="en-US" sz="3600" b="1"/>
              <a:t>a </a:t>
            </a:r>
            <a:r>
              <a:rPr lang="en-US" sz="3600" b="1">
                <a:solidFill>
                  <a:srgbClr val="FF0000"/>
                </a:solidFill>
              </a:rPr>
              <a:t>secondary school student</a:t>
            </a:r>
            <a:r>
              <a:rPr lang="en-US" sz="3600" b="1"/>
              <a:t>? </a:t>
            </a:r>
            <a:endParaRPr lang="en-GB" sz="3600" b="1"/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14313" y="428625"/>
            <a:ext cx="8715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C00000"/>
                </a:solidFill>
              </a:rPr>
              <a:t>University vs. secondary school education</a:t>
            </a:r>
            <a:endParaRPr lang="en-GB" sz="3200" b="1">
              <a:solidFill>
                <a:srgbClr val="C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5750" y="1214438"/>
          <a:ext cx="8501063" cy="5954712"/>
        </p:xfrm>
        <a:graphic>
          <a:graphicData uri="http://schemas.openxmlformats.org/drawingml/2006/table">
            <a:tbl>
              <a:tblPr/>
              <a:tblGrid>
                <a:gridCol w="1309688"/>
                <a:gridCol w="2833687"/>
                <a:gridCol w="4357688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Secondary education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Undergraduate education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Sources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Mainly from teachers &amp; books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Not only from teachers. Books, internet, peers are also very important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Orientation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More knowledge oriented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Not only knowledge. In a professional course there are skills and behaviours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Goals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To pass an exam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Not only to pass an exam, but mainly to train for a profession (especially in a professional  course)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Type of learning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Passive and superficial mostly (unfortunately)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Active and deep learning. Learning needs to be with you for a lifetime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Methods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Mainly  books &amp; teacher</a:t>
                      </a:r>
                      <a:r>
                        <a:rPr kumimoji="0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s notes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Lectures, small group discussions, computer assisted learning, library, internet, clinical skills sessions, laboratory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Assessment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Written exams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0"/>
                          <a:cs typeface="Arial" charset="0"/>
                        </a:rPr>
                        <a:t>Written exams, practicals (OSPE), vivas (oral exams), clinical exams (e.g. &amp; OSCE)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</TotalTime>
  <Words>1667</Words>
  <Application>Microsoft Macintosh PowerPoint</Application>
  <PresentationFormat>On-screen Show (4:3)</PresentationFormat>
  <Paragraphs>263</Paragraphs>
  <Slides>36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9" baseType="lpstr">
      <vt:lpstr>Arial</vt:lpstr>
      <vt:lpstr>Trebuchet MS</vt:lpstr>
      <vt:lpstr>Georgia</vt:lpstr>
      <vt:lpstr>Wingdings 2</vt:lpstr>
      <vt:lpstr>Calibri</vt:lpstr>
      <vt:lpstr>Bernard MT Condensed</vt:lpstr>
      <vt:lpstr>Wingdings</vt:lpstr>
      <vt:lpstr>Arial Unicode MS</vt:lpstr>
      <vt:lpstr>Comic Sans MS</vt:lpstr>
      <vt:lpstr>Monotype Sorts</vt:lpstr>
      <vt:lpstr>Arial Narrow</vt:lpstr>
      <vt:lpstr>Harlow Solid Italic</vt:lpstr>
      <vt:lpstr>Urban</vt:lpstr>
      <vt:lpstr>Study Skills: Learning How to Learn </vt:lpstr>
      <vt:lpstr>PowerPoint Presentation</vt:lpstr>
      <vt:lpstr> OBJECTIVES </vt:lpstr>
      <vt:lpstr>PowerPoint Presentation</vt:lpstr>
      <vt:lpstr>What is Learning??</vt:lpstr>
      <vt:lpstr>PowerPoint Presentation</vt:lpstr>
      <vt:lpstr>Study: a definition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Why there is differences in Learning from one person to Other??</vt:lpstr>
      <vt:lpstr>PowerPoint Presentation</vt:lpstr>
      <vt:lpstr>PowerPoint Presentation</vt:lpstr>
      <vt:lpstr>PowerPoint Presentation</vt:lpstr>
      <vt:lpstr>WHAT IS LEARING STYLES?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PROFESSIONALISM        IN MEDICAL EDUCATION </dc:title>
  <dc:creator>NURULHUDA</dc:creator>
  <cp:lastModifiedBy>User</cp:lastModifiedBy>
  <cp:revision>101</cp:revision>
  <dcterms:created xsi:type="dcterms:W3CDTF">2009-09-05T10:05:42Z</dcterms:created>
  <dcterms:modified xsi:type="dcterms:W3CDTF">2011-09-14T09:45:40Z</dcterms:modified>
</cp:coreProperties>
</file>