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81" r:id="rId4"/>
    <p:sldId id="282" r:id="rId5"/>
    <p:sldId id="258" r:id="rId6"/>
    <p:sldId id="259" r:id="rId7"/>
    <p:sldId id="260" r:id="rId8"/>
    <p:sldId id="261" r:id="rId9"/>
    <p:sldId id="284" r:id="rId10"/>
    <p:sldId id="262" r:id="rId11"/>
    <p:sldId id="263" r:id="rId12"/>
    <p:sldId id="264" r:id="rId13"/>
    <p:sldId id="265" r:id="rId14"/>
    <p:sldId id="266" r:id="rId15"/>
    <p:sldId id="267" r:id="rId16"/>
    <p:sldId id="283" r:id="rId17"/>
    <p:sldId id="269" r:id="rId18"/>
    <p:sldId id="268" r:id="rId19"/>
    <p:sldId id="270" r:id="rId20"/>
    <p:sldId id="271" r:id="rId21"/>
    <p:sldId id="272" r:id="rId22"/>
    <p:sldId id="273" r:id="rId23"/>
    <p:sldId id="276" r:id="rId24"/>
    <p:sldId id="277" r:id="rId25"/>
    <p:sldId id="278" r:id="rId26"/>
    <p:sldId id="274" r:id="rId27"/>
    <p:sldId id="280" r:id="rId28"/>
    <p:sldId id="275" r:id="rId29"/>
    <p:sldId id="286" r:id="rId30"/>
    <p:sldId id="285"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9223" autoAdjust="0"/>
  </p:normalViewPr>
  <p:slideViewPr>
    <p:cSldViewPr>
      <p:cViewPr>
        <p:scale>
          <a:sx n="64" d="100"/>
          <a:sy n="64" d="100"/>
        </p:scale>
        <p:origin x="-3736" y="-8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9B2D058A-3001-894D-BC5C-A871DE259320}" type="datetimeFigureOut">
              <a:rPr lang="en-US"/>
              <a:pPr/>
              <a:t>9/26/11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C551CF3E-8C0D-0844-ACA1-8EC3A8C96099}" type="slidenum">
              <a:rPr lang="en-US"/>
              <a:pPr/>
              <a:t>‹#›</a:t>
            </a:fld>
            <a:endParaRPr lang="en-US"/>
          </a:p>
        </p:txBody>
      </p:sp>
    </p:spTree>
    <p:extLst>
      <p:ext uri="{BB962C8B-B14F-4D97-AF65-F5344CB8AC3E}">
        <p14:creationId xmlns:p14="http://schemas.microsoft.com/office/powerpoint/2010/main" val="1808865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goal behind the first questions is to get the students to reach the conclusion that medicine is about diagnosis treatment and prognosis in addition to communication skills. The goal of the second question is to get the students to reach the conclusion that medicine is not static knowledge and it is developing</a:t>
            </a:r>
          </a:p>
        </p:txBody>
      </p:sp>
      <p:sp>
        <p:nvSpPr>
          <p:cNvPr id="122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8517DEE-AFEF-DF4F-B44A-2CE41D784B06}" type="slidenum">
              <a:rPr lang="en-US">
                <a:latin typeface="Calibri" charset="0"/>
              </a:rPr>
              <a:pPr eaLnBrk="1" hangingPunct="1"/>
              <a:t>2</a:t>
            </a:fld>
            <a:endParaRPr lang="en-U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EA3C941-3C98-544D-A1E9-4C0DC9D76F9C}" type="slidenum">
              <a:rPr lang="en-US">
                <a:latin typeface="Calibri" charset="0"/>
              </a:rPr>
              <a:pPr eaLnBrk="1" hangingPunct="1"/>
              <a:t>15</a:t>
            </a:fld>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1439502-A17A-B24D-8F09-0FA0D3CA3155}" type="slidenum">
              <a:rPr lang="en-US">
                <a:latin typeface="Calibri" charset="0"/>
              </a:rPr>
              <a:pPr eaLnBrk="1" hangingPunct="1"/>
              <a:t>21</a:t>
            </a:fld>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At this point I suggest that we give them an example of a work sheet of therapy with very brief summary about what critical appraisal is.  </a:t>
            </a:r>
          </a:p>
        </p:txBody>
      </p:sp>
      <p:sp>
        <p:nvSpPr>
          <p:cNvPr id="174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785F338-4964-7D4C-A146-473D92795A3C}" type="slidenum">
              <a:rPr lang="en-US">
                <a:latin typeface="Calibri" charset="0"/>
              </a:rPr>
              <a:pPr eaLnBrk="1" hangingPunct="1"/>
              <a:t>22</a:t>
            </a:fld>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This slide will introduce the students to the concept of considering the individual patient</a:t>
            </a:r>
            <a:r>
              <a:rPr lang="ja-JP" altLang="en-US">
                <a:latin typeface="Calibri" charset="0"/>
              </a:rPr>
              <a:t>’</a:t>
            </a:r>
            <a:r>
              <a:rPr lang="en-US">
                <a:latin typeface="Calibri" charset="0"/>
              </a:rPr>
              <a:t>s circumstances more examples will be given for considering patients</a:t>
            </a:r>
            <a:r>
              <a:rPr lang="ja-JP" altLang="en-US">
                <a:latin typeface="Calibri" charset="0"/>
              </a:rPr>
              <a:t>’</a:t>
            </a:r>
            <a:r>
              <a:rPr lang="en-US">
                <a:latin typeface="Calibri" charset="0"/>
              </a:rPr>
              <a:t> opinion and values.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AE97230-900D-A946-98B5-AB7F94DACFAB}" type="slidenum">
              <a:rPr lang="en-US">
                <a:latin typeface="Calibri" charset="0"/>
              </a:rPr>
              <a:pPr eaLnBrk="1" hangingPunct="1"/>
              <a:t>24</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goal behind the first questions is to get the students to reach the conclusion that medicine is about diagnosis treatment and prognosis in addition to communication skills. The goal of the second question is to get the students to reach the conclusion that medicine is not static knowledge and it is developing</a:t>
            </a:r>
          </a:p>
        </p:txBody>
      </p:sp>
      <p:sp>
        <p:nvSpPr>
          <p:cNvPr id="122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73AF8A1-442F-C942-BDAA-306FBCC5B0E8}" type="slidenum">
              <a:rPr lang="en-US">
                <a:latin typeface="Calibri" charset="0"/>
              </a:rPr>
              <a:pPr eaLnBrk="1" hangingPunct="1"/>
              <a:t>4</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discussion will lead the students to get to the conclusion that to update their medical knowledge they have to ask a question about any intervention (diagnostic investigation or treatment) they are requesting for the patient. </a:t>
            </a:r>
          </a:p>
        </p:txBody>
      </p:sp>
      <p:sp>
        <p:nvSpPr>
          <p:cNvPr id="133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DA61EB7-4F55-F845-BA7F-873950163BE0}" type="slidenum">
              <a:rPr lang="en-US">
                <a:latin typeface="Calibri" charset="0"/>
              </a:rPr>
              <a:pPr eaLnBrk="1" hangingPunct="1"/>
              <a:t>5</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This question will stimulate the students to think about where from to get the information to update their medical knowledge and to the second step in the 5 steps of EBM (searching for evidence). </a:t>
            </a:r>
          </a:p>
        </p:txBody>
      </p:sp>
      <p:sp>
        <p:nvSpPr>
          <p:cNvPr id="143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56D648E-C093-4241-B5F9-A47931D09875}" type="slidenum">
              <a:rPr lang="en-US">
                <a:latin typeface="Calibri" charset="0"/>
              </a:rPr>
              <a:pPr eaLnBrk="1" hangingPunct="1"/>
              <a:t>6</a:t>
            </a:fld>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Students will be introduced to one of databases which is pubmed </a:t>
            </a:r>
          </a:p>
        </p:txBody>
      </p:sp>
      <p:sp>
        <p:nvSpPr>
          <p:cNvPr id="153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5F38DBF-F119-0F47-A1C8-09CD4CD26EDF}" type="slidenum">
              <a:rPr lang="en-US">
                <a:latin typeface="Calibri" charset="0"/>
              </a:rPr>
              <a:pPr eaLnBrk="1" hangingPunct="1"/>
              <a:t>7</a:t>
            </a:fld>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number of retrieved articles will be utilized to highlight the concept the PICOS and the importance of the critical appraisal  </a:t>
            </a: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9C01F03-2D0C-F041-9841-D3A5505C088F}" type="slidenum">
              <a:rPr lang="en-US">
                <a:latin typeface="Calibri" charset="0"/>
              </a:rPr>
              <a:pPr eaLnBrk="1" hangingPunct="1"/>
              <a:t>10</a:t>
            </a:fld>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54B8FFB-DE16-A648-A2D7-AE109F44CA90}" type="slidenum">
              <a:rPr lang="en-US">
                <a:latin typeface="Calibri" charset="0"/>
              </a:rPr>
              <a:pPr eaLnBrk="1" hangingPunct="1"/>
              <a:t>11</a:t>
            </a:fld>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An example of the PICO will be given here.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32F6FF7-6C73-D943-A104-18773ACFDD85}" type="slidenum">
              <a:rPr lang="en-US">
                <a:latin typeface="Calibri" charset="0"/>
              </a:rPr>
              <a:pPr eaLnBrk="1" hangingPunct="1"/>
              <a:t>12</a:t>
            </a:fld>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The students are given a demonstration about how to narrow their search.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732948B-25AE-254F-82DC-8F6DFEE827DE}" type="slidenum">
              <a:rPr lang="en-US">
                <a:latin typeface="Calibri" charset="0"/>
              </a:rPr>
              <a:pPr eaLnBrk="1" hangingPunct="1"/>
              <a:t>14</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BE814C5-75EE-F546-8DDD-D3D3418B6437}" type="datetimeFigureOut">
              <a:rPr lang="en-US"/>
              <a:pPr/>
              <a:t>9/26/11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899A403-26C2-8043-ABB1-B8F5F11284DC}" type="slidenum">
              <a:rPr lang="en-US"/>
              <a:pPr/>
              <a:t>‹#›</a:t>
            </a:fld>
            <a:endParaRPr lang="en-US"/>
          </a:p>
        </p:txBody>
      </p:sp>
    </p:spTree>
    <p:extLst>
      <p:ext uri="{BB962C8B-B14F-4D97-AF65-F5344CB8AC3E}">
        <p14:creationId xmlns:p14="http://schemas.microsoft.com/office/powerpoint/2010/main" val="21501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15DC695-83AC-094D-A11C-2FF9FE8ECC04}" type="datetimeFigureOut">
              <a:rPr lang="en-US"/>
              <a:pPr/>
              <a:t>9/26/11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36E9B09-67A8-264A-95F6-1344BB273D63}" type="slidenum">
              <a:rPr lang="en-US"/>
              <a:pPr/>
              <a:t>‹#›</a:t>
            </a:fld>
            <a:endParaRPr lang="en-US"/>
          </a:p>
        </p:txBody>
      </p:sp>
    </p:spTree>
    <p:extLst>
      <p:ext uri="{BB962C8B-B14F-4D97-AF65-F5344CB8AC3E}">
        <p14:creationId xmlns:p14="http://schemas.microsoft.com/office/powerpoint/2010/main" val="1836120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5158059-6E26-1D48-B8F2-C1A22CA110E6}" type="datetimeFigureOut">
              <a:rPr lang="en-US"/>
              <a:pPr/>
              <a:t>9/26/11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4F74334-5054-E14F-BFDB-971327CB876B}" type="slidenum">
              <a:rPr lang="en-US"/>
              <a:pPr/>
              <a:t>‹#›</a:t>
            </a:fld>
            <a:endParaRPr lang="en-US"/>
          </a:p>
        </p:txBody>
      </p:sp>
    </p:spTree>
    <p:extLst>
      <p:ext uri="{BB962C8B-B14F-4D97-AF65-F5344CB8AC3E}">
        <p14:creationId xmlns:p14="http://schemas.microsoft.com/office/powerpoint/2010/main" val="2273396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96F2088-867A-1040-B3EA-C6B4A93AC079}" type="datetimeFigureOut">
              <a:rPr lang="en-US"/>
              <a:pPr/>
              <a:t>9/26/11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AAF22CE-26D3-8E4E-BE04-7E742DC5C83D}" type="slidenum">
              <a:rPr lang="en-US"/>
              <a:pPr/>
              <a:t>‹#›</a:t>
            </a:fld>
            <a:endParaRPr lang="en-US"/>
          </a:p>
        </p:txBody>
      </p:sp>
    </p:spTree>
    <p:extLst>
      <p:ext uri="{BB962C8B-B14F-4D97-AF65-F5344CB8AC3E}">
        <p14:creationId xmlns:p14="http://schemas.microsoft.com/office/powerpoint/2010/main" val="148566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AFD2CBB-8B7C-3D48-A744-1807E1532F59}" type="datetimeFigureOut">
              <a:rPr lang="en-US"/>
              <a:pPr/>
              <a:t>9/26/11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B7785C1-1ECE-F140-AAFA-96DFBCB9D073}" type="slidenum">
              <a:rPr lang="en-US"/>
              <a:pPr/>
              <a:t>‹#›</a:t>
            </a:fld>
            <a:endParaRPr lang="en-US"/>
          </a:p>
        </p:txBody>
      </p:sp>
    </p:spTree>
    <p:extLst>
      <p:ext uri="{BB962C8B-B14F-4D97-AF65-F5344CB8AC3E}">
        <p14:creationId xmlns:p14="http://schemas.microsoft.com/office/powerpoint/2010/main" val="4591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B7C8E01-2D85-F64F-ACEE-BD06348E48B4}" type="datetimeFigureOut">
              <a:rPr lang="en-US"/>
              <a:pPr/>
              <a:t>9/26/11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190AC17-39CB-7244-986D-B7EB853C9E73}" type="slidenum">
              <a:rPr lang="en-US"/>
              <a:pPr/>
              <a:t>‹#›</a:t>
            </a:fld>
            <a:endParaRPr lang="en-US"/>
          </a:p>
        </p:txBody>
      </p:sp>
    </p:spTree>
    <p:extLst>
      <p:ext uri="{BB962C8B-B14F-4D97-AF65-F5344CB8AC3E}">
        <p14:creationId xmlns:p14="http://schemas.microsoft.com/office/powerpoint/2010/main" val="295433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97046AEA-03CE-2D45-9667-6C37AB664606}" type="datetimeFigureOut">
              <a:rPr lang="en-US"/>
              <a:pPr/>
              <a:t>9/26/11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4EAF958-5157-5E42-9401-58EC7123FE3C}" type="slidenum">
              <a:rPr lang="en-US"/>
              <a:pPr/>
              <a:t>‹#›</a:t>
            </a:fld>
            <a:endParaRPr lang="en-US"/>
          </a:p>
        </p:txBody>
      </p:sp>
    </p:spTree>
    <p:extLst>
      <p:ext uri="{BB962C8B-B14F-4D97-AF65-F5344CB8AC3E}">
        <p14:creationId xmlns:p14="http://schemas.microsoft.com/office/powerpoint/2010/main" val="1246369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D0FD77D-4C7D-1943-89AD-0A424C164DCC}" type="datetimeFigureOut">
              <a:rPr lang="en-US"/>
              <a:pPr/>
              <a:t>9/26/11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C23362E-098E-434B-AEA3-1E187808E9AA}" type="slidenum">
              <a:rPr lang="en-US"/>
              <a:pPr/>
              <a:t>‹#›</a:t>
            </a:fld>
            <a:endParaRPr lang="en-US"/>
          </a:p>
        </p:txBody>
      </p:sp>
    </p:spTree>
    <p:extLst>
      <p:ext uri="{BB962C8B-B14F-4D97-AF65-F5344CB8AC3E}">
        <p14:creationId xmlns:p14="http://schemas.microsoft.com/office/powerpoint/2010/main" val="249227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346C0D1-0354-CE4B-9766-294F9D17C0E6}" type="datetimeFigureOut">
              <a:rPr lang="en-US"/>
              <a:pPr/>
              <a:t>9/26/11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F388040-EA38-8B49-93D8-18BE0BC46ED0}" type="slidenum">
              <a:rPr lang="en-US"/>
              <a:pPr/>
              <a:t>‹#›</a:t>
            </a:fld>
            <a:endParaRPr lang="en-US"/>
          </a:p>
        </p:txBody>
      </p:sp>
    </p:spTree>
    <p:extLst>
      <p:ext uri="{BB962C8B-B14F-4D97-AF65-F5344CB8AC3E}">
        <p14:creationId xmlns:p14="http://schemas.microsoft.com/office/powerpoint/2010/main" val="1140293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B41DEF1-E934-0746-A7AD-E55E6B7E2938}" type="datetimeFigureOut">
              <a:rPr lang="en-US"/>
              <a:pPr/>
              <a:t>9/26/11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FF7FE05-CAE7-9C4B-BF7A-90DA5B2DE763}" type="slidenum">
              <a:rPr lang="en-US"/>
              <a:pPr/>
              <a:t>‹#›</a:t>
            </a:fld>
            <a:endParaRPr lang="en-US"/>
          </a:p>
        </p:txBody>
      </p:sp>
    </p:spTree>
    <p:extLst>
      <p:ext uri="{BB962C8B-B14F-4D97-AF65-F5344CB8AC3E}">
        <p14:creationId xmlns:p14="http://schemas.microsoft.com/office/powerpoint/2010/main" val="140560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BD0D872-9C74-4145-9280-22C4C00D4889}" type="datetimeFigureOut">
              <a:rPr lang="en-US"/>
              <a:pPr/>
              <a:t>9/26/11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8FC6036-8006-2C48-8D82-F61938DDAB67}" type="slidenum">
              <a:rPr lang="en-US"/>
              <a:pPr/>
              <a:t>‹#›</a:t>
            </a:fld>
            <a:endParaRPr lang="en-US"/>
          </a:p>
        </p:txBody>
      </p:sp>
    </p:spTree>
    <p:extLst>
      <p:ext uri="{BB962C8B-B14F-4D97-AF65-F5344CB8AC3E}">
        <p14:creationId xmlns:p14="http://schemas.microsoft.com/office/powerpoint/2010/main" val="10606266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C9DC0CCD-9F7F-5848-A431-0FACA25A36C2}" type="datetimeFigureOut">
              <a:rPr lang="en-US"/>
              <a:pPr/>
              <a:t>9/26/11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CEBBAA57-B3D3-BF4D-8D99-5D1398256F2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hyperlink" Target="http://www.ncbi.nlm.nih.gov/PubMed" TargetMode="External"/><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1600200" y="990600"/>
            <a:ext cx="6319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800" b="1" u="sng">
                <a:latin typeface="Calibri" charset="0"/>
              </a:rPr>
              <a:t>Introduction to Evidence-Based Medicine</a:t>
            </a:r>
          </a:p>
        </p:txBody>
      </p:sp>
      <p:sp>
        <p:nvSpPr>
          <p:cNvPr id="2051" name="TextBox 4"/>
          <p:cNvSpPr txBox="1">
            <a:spLocks noChangeArrowheads="1"/>
          </p:cNvSpPr>
          <p:nvPr/>
        </p:nvSpPr>
        <p:spPr bwMode="auto">
          <a:xfrm>
            <a:off x="1905000" y="3048000"/>
            <a:ext cx="54102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400">
                <a:latin typeface="Calibri" charset="0"/>
              </a:rPr>
              <a:t>Dr Hayfaa A.A Wahbi</a:t>
            </a:r>
          </a:p>
          <a:p>
            <a:pPr algn="ctr" eaLnBrk="1" hangingPunct="1"/>
            <a:endParaRPr lang="en-US">
              <a:latin typeface="Calibri" charset="0"/>
            </a:endParaRPr>
          </a:p>
          <a:p>
            <a:pPr algn="ctr" eaLnBrk="1" hangingPunct="1"/>
            <a:r>
              <a:rPr lang="en-US" sz="2000">
                <a:latin typeface="Calibri" charset="0"/>
              </a:rPr>
              <a:t>Assistant Professor, Chair of Evidence Based Medicine and Knowledge translation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3">
            <a:extLst>
              <a:ext uri="{28A0092B-C50C-407E-A947-70E740481C1C}">
                <a14:useLocalDpi xmlns:a14="http://schemas.microsoft.com/office/drawing/2010/main" val="0"/>
              </a:ext>
            </a:extLst>
          </a:blip>
          <a:srcRect t="16924" r="23125" b="461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 Arrow 2"/>
          <p:cNvSpPr/>
          <p:nvPr/>
        </p:nvSpPr>
        <p:spPr>
          <a:xfrm>
            <a:off x="2133600" y="1219200"/>
            <a:ext cx="838200" cy="457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200400"/>
            <a:ext cx="20288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9220"/>
                                        </p:tgtEl>
                                        <p:attrNameLst>
                                          <p:attrName>style.visibility</p:attrName>
                                        </p:attrNameLst>
                                      </p:cBhvr>
                                      <p:to>
                                        <p:strVal val="visible"/>
                                      </p:to>
                                    </p:set>
                                    <p:animEffect transition="in" filter="blinds(horizontal)">
                                      <p:cBhvr>
                                        <p:cTn id="11"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90600" y="1066800"/>
            <a:ext cx="67056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800">
                <a:latin typeface="Times New Roman" charset="0"/>
                <a:cs typeface="Times New Roman" charset="0"/>
              </a:rPr>
              <a:t>Do you think all the 54550 articles retrieved by the search are relevant to your patient with pneumonia? </a:t>
            </a:r>
          </a:p>
          <a:p>
            <a:pPr eaLnBrk="1" hangingPunct="1"/>
            <a:endParaRPr lang="en-US" sz="2800">
              <a:latin typeface="Times New Roman" charset="0"/>
              <a:cs typeface="Times New Roman" charset="0"/>
            </a:endParaRPr>
          </a:p>
          <a:p>
            <a:pPr eaLnBrk="1" hangingPunct="1"/>
            <a:r>
              <a:rPr lang="en-US" sz="2800">
                <a:solidFill>
                  <a:srgbClr val="C00000"/>
                </a:solidFill>
                <a:latin typeface="Times New Roman" charset="0"/>
                <a:cs typeface="Times New Roman" charset="0"/>
              </a:rPr>
              <a:t>Of course not your patient might be a child or an adult or an elderly to say the least</a:t>
            </a:r>
            <a:r>
              <a:rPr lang="en-US" sz="2800">
                <a:latin typeface="Times New Roman" charset="0"/>
                <a:cs typeface="Times New Roman" charset="0"/>
              </a:rPr>
              <a:t> </a:t>
            </a:r>
          </a:p>
          <a:p>
            <a:pPr eaLnBrk="1" hangingPunct="1"/>
            <a:endParaRPr lang="en-US" sz="2800">
              <a:latin typeface="Times New Roman" charset="0"/>
              <a:cs typeface="Times New Roman" charset="0"/>
            </a:endParaRPr>
          </a:p>
        </p:txBody>
      </p:sp>
      <p:pic>
        <p:nvPicPr>
          <p:cNvPr id="10244" name="Picture 6" descr="مشاهدة الصورة بالحجم الكام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886200"/>
            <a:ext cx="2743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10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transition="in" filter="blinds(horizontal)">
                                      <p:cBhvr>
                                        <p:cTn id="10" dur="1000"/>
                                        <p:tgtEl>
                                          <p:spTgt spid="1024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533400" y="838200"/>
            <a:ext cx="8229600"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a:latin typeface="Times New Roman" charset="0"/>
                <a:cs typeface="Times New Roman" charset="0"/>
              </a:rPr>
              <a:t>How can we reduce the number of articles we get from the search?</a:t>
            </a:r>
          </a:p>
          <a:p>
            <a:pPr eaLnBrk="1" hangingPunct="1"/>
            <a:endParaRPr lang="en-US">
              <a:latin typeface="Calibri" charset="0"/>
            </a:endParaRPr>
          </a:p>
          <a:p>
            <a:pPr eaLnBrk="1" hangingPunct="1">
              <a:lnSpc>
                <a:spcPct val="200000"/>
              </a:lnSpc>
            </a:pPr>
            <a:r>
              <a:rPr lang="en-US" sz="2400">
                <a:solidFill>
                  <a:srgbClr val="C00000"/>
                </a:solidFill>
                <a:latin typeface="Times New Roman" charset="0"/>
                <a:cs typeface="Times New Roman" charset="0"/>
              </a:rPr>
              <a:t>To describe the patient we want to manage in  more details</a:t>
            </a:r>
          </a:p>
          <a:p>
            <a:pPr eaLnBrk="1" hangingPunct="1">
              <a:lnSpc>
                <a:spcPct val="200000"/>
              </a:lnSpc>
            </a:pPr>
            <a:r>
              <a:rPr lang="en-US" sz="2400">
                <a:solidFill>
                  <a:srgbClr val="C00000"/>
                </a:solidFill>
                <a:latin typeface="Times New Roman" charset="0"/>
                <a:cs typeface="Times New Roman" charset="0"/>
              </a:rPr>
              <a:t>To include the investigation or the treatment we want  to request for the patient </a:t>
            </a:r>
          </a:p>
          <a:p>
            <a:pPr eaLnBrk="1" hangingPunct="1">
              <a:lnSpc>
                <a:spcPct val="200000"/>
              </a:lnSpc>
            </a:pPr>
            <a:r>
              <a:rPr lang="en-US" sz="2400">
                <a:solidFill>
                  <a:srgbClr val="C00000"/>
                </a:solidFill>
                <a:latin typeface="Times New Roman" charset="0"/>
                <a:cs typeface="Times New Roman" charset="0"/>
              </a:rPr>
              <a:t>and in some cases compare it to another one </a:t>
            </a:r>
          </a:p>
          <a:p>
            <a:pPr eaLnBrk="1" hangingPunct="1">
              <a:lnSpc>
                <a:spcPct val="200000"/>
              </a:lnSpc>
            </a:pPr>
            <a:r>
              <a:rPr lang="en-US" sz="2400">
                <a:solidFill>
                  <a:srgbClr val="C00000"/>
                </a:solidFill>
                <a:latin typeface="Times New Roman" charset="0"/>
                <a:cs typeface="Times New Roman" charset="0"/>
              </a:rPr>
              <a:t>To include the outcome we are looking for.</a:t>
            </a:r>
          </a:p>
          <a:p>
            <a:pPr eaLnBrk="1" hangingPunct="1">
              <a:lnSpc>
                <a:spcPct val="200000"/>
              </a:lnSpc>
            </a:pPr>
            <a:r>
              <a:rPr lang="en-US" sz="2400">
                <a:solidFill>
                  <a:srgbClr val="C00000"/>
                </a:solidFill>
                <a:latin typeface="Times New Roman" charset="0"/>
                <a:cs typeface="Times New Roman" charset="0"/>
              </a:rPr>
              <a:t>And the proper study design for the question</a:t>
            </a:r>
          </a:p>
          <a:p>
            <a:pPr eaLnBrk="1" hangingPunct="1">
              <a:lnSpc>
                <a:spcPct val="200000"/>
              </a:lnSpc>
            </a:pPr>
            <a:endParaRPr lang="en-US">
              <a:latin typeface="Calibri" charset="0"/>
            </a:endParaRPr>
          </a:p>
          <a:p>
            <a:pPr eaLnBrk="1" hangingPunct="1">
              <a:lnSpc>
                <a:spcPct val="200000"/>
              </a:lnSpc>
            </a:pPr>
            <a:endParaRPr lang="en-US">
              <a:latin typeface="Calibri" charset="0"/>
            </a:endParaRPr>
          </a:p>
        </p:txBody>
      </p:sp>
      <p:sp>
        <p:nvSpPr>
          <p:cNvPr id="3" name="Rectangle 2"/>
          <p:cNvSpPr/>
          <p:nvPr/>
        </p:nvSpPr>
        <p:spPr>
          <a:xfrm rot="19847384">
            <a:off x="146927" y="2912350"/>
            <a:ext cx="8674815" cy="1569660"/>
          </a:xfrm>
          <a:prstGeom prst="rect">
            <a:avLst/>
          </a:prstGeom>
          <a:noFill/>
        </p:spPr>
        <p:txBody>
          <a:bodyPr>
            <a:spAutoFit/>
          </a:bodyPr>
          <a:lstStyle/>
          <a:p>
            <a:pPr algn="ctr">
              <a:defRPr/>
            </a:pPr>
            <a:r>
              <a:rPr lang="en-US" sz="9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rPr>
              <a:t>PICOS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2">
                                            <p:txEl>
                                              <p:pRg st="2" end="2"/>
                                            </p:txEl>
                                          </p:spTgt>
                                        </p:tgtEl>
                                        <p:attrNameLst>
                                          <p:attrName>style.visibility</p:attrName>
                                        </p:attrNameLst>
                                      </p:cBhvr>
                                      <p:to>
                                        <p:strVal val="visible"/>
                                      </p:to>
                                    </p:set>
                                    <p:animEffect transition="in" filter="blinds(horizontal)">
                                      <p:cBhvr>
                                        <p:cTn id="7" dur="1000"/>
                                        <p:tgtEl>
                                          <p:spTgt spid="1024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42">
                                            <p:txEl>
                                              <p:pRg st="3" end="3"/>
                                            </p:txEl>
                                          </p:spTgt>
                                        </p:tgtEl>
                                        <p:attrNameLst>
                                          <p:attrName>style.visibility</p:attrName>
                                        </p:attrNameLst>
                                      </p:cBhvr>
                                      <p:to>
                                        <p:strVal val="visible"/>
                                      </p:to>
                                    </p:set>
                                    <p:animEffect transition="in" filter="blinds(horizontal)">
                                      <p:cBhvr>
                                        <p:cTn id="12" dur="1000"/>
                                        <p:tgtEl>
                                          <p:spTgt spid="1024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242">
                                            <p:txEl>
                                              <p:pRg st="4" end="4"/>
                                            </p:txEl>
                                          </p:spTgt>
                                        </p:tgtEl>
                                        <p:attrNameLst>
                                          <p:attrName>style.visibility</p:attrName>
                                        </p:attrNameLst>
                                      </p:cBhvr>
                                      <p:to>
                                        <p:strVal val="visible"/>
                                      </p:to>
                                    </p:set>
                                    <p:animEffect transition="in" filter="blinds(horizontal)">
                                      <p:cBhvr>
                                        <p:cTn id="17" dur="1000"/>
                                        <p:tgtEl>
                                          <p:spTgt spid="1024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242">
                                            <p:txEl>
                                              <p:pRg st="5" end="5"/>
                                            </p:txEl>
                                          </p:spTgt>
                                        </p:tgtEl>
                                        <p:attrNameLst>
                                          <p:attrName>style.visibility</p:attrName>
                                        </p:attrNameLst>
                                      </p:cBhvr>
                                      <p:to>
                                        <p:strVal val="visible"/>
                                      </p:to>
                                    </p:set>
                                    <p:animEffect transition="in" filter="blinds(horizontal)">
                                      <p:cBhvr>
                                        <p:cTn id="22" dur="1000"/>
                                        <p:tgtEl>
                                          <p:spTgt spid="10242">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0242">
                                            <p:txEl>
                                              <p:pRg st="6" end="6"/>
                                            </p:txEl>
                                          </p:spTgt>
                                        </p:tgtEl>
                                        <p:attrNameLst>
                                          <p:attrName>style.visibility</p:attrName>
                                        </p:attrNameLst>
                                      </p:cBhvr>
                                      <p:to>
                                        <p:strVal val="visible"/>
                                      </p:to>
                                    </p:set>
                                    <p:animEffect transition="in" filter="blinds(horizontal)">
                                      <p:cBhvr>
                                        <p:cTn id="27" dur="1000"/>
                                        <p:tgtEl>
                                          <p:spTgt spid="10242">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1000" fill="hold"/>
                                        <p:tgtEl>
                                          <p:spTgt spid="3"/>
                                        </p:tgtEl>
                                        <p:attrNameLst>
                                          <p:attrName>ppt_x</p:attrName>
                                        </p:attrNameLst>
                                      </p:cBhvr>
                                      <p:tavLst>
                                        <p:tav tm="0">
                                          <p:val>
                                            <p:strVal val="#ppt_x"/>
                                          </p:val>
                                        </p:tav>
                                        <p:tav tm="100000">
                                          <p:val>
                                            <p:strVal val="#ppt_x"/>
                                          </p:val>
                                        </p:tav>
                                      </p:tavLst>
                                    </p:anim>
                                    <p:anim calcmode="lin" valueType="num">
                                      <p:cBhvr additive="base">
                                        <p:cTn id="3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l="11667" t="14444" r="5833" b="555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r="28333" b="666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 Arrow 2"/>
          <p:cNvSpPr/>
          <p:nvPr/>
        </p:nvSpPr>
        <p:spPr>
          <a:xfrm>
            <a:off x="2438400" y="1828800"/>
            <a:ext cx="825500" cy="48418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219200" y="1143000"/>
            <a:ext cx="6705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2400">
              <a:latin typeface="Times New Roman" charset="0"/>
              <a:cs typeface="Times New Roman" charset="0"/>
            </a:endParaRPr>
          </a:p>
          <a:p>
            <a:pPr eaLnBrk="1" hangingPunct="1"/>
            <a:endParaRPr lang="en-US" sz="2400">
              <a:latin typeface="Times New Roman" charset="0"/>
              <a:cs typeface="Times New Roman" charset="0"/>
            </a:endParaRPr>
          </a:p>
          <a:p>
            <a:pPr eaLnBrk="1" hangingPunct="1"/>
            <a:r>
              <a:rPr lang="en-US" sz="2400">
                <a:latin typeface="Times New Roman" charset="0"/>
                <a:cs typeface="Times New Roman" charset="0"/>
              </a:rPr>
              <a:t>Do you think all the 71 retrieved articles tell the right proper treatment? </a:t>
            </a:r>
          </a:p>
          <a:p>
            <a:pPr eaLnBrk="1" hangingPunct="1"/>
            <a:endParaRPr lang="en-US" sz="2400">
              <a:latin typeface="Times New Roman" charset="0"/>
              <a:cs typeface="Times New Roman" charset="0"/>
            </a:endParaRPr>
          </a:p>
          <a:p>
            <a:pPr eaLnBrk="1" hangingPunct="1"/>
            <a:r>
              <a:rPr lang="en-US" sz="2400">
                <a:solidFill>
                  <a:srgbClr val="C00000"/>
                </a:solidFill>
                <a:latin typeface="Times New Roman" charset="0"/>
                <a:cs typeface="Times New Roman" charset="0"/>
              </a:rPr>
              <a:t>Of course not because some trial designs are more accurate than others in reaching the truth about the best treatment</a:t>
            </a:r>
          </a:p>
          <a:p>
            <a:pPr eaLnBrk="1" hangingPunct="1"/>
            <a:endParaRPr lang="en-US" sz="2400">
              <a:latin typeface="Times New Roman" charset="0"/>
              <a:cs typeface="Times New Roman" charset="0"/>
            </a:endParaRPr>
          </a:p>
        </p:txBody>
      </p:sp>
      <p:pic>
        <p:nvPicPr>
          <p:cNvPr id="4" name="Picture 4" descr="مشاهدة الصورة بالحجم الكام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953000"/>
            <a:ext cx="144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1000"/>
                                        <p:tgtEl>
                                          <p:spTgt spid="2">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1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blinds(horizontal)">
                                      <p:cBhvr>
                                        <p:cTn id="15"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l="11667" t="14444" r="5833" b="555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 Arrow 2"/>
          <p:cNvSpPr/>
          <p:nvPr/>
        </p:nvSpPr>
        <p:spPr>
          <a:xfrm rot="16200000">
            <a:off x="5087144" y="94456"/>
            <a:ext cx="673100" cy="48418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b="444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 Arrow 2"/>
          <p:cNvSpPr/>
          <p:nvPr/>
        </p:nvSpPr>
        <p:spPr>
          <a:xfrm rot="16200000">
            <a:off x="2101850" y="2165350"/>
            <a:ext cx="673100"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Left Arrow 3"/>
          <p:cNvSpPr/>
          <p:nvPr/>
        </p:nvSpPr>
        <p:spPr>
          <a:xfrm rot="16200000">
            <a:off x="730250" y="3308350"/>
            <a:ext cx="673100"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Left Arrow 4"/>
          <p:cNvSpPr/>
          <p:nvPr/>
        </p:nvSpPr>
        <p:spPr>
          <a:xfrm rot="16200000">
            <a:off x="1720850" y="3765550"/>
            <a:ext cx="673100"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Left Arrow 5"/>
          <p:cNvSpPr/>
          <p:nvPr/>
        </p:nvSpPr>
        <p:spPr>
          <a:xfrm rot="16200000">
            <a:off x="4959350" y="5937250"/>
            <a:ext cx="596900"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ppt_x"/>
                                          </p:val>
                                        </p:tav>
                                        <p:tav tm="100000">
                                          <p:val>
                                            <p:strVal val="#ppt_x"/>
                                          </p:val>
                                        </p:tav>
                                      </p:tavLst>
                                    </p:anim>
                                    <p:anim calcmode="lin" valueType="num">
                                      <p:cBhvr additive="base">
                                        <p:cTn id="26"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r="28333" b="5556"/>
          <a:stretch>
            <a:fillRect/>
          </a:stretch>
        </p:blipFill>
        <p:spPr bwMode="auto">
          <a:xfrm>
            <a:off x="0" y="0"/>
            <a:ext cx="899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219200"/>
            <a:ext cx="36576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eft Arrow 4"/>
          <p:cNvSpPr/>
          <p:nvPr/>
        </p:nvSpPr>
        <p:spPr>
          <a:xfrm>
            <a:off x="1295400" y="762000"/>
            <a:ext cx="838200" cy="457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Left Arrow 5"/>
          <p:cNvSpPr/>
          <p:nvPr/>
        </p:nvSpPr>
        <p:spPr>
          <a:xfrm>
            <a:off x="6019800" y="5715000"/>
            <a:ext cx="838200" cy="457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388"/>
                                        </p:tgtEl>
                                        <p:attrNameLst>
                                          <p:attrName>style.visibility</p:attrName>
                                        </p:attrNameLst>
                                      </p:cBhvr>
                                      <p:to>
                                        <p:strVal val="visible"/>
                                      </p:to>
                                    </p:set>
                                    <p:anim calcmode="lin" valueType="num">
                                      <p:cBhvr additive="base">
                                        <p:cTn id="19" dur="1000" fill="hold"/>
                                        <p:tgtEl>
                                          <p:spTgt spid="16388"/>
                                        </p:tgtEl>
                                        <p:attrNameLst>
                                          <p:attrName>ppt_x</p:attrName>
                                        </p:attrNameLst>
                                      </p:cBhvr>
                                      <p:tavLst>
                                        <p:tav tm="0">
                                          <p:val>
                                            <p:strVal val="#ppt_x"/>
                                          </p:val>
                                        </p:tav>
                                        <p:tav tm="100000">
                                          <p:val>
                                            <p:strVal val="#ppt_x"/>
                                          </p:val>
                                        </p:tav>
                                      </p:tavLst>
                                    </p:anim>
                                    <p:anim calcmode="lin" valueType="num">
                                      <p:cBhvr additive="base">
                                        <p:cTn id="20" dur="1000" fill="hold"/>
                                        <p:tgtEl>
                                          <p:spTgt spid="16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b="4443"/>
          <a:stretch>
            <a:fillRect/>
          </a:stretch>
        </p:blipFill>
        <p:spPr bwMode="auto">
          <a:xfrm>
            <a:off x="0" y="-304800"/>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 Arrow 2"/>
          <p:cNvSpPr/>
          <p:nvPr/>
        </p:nvSpPr>
        <p:spPr>
          <a:xfrm rot="16200000">
            <a:off x="7906544" y="94456"/>
            <a:ext cx="673100" cy="48418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914400" y="2667000"/>
            <a:ext cx="7239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3600">
                <a:latin typeface="Calibri" charset="0"/>
              </a:rPr>
              <a:t>What are you expecting to learn in the medical college?</a:t>
            </a:r>
          </a:p>
          <a:p>
            <a:pPr algn="ctr" eaLnBrk="1" hangingPunct="1"/>
            <a:endParaRPr lang="en-US" sz="3600">
              <a:solidFill>
                <a:srgbClr val="C00000"/>
              </a:solidFill>
              <a:latin typeface="Calibri" charset="0"/>
            </a:endParaRPr>
          </a:p>
        </p:txBody>
      </p:sp>
      <p:sp>
        <p:nvSpPr>
          <p:cNvPr id="3075" name="AutoShape 4" descr="data:image/jpg;base64,/9j/4AAQSkZJRgABAQAAAQABAAD/2wCEAAkGBhEQEBQSExQQFRUVFhgXGBcUGRYYFxkZGSAhGR4fHh4aISYiIxovHCEeHzsgJCc1LCw4GSI9NjwtOiYrLSkBCQoKDgwOGg8PGSokHx81KTUrLzQsLCw1LzQqKiouLC8pLCwsKSkvLC00NC8sLCwsLCwsLCwsKTQpKSwsLC0sLP/AABEIAHMAWgMBIgACEQEDEQH/xAAcAAACAwEBAQEAAAAAAAAAAAAABQQGBwMIAQL/xAA+EAACAQMCBAQBCAgFBQAAAAABAgMABBESIQUGEzEiQVFhFAcyQlJxcoGhIyQzQ2JjkZIVU4KDwQhzo7HC/8QAGgEAAgMBAQAAAAAAAAAAAAAAAAMBAgQFBv/EACQRAAMAAgICAQQDAAAAAAAAAAABAgMRBDESIVEiMmFxBRNB/9oADAMBAAIRAxEAPwDcaKKKACiiigAornPOqKzsQFUFiT2AG5P9KwnhvPt/HfPchl6Vybd5EfUwVHlKIsYyAGERAJ9vU5qrpLsspb6N6rGP+ofmS7gFtbxO8cUquzlCVZypA0kj6IBzjO+d+wrZ6Qc8CFbCeeSGGYwRSSosqK66lUkbMPUCrFTz7efJ9aRcFjv5bmSK5lUukLhT1NyAFA8WCBq19hmtX+QS4u34XmcyMgkIgL7npgAEA99IbIGffGwrOvkl5M/xq7mu75nlSIrkMT+kkbOAT9UAZ0j1Udtq9GQwqihEVVVQAqqAAANgABsBjyoA/dFFFABRRRQAUUUmv+aoY3MSCSeUd47dQ5X77ZCJ/rYUEN67IfykXJj4Vd47vH0h9sxEX/1WQcTcrEzIQDGUcbBsdNlfcHY4Azg960Hnm/vp7CfNvDFGmmRtUpklKROsp8KJpB8P1zWcXdwkU4JZQHXRJ7Y+YzegOSuT6rWPk78pNPGqamtM1zlH5QIrvEM2mG5wPASNMvq0RPzh/D85fP1LTnOaROH3Jjh+IfpMBFpLh9Q04Kjdhvkgd8VjctlGyCMqNIxgdsY7YxuCPUbindjznxGAaUnSUeQukLkD0DoUY/a2o+9THJl/cTfHa+0uPyS286cMQT2sdq5dzoROmWHkzJ3DHtg74UetXKqDwD5TmeVIbqFYzIyossLFo9bHChlYBlycDO4yR2zV+rTNKltGdy5emFFFFWICo/EOIR28ZllYKi4yTnuTgAAbliSAANySAK6zTKilmIVVBJJOAANyST2GKqllrvJFu5QQgybaJgQUU7dVwf3rL2GPArY7lqlLYvJkULbOkyXF7+21wQZ2hRsSuP5zqdgf8tD95jkqInMl1LZWmLO3DHOAEEapEuMlyCyDAHlke+1WCl/HuDi7gaBndFfTqKaclQQSviBGDjHara9ejnPI6pOjMeBWkvF5AlxJcFDH1JeowzpLYVVRf0a6sE6guQF23ORpdlwO3hhMEcMSxEYZNIIb72c6j7tmqRyk8vD3uRcpI02m3iRFKu8z/pWyhBxg5yS2NIBLYq93/Eo7eIyynSoxnuxySAAAuSzEkAADJJrkZPPy0z0WPw1udaM0v7O0F58LYyuzksOkwZoQ6qXKJNvpYKD4DlfLK71CkE8cvTmglhyupS+MMQcMAykq2Mqdj574rRuGTW+YYfhpLbQWeBJYxEDsykoFJGrSzZQ4fBJI8658728DWjNKxUodUTD5wkwQoAJAOclSp2wTnGMitL3potNPW9ma8Xk0wSMMZRdYz6odY/MVpXKfygtxG+VFRoovhXcq+kl5RIqkow7xhT87bVrBxtWd2sjMgLBMn6jal/AkCm3J1p+sGOM6Z1VriCdhqZTkJJHIe7wsGXYnIw2CCq4fxa0/AVyvU+ZtFFL+CcWFzEH0lHBKSRkgmORfnKSO/qD5gqRsRTCt5lKzzK5uJ4rMfswBNcZ7NGCRHH7hpASR5rEwPzqY0o4C/Ve5ue/WncL/ANuD9AuPYlGf/cPrTero5ee/K/0FIeYOKSJLHDGXGY5ZnMaq8rLEUXRGrZBclwdwdlOBkghtxC9WGKSVs6Y0ZzjGcKM+fnSQ8qx3DLNepHPMBsrDMUWe6op2O/d2yzewwoTnyqJ/LG8TA8l716RWuXCb/idwsdyzKVUtPGNL9BUiwibYSR3Y63UAjoYAUkYkDiqW/E40uvi4baEzGEXLGXqyq8cCSId5CD1XIDEgYDDH0W3FbA8P/XLGKBXUFXgC6FnEjLgDQPDLrxhsY8bZ75CW/wCJSPxCG64jbKvw2SsSqJ0SFsBp1cbtIk3TyukFVOQD3pWO4pbfZ1Khz6XReOfUHwEr9mi0TIfR42DL+YwfUEjzrhx2DMMhAhLorMhm06EYA+IlgQMDfOPt2qHxHmGHiRjt7VhNDrV55U/ZqIyJFTO2XZwoIGcLnOMjMvjdxFHCZZUeQRkMFRGkYsD4cKvc5I77DvtjIRyWnSSGYV6bMfsL6PpIFzHlMjqBgO2o+IgBiM5OD6n3rRvk24Q8Nq0sgy8769RGlzGABGCPId2C+QcZ3zXa4uI77htw1wqFNM2pcSDR089+qqsJFIznAwRt6mwcPLmGMv8APKJq+9gZ/PNN4srbZk/kMj8Jn5IFzILS7juABonZLefHqxxC/wCDnpn2lH1atlIeJWnWhkj+upA9iRsftBwfwr5wrm+3kgieSREd40Z0J3ViASPwO1bKM/Gvc6+CHynDosLUYAPQjJA7ZZQx/Mmm1KuVZNVjak4z0IgcdshQDj2yDTWrGCu2cL6zSaJ4nGUkVkYdtmGD+PvSKbiN5aqnWjjljVgJLhHCkJuNbRkZBzpJ0kjGo7YxVkpTxriUGl7dtUjvGwMUSl5CrAjcDZQR5uQPelZcc2vqH8fNeOtR/pKv7KOaJ4pQGR1KsDtt9o7HzyNxiq9y7xXhz3LxQXJuLhEIJeSSVggIJCs3hIzgnSd8DOcbdeEcbcxiC9iMUi2weYu0LRlRhGLFXOnJJOG7gNgnBxmvIHLYh5jmEIJghErIw1aQrjCDPmfHjf6p9K5kx6e30d+q9rRtNzcrGjO7BVQFmZuwA3JPtikNjb35/Wldczb/AAs+pEjT6AVlBZZcfPypBJ8tIqbxfEskNqRkOerINsdOEht/tlMa48xq9KdVp42FVLql2YOZyailMPoQWnAnZQky28cKsW6EGplds6su7KuRqyxXTucZJGQX9FFbZhQtI5WTLWR7pnyvOfM3DbgX10FZAouJdIPprOPL0r0ZXnXmfjEvx11pjBX4ibB33Gs4NSx3G3t6Ny5dUxNc2xx+huJCo/lzHrp+HjZP9v2pxUHmGDoXEd4MBWAgn+6xzE5P8MhK/ZMx+jXbiN2IYZJT2jRn/tBP/FCK541f7Fk11LdSPFEzRQoWSSYY1s42KxZyBpOzORsdl3BZa7zLxRrOGaOCC5ihijZ3mRDl5CNsSOfXGuY6m323yyt7blUdC1yQLmAK3U3OXJDy6lVlBDtqz9uaWc1yxOZFSd2aOWFpbVsSRyhXjwp1AmMMzKNiAxDbHDVzXk/sye+jsThWLHpd/I+seAQxWiwyBXAVWld+8jrhjI7ZyW1DVqJ229KjJxQyXEVtAHSFV6hm+i6xMoMcec6gSw1P2xnTknKsbbli1iJ0xLgnOklmQHt4UYlV/wBIFcr4D/ELU77w3KD+6Bv/AEtXrjeMum9icfMWS1ErR+uELruLmUg7MsC/ciXUf/JI/wDaKb0o5UYtapITnqtJMPuyyNIo/tYCm9bcc+MpHLz15ZKYUUUVcSReJ3wggkmP7tGf7dIyB+J2/GoHCvk7tVgiWaNXlEaCRvrOFAY/i2TX6v4TdXMVrgGNCs9wfZGBiT08Ug1fdiYfSFWyq0dHjRqd/JyubZZUaNwGR1Ksp7FSMEH2xVC5gmktLd7aVi2kxtHIf3tusqGRSf8AOSLOfrDDD6QXQqX8e4FDfW72866o3GD5EHyIPkwO+aqPqFWvwV/ifHjHMLeOGaaYp1MLpWMLq0ZeRjhRnPYE7HY0u4JyjNGR15Ldh1TcSdKNlaabVrUyMzHwo2CFA+gvYDB62HBOIWt3qkUXUYtxCJYyiSnS2pS6SMBqwWBZWOdjgb0zhuL/AFEvZqIznTonjaUemtWCoM/wuce9Jw4Zhe+ynJyZabU9DOqtzZfmGbqA7x8PvpPxBgKn+oppcXPEP3dkhH8y5RD/AERHH50h5k4FxO7EuLaJNdrJbjM6tvI6MSfAPDpUj1OfKnZPqloz8fHcZFTRZ+DWXQtoYv8ALijT+1Qv/FfOIcbt7f8AbTQxnSX0syhioySQvc9j2HlXG84nPCAz2dyU8zD05ivplFbWR90Gq5EiTw20pU/r15HKxb52ldc8Sn2CxxrjsPF6nMZMqhbIxcWslPy9FusOIRzprQnGSCGVkZSO4ZWAZW9iPMetcuJ8S6QVVGuaQlYos4LsNzk+SAblsbD1JANVgVz0LqBB8Td3RBYs2gxDqYEgGfAIYxjbIYA7b1eeDcE6GXdzLO4AeUgLsPooo2SMHJCj1ySTvRGTznYx8Txvv0feX+D/AA0RDNrlkYyTSYxrkbvgeSAAIo8lVR5ZpnRRUmvoKKKKACiiigAooooADXnjmvi00N9fW8cjpFZl7i3RTgRy4RsjzK5d8IcqNRAGK+0VDSfZOy8fI/aLKrTvreRUQrqdyqGdepIVQnQpZyTkAd8dtq06iip1ogKKKKAP/9k="/>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6" name="AutoShape 6" descr="data:image/jpg;base64,/9j/4AAQSkZJRgABAQAAAQABAAD/2wCEAAkGBhEQEBQSExQQFRUVFhgXGBcUGRYYFxkZGSAhGR4fHh4aISYiIxovHCEeHzsgJCc1LCw4GSI9NjwtOiYrLSkBCQoKDgwOGg8PGSokHx81KTUrLzQsLCw1LzQqKiouLC8pLCwsKSkvLC00NC8sLCwsLCwsLCwsKTQpKSwsLC0sLP/AABEIAHMAWgMBIgACEQEDEQH/xAAcAAACAwEBAQEAAAAAAAAAAAAABQQGBwMIAQL/xAA+EAACAQMCBAQBCAgFBQAAAAABAgMABBESIQUGEzEiQVFhFAcyQlJxcoGhIyQzQ2JjkZIVU4KDwQhzo7HC/8QAGgEAAgMBAQAAAAAAAAAAAAAAAAMBAgQFBv/EACQRAAMAAgICAQQDAAAAAAAAAAABAgMRBDESIVEiMmFxBRNB/9oADAMBAAIRAxEAPwDcaKKKACiiigAornPOqKzsQFUFiT2AG5P9KwnhvPt/HfPchl6Vybd5EfUwVHlKIsYyAGERAJ9vU5qrpLsspb6N6rGP+ofmS7gFtbxO8cUquzlCVZypA0kj6IBzjO+d+wrZ6Qc8CFbCeeSGGYwRSSosqK66lUkbMPUCrFTz7efJ9aRcFjv5bmSK5lUukLhT1NyAFA8WCBq19hmtX+QS4u34XmcyMgkIgL7npgAEA99IbIGffGwrOvkl5M/xq7mu75nlSIrkMT+kkbOAT9UAZ0j1Udtq9GQwqihEVVVQAqqAAANgABsBjyoA/dFFFABRRRQAUUUmv+aoY3MSCSeUd47dQ5X77ZCJ/rYUEN67IfykXJj4Vd47vH0h9sxEX/1WQcTcrEzIQDGUcbBsdNlfcHY4Azg960Hnm/vp7CfNvDFGmmRtUpklKROsp8KJpB8P1zWcXdwkU4JZQHXRJ7Y+YzegOSuT6rWPk78pNPGqamtM1zlH5QIrvEM2mG5wPASNMvq0RPzh/D85fP1LTnOaROH3Jjh+IfpMBFpLh9Q04Kjdhvkgd8VjctlGyCMqNIxgdsY7YxuCPUbindjznxGAaUnSUeQukLkD0DoUY/a2o+9THJl/cTfHa+0uPyS286cMQT2sdq5dzoROmWHkzJ3DHtg74UetXKqDwD5TmeVIbqFYzIyossLFo9bHChlYBlycDO4yR2zV+rTNKltGdy5emFFFFWICo/EOIR28ZllYKi4yTnuTgAAbliSAANySAK6zTKilmIVVBJJOAANyST2GKqllrvJFu5QQgybaJgQUU7dVwf3rL2GPArY7lqlLYvJkULbOkyXF7+21wQZ2hRsSuP5zqdgf8tD95jkqInMl1LZWmLO3DHOAEEapEuMlyCyDAHlke+1WCl/HuDi7gaBndFfTqKaclQQSviBGDjHara9ejnPI6pOjMeBWkvF5AlxJcFDH1JeowzpLYVVRf0a6sE6guQF23ORpdlwO3hhMEcMSxEYZNIIb72c6j7tmqRyk8vD3uRcpI02m3iRFKu8z/pWyhBxg5yS2NIBLYq93/Eo7eIyynSoxnuxySAAAuSzEkAADJJrkZPPy0z0WPw1udaM0v7O0F58LYyuzksOkwZoQ6qXKJNvpYKD4DlfLK71CkE8cvTmglhyupS+MMQcMAykq2Mqdj574rRuGTW+YYfhpLbQWeBJYxEDsykoFJGrSzZQ4fBJI8658728DWjNKxUodUTD5wkwQoAJAOclSp2wTnGMitL3potNPW9ma8Xk0wSMMZRdYz6odY/MVpXKfygtxG+VFRoovhXcq+kl5RIqkow7xhT87bVrBxtWd2sjMgLBMn6jal/AkCm3J1p+sGOM6Z1VriCdhqZTkJJHIe7wsGXYnIw2CCq4fxa0/AVyvU+ZtFFL+CcWFzEH0lHBKSRkgmORfnKSO/qD5gqRsRTCt5lKzzK5uJ4rMfswBNcZ7NGCRHH7hpASR5rEwPzqY0o4C/Ve5ue/WncL/ANuD9AuPYlGf/cPrTero5ee/K/0FIeYOKSJLHDGXGY5ZnMaq8rLEUXRGrZBclwdwdlOBkghtxC9WGKSVs6Y0ZzjGcKM+fnSQ8qx3DLNepHPMBsrDMUWe6op2O/d2yzewwoTnyqJ/LG8TA8l716RWuXCb/idwsdyzKVUtPGNL9BUiwibYSR3Y63UAjoYAUkYkDiqW/E40uvi4baEzGEXLGXqyq8cCSId5CD1XIDEgYDDH0W3FbA8P/XLGKBXUFXgC6FnEjLgDQPDLrxhsY8bZ75CW/wCJSPxCG64jbKvw2SsSqJ0SFsBp1cbtIk3TyukFVOQD3pWO4pbfZ1Khz6XReOfUHwEr9mi0TIfR42DL+YwfUEjzrhx2DMMhAhLorMhm06EYA+IlgQMDfOPt2qHxHmGHiRjt7VhNDrV55U/ZqIyJFTO2XZwoIGcLnOMjMvjdxFHCZZUeQRkMFRGkYsD4cKvc5I77DvtjIRyWnSSGYV6bMfsL6PpIFzHlMjqBgO2o+IgBiM5OD6n3rRvk24Q8Nq0sgy8769RGlzGABGCPId2C+QcZ3zXa4uI77htw1wqFNM2pcSDR089+qqsJFIznAwRt6mwcPLmGMv8APKJq+9gZ/PNN4srbZk/kMj8Jn5IFzILS7juABonZLefHqxxC/wCDnpn2lH1atlIeJWnWhkj+upA9iRsftBwfwr5wrm+3kgieSREd40Z0J3ViASPwO1bKM/Gvc6+CHynDosLUYAPQjJA7ZZQx/Mmm1KuVZNVjak4z0IgcdshQDj2yDTWrGCu2cL6zSaJ4nGUkVkYdtmGD+PvSKbiN5aqnWjjljVgJLhHCkJuNbRkZBzpJ0kjGo7YxVkpTxriUGl7dtUjvGwMUSl5CrAjcDZQR5uQPelZcc2vqH8fNeOtR/pKv7KOaJ4pQGR1KsDtt9o7HzyNxiq9y7xXhz3LxQXJuLhEIJeSSVggIJCs3hIzgnSd8DOcbdeEcbcxiC9iMUi2weYu0LRlRhGLFXOnJJOG7gNgnBxmvIHLYh5jmEIJghErIw1aQrjCDPmfHjf6p9K5kx6e30d+q9rRtNzcrGjO7BVQFmZuwA3JPtikNjb35/Wldczb/AAs+pEjT6AVlBZZcfPypBJ8tIqbxfEskNqRkOerINsdOEht/tlMa48xq9KdVp42FVLql2YOZyailMPoQWnAnZQky28cKsW6EGplds6su7KuRqyxXTucZJGQX9FFbZhQtI5WTLWR7pnyvOfM3DbgX10FZAouJdIPprOPL0r0ZXnXmfjEvx11pjBX4ibB33Gs4NSx3G3t6Ny5dUxNc2xx+huJCo/lzHrp+HjZP9v2pxUHmGDoXEd4MBWAgn+6xzE5P8MhK/ZMx+jXbiN2IYZJT2jRn/tBP/FCK541f7Fk11LdSPFEzRQoWSSYY1s42KxZyBpOzORsdl3BZa7zLxRrOGaOCC5ihijZ3mRDl5CNsSOfXGuY6m323yyt7blUdC1yQLmAK3U3OXJDy6lVlBDtqz9uaWc1yxOZFSd2aOWFpbVsSRyhXjwp1AmMMzKNiAxDbHDVzXk/sye+jsThWLHpd/I+seAQxWiwyBXAVWld+8jrhjI7ZyW1DVqJ229KjJxQyXEVtAHSFV6hm+i6xMoMcec6gSw1P2xnTknKsbbli1iJ0xLgnOklmQHt4UYlV/wBIFcr4D/ELU77w3KD+6Bv/AEtXrjeMum9icfMWS1ErR+uELruLmUg7MsC/ciXUf/JI/wDaKb0o5UYtapITnqtJMPuyyNIo/tYCm9bcc+MpHLz15ZKYUUUVcSReJ3wggkmP7tGf7dIyB+J2/GoHCvk7tVgiWaNXlEaCRvrOFAY/i2TX6v4TdXMVrgGNCs9wfZGBiT08Ug1fdiYfSFWyq0dHjRqd/JyubZZUaNwGR1Ksp7FSMEH2xVC5gmktLd7aVi2kxtHIf3tusqGRSf8AOSLOfrDDD6QXQqX8e4FDfW72866o3GD5EHyIPkwO+aqPqFWvwV/ifHjHMLeOGaaYp1MLpWMLq0ZeRjhRnPYE7HY0u4JyjNGR15Ldh1TcSdKNlaabVrUyMzHwo2CFA+gvYDB62HBOIWt3qkUXUYtxCJYyiSnS2pS6SMBqwWBZWOdjgb0zhuL/AFEvZqIznTonjaUemtWCoM/wuce9Jw4Zhe+ynJyZabU9DOqtzZfmGbqA7x8PvpPxBgKn+oppcXPEP3dkhH8y5RD/AERHH50h5k4FxO7EuLaJNdrJbjM6tvI6MSfAPDpUj1OfKnZPqloz8fHcZFTRZ+DWXQtoYv8ALijT+1Qv/FfOIcbt7f8AbTQxnSX0syhioySQvc9j2HlXG84nPCAz2dyU8zD05ivplFbWR90Gq5EiTw20pU/r15HKxb52ldc8Sn2CxxrjsPF6nMZMqhbIxcWslPy9FusOIRzprQnGSCGVkZSO4ZWAZW9iPMetcuJ8S6QVVGuaQlYos4LsNzk+SAblsbD1JANVgVz0LqBB8Td3RBYs2gxDqYEgGfAIYxjbIYA7b1eeDcE6GXdzLO4AeUgLsPooo2SMHJCj1ySTvRGTznYx8Txvv0feX+D/AA0RDNrlkYyTSYxrkbvgeSAAIo8lVR5ZpnRRUmvoKKKKACiiigAooooADXnjmvi00N9fW8cjpFZl7i3RTgRy4RsjzK5d8IcqNRAGK+0VDSfZOy8fI/aLKrTvreRUQrqdyqGdepIVQnQpZyTkAd8dtq06iip1ogKKKKAP/9k="/>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077" name="Picture 6" descr="مشاهدة الصورة بالحجم الكام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0"/>
            <a:ext cx="2057400" cy="1981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l="4688" t="4668" b="4668"/>
          <a:stretch>
            <a:fillRect/>
          </a:stretch>
        </p:blipFill>
        <p:spPr bwMode="auto">
          <a:xfrm>
            <a:off x="0" y="0"/>
            <a:ext cx="975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05000"/>
            <a:ext cx="4267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b="8824"/>
          <a:stretch>
            <a:fillRect/>
          </a:stretch>
        </p:blipFill>
        <p:spPr bwMode="auto">
          <a:xfrm>
            <a:off x="5715000" y="4267200"/>
            <a:ext cx="3200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838200" y="914400"/>
            <a:ext cx="6705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2400">
              <a:latin typeface="Times New Roman" charset="0"/>
              <a:cs typeface="Times New Roman" charset="0"/>
            </a:endParaRPr>
          </a:p>
          <a:p>
            <a:pPr eaLnBrk="1" hangingPunct="1"/>
            <a:endParaRPr lang="en-US" sz="2400">
              <a:latin typeface="Times New Roman" charset="0"/>
              <a:cs typeface="Times New Roman" charset="0"/>
            </a:endParaRPr>
          </a:p>
          <a:p>
            <a:pPr eaLnBrk="1" hangingPunct="1"/>
            <a:r>
              <a:rPr lang="en-US" sz="2400">
                <a:latin typeface="Times New Roman" charset="0"/>
                <a:cs typeface="Times New Roman" charset="0"/>
              </a:rPr>
              <a:t>Do you think that this article tells the right proper treatment for your patient? </a:t>
            </a:r>
          </a:p>
          <a:p>
            <a:pPr eaLnBrk="1" hangingPunct="1"/>
            <a:endParaRPr lang="en-US" sz="2400">
              <a:latin typeface="Times New Roman" charset="0"/>
              <a:cs typeface="Times New Roman" charset="0"/>
            </a:endParaRPr>
          </a:p>
          <a:p>
            <a:pPr eaLnBrk="1" hangingPunct="1"/>
            <a:r>
              <a:rPr lang="en-US" sz="2400">
                <a:solidFill>
                  <a:srgbClr val="C00000"/>
                </a:solidFill>
                <a:latin typeface="Times New Roman" charset="0"/>
                <a:cs typeface="Times New Roman" charset="0"/>
              </a:rPr>
              <a:t>Most probably it does..because it retrieved by applying your PICOS. </a:t>
            </a:r>
          </a:p>
          <a:p>
            <a:pPr eaLnBrk="1" hangingPunct="1"/>
            <a:endParaRPr lang="en-US" sz="2400">
              <a:latin typeface="Times New Roman" charset="0"/>
              <a:cs typeface="Times New Roman" charset="0"/>
            </a:endParaRPr>
          </a:p>
          <a:p>
            <a:pPr eaLnBrk="1" hangingPunct="1"/>
            <a:r>
              <a:rPr lang="en-US" sz="2400">
                <a:latin typeface="Times New Roman" charset="0"/>
                <a:cs typeface="Times New Roman" charset="0"/>
              </a:rPr>
              <a:t>But is it possible that the trial was not well conducted?</a:t>
            </a:r>
          </a:p>
          <a:p>
            <a:pPr eaLnBrk="1" hangingPunct="1"/>
            <a:endParaRPr lang="en-US" sz="2400">
              <a:latin typeface="Times New Roman" charset="0"/>
              <a:cs typeface="Times New Roman" charset="0"/>
            </a:endParaRPr>
          </a:p>
          <a:p>
            <a:pPr eaLnBrk="1" hangingPunct="1"/>
            <a:r>
              <a:rPr lang="en-US" sz="2400">
                <a:solidFill>
                  <a:srgbClr val="C00000"/>
                </a:solidFill>
                <a:latin typeface="Times New Roman" charset="0"/>
                <a:cs typeface="Times New Roman" charset="0"/>
              </a:rPr>
              <a:t>Of course this can happen</a:t>
            </a:r>
          </a:p>
          <a:p>
            <a:pPr eaLnBrk="1" hangingPunct="1"/>
            <a:endParaRPr lang="en-US" sz="2400">
              <a:solidFill>
                <a:srgbClr val="C00000"/>
              </a:solidFill>
              <a:latin typeface="Times New Roman" charset="0"/>
              <a:cs typeface="Times New Roman" charset="0"/>
            </a:endParaRPr>
          </a:p>
          <a:p>
            <a:pPr eaLnBrk="1" hangingPunct="1"/>
            <a:endParaRPr lang="en-US" sz="2400">
              <a:latin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1000"/>
                                        <p:tgtEl>
                                          <p:spTgt spid="2">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9459"/>
                                        </p:tgtEl>
                                        <p:attrNameLst>
                                          <p:attrName>style.visibility</p:attrName>
                                        </p:attrNameLst>
                                      </p:cBhvr>
                                      <p:to>
                                        <p:strVal val="visible"/>
                                      </p:to>
                                    </p:set>
                                    <p:animEffect transition="in" filter="blinds(horizontal)">
                                      <p:cBhvr>
                                        <p:cTn id="10" dur="1000"/>
                                        <p:tgtEl>
                                          <p:spTgt spid="1945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blinds(horizontal)">
                                      <p:cBhvr>
                                        <p:cTn id="15" dur="1000"/>
                                        <p:tgtEl>
                                          <p:spTgt spid="2">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blinds(horizontal)">
                                      <p:cBhvr>
                                        <p:cTn id="20" dur="1000"/>
                                        <p:tgtEl>
                                          <p:spTgt spid="2">
                                            <p:txEl>
                                              <p:pRg st="6" end="6"/>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blinds(horizontal)">
                                      <p:cBhvr>
                                        <p:cTn id="25"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14400" y="228600"/>
            <a:ext cx="6477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2400">
              <a:latin typeface="Times New Roman" charset="0"/>
              <a:cs typeface="Times New Roman" charset="0"/>
            </a:endParaRPr>
          </a:p>
          <a:p>
            <a:pPr eaLnBrk="1" hangingPunct="1"/>
            <a:endParaRPr lang="en-US" sz="2400">
              <a:latin typeface="Times New Roman" charset="0"/>
              <a:cs typeface="Times New Roman" charset="0"/>
            </a:endParaRPr>
          </a:p>
          <a:p>
            <a:pPr eaLnBrk="1" hangingPunct="1"/>
            <a:endParaRPr lang="en-US" sz="2400">
              <a:solidFill>
                <a:srgbClr val="C00000"/>
              </a:solidFill>
              <a:latin typeface="Times New Roman" charset="0"/>
              <a:cs typeface="Times New Roman" charset="0"/>
            </a:endParaRPr>
          </a:p>
          <a:p>
            <a:pPr eaLnBrk="1" hangingPunct="1"/>
            <a:endParaRPr lang="en-US" sz="2400">
              <a:solidFill>
                <a:srgbClr val="C00000"/>
              </a:solidFill>
              <a:latin typeface="Times New Roman" charset="0"/>
              <a:cs typeface="Times New Roman" charset="0"/>
            </a:endParaRPr>
          </a:p>
          <a:p>
            <a:pPr eaLnBrk="1" hangingPunct="1"/>
            <a:r>
              <a:rPr lang="en-US" sz="2400">
                <a:latin typeface="Times New Roman" charset="0"/>
                <a:cs typeface="Times New Roman" charset="0"/>
              </a:rPr>
              <a:t>How can we differentiate between a well conducted and not a so well conducted trial?</a:t>
            </a:r>
          </a:p>
          <a:p>
            <a:pPr eaLnBrk="1" hangingPunct="1"/>
            <a:endParaRPr lang="en-US" sz="2400">
              <a:solidFill>
                <a:srgbClr val="C00000"/>
              </a:solidFill>
              <a:latin typeface="Times New Roman" charset="0"/>
              <a:cs typeface="Times New Roman" charset="0"/>
            </a:endParaRPr>
          </a:p>
          <a:p>
            <a:pPr eaLnBrk="1" hangingPunct="1"/>
            <a:r>
              <a:rPr lang="en-US" sz="2400">
                <a:solidFill>
                  <a:srgbClr val="C00000"/>
                </a:solidFill>
                <a:latin typeface="Times New Roman" charset="0"/>
                <a:cs typeface="Times New Roman" charset="0"/>
              </a:rPr>
              <a:t>By looking closely at the article and the results  using certain tools known as critical appraisal tools.   </a:t>
            </a: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343400"/>
            <a:ext cx="28575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linds(horizontal)">
                                      <p:cBhvr>
                                        <p:cTn id="7" dur="1000"/>
                                        <p:tgtEl>
                                          <p:spTgt spid="2">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blinds(horizontal)">
                                      <p:cBhvr>
                                        <p:cTn id="12" dur="1000"/>
                                        <p:tgtEl>
                                          <p:spTgt spid="2">
                                            <p:txEl>
                                              <p:pRg st="6" end="6"/>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0484"/>
                                        </p:tgtEl>
                                        <p:attrNameLst>
                                          <p:attrName>style.visibility</p:attrName>
                                        </p:attrNameLst>
                                      </p:cBhvr>
                                      <p:to>
                                        <p:strVal val="visible"/>
                                      </p:to>
                                    </p:set>
                                    <p:animEffect transition="in" filter="blinds(horizontal)">
                                      <p:cBhvr>
                                        <p:cTn id="15" dur="1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371600"/>
            <a:ext cx="8233412" cy="424731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n-ea"/>
              </a:rPr>
              <a:t>The trial is well conducted and the treatment is very effective….Can I try that on my patient now….!! </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533400"/>
            <a:ext cx="7107413" cy="3046988"/>
          </a:xfrm>
          <a:prstGeom prst="rect">
            <a:avLst/>
          </a:prstGeom>
          <a:noFill/>
        </p:spPr>
        <p:txBody>
          <a:bodyPr>
            <a:spAutoFit/>
          </a:bodyPr>
          <a:lstStyle/>
          <a:p>
            <a:pPr algn="ctr">
              <a:defRPr/>
            </a:pP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mn-ea"/>
              </a:rPr>
              <a:t>Well…Not Yet ..</a:t>
            </a:r>
          </a:p>
          <a:p>
            <a:pPr algn="ctr">
              <a:defRPr/>
            </a:pP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mn-ea"/>
              </a:rPr>
              <a:t>What if your patient is allergic to amoxicillin…!!!  </a:t>
            </a:r>
          </a:p>
        </p:txBody>
      </p:sp>
      <p:pic>
        <p:nvPicPr>
          <p:cNvPr id="25603" name="Picture 2" descr="http://www.lalamag.ucla.edu/media/images/medical-l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114800"/>
            <a:ext cx="7086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600200"/>
            <a:ext cx="6370196" cy="341632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a typeface="+mn-ea"/>
              </a:rPr>
              <a:t>We can summarize our practice of medicine so far in 5 steps </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ile:Fivesteps ebm.jpg"/>
          <p:cNvPicPr>
            <a:picLocks noChangeAspect="1" noChangeArrowheads="1"/>
          </p:cNvPicPr>
          <p:nvPr/>
        </p:nvPicPr>
        <p:blipFill>
          <a:blip r:embed="rId2">
            <a:extLst>
              <a:ext uri="{28A0092B-C50C-407E-A947-70E740481C1C}">
                <a14:useLocalDpi xmlns:a14="http://schemas.microsoft.com/office/drawing/2010/main" val="0"/>
              </a:ext>
            </a:extLst>
          </a:blip>
          <a:srcRect r="43478"/>
          <a:stretch>
            <a:fillRect/>
          </a:stretch>
        </p:blipFill>
        <p:spPr bwMode="auto">
          <a:xfrm>
            <a:off x="1828800" y="0"/>
            <a:ext cx="50292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5"/>
          <p:cNvGrpSpPr>
            <a:grpSpLocks/>
          </p:cNvGrpSpPr>
          <p:nvPr/>
        </p:nvGrpSpPr>
        <p:grpSpPr bwMode="auto">
          <a:xfrm>
            <a:off x="1905000" y="838200"/>
            <a:ext cx="5715000" cy="4953000"/>
            <a:chOff x="1104" y="2208"/>
            <a:chExt cx="1920" cy="1728"/>
          </a:xfrm>
        </p:grpSpPr>
        <p:sp>
          <p:nvSpPr>
            <p:cNvPr id="28675" name="Oval 6"/>
            <p:cNvSpPr>
              <a:spLocks noChangeArrowheads="1"/>
            </p:cNvSpPr>
            <p:nvPr/>
          </p:nvSpPr>
          <p:spPr bwMode="auto">
            <a:xfrm>
              <a:off x="1471" y="2208"/>
              <a:ext cx="1129" cy="1068"/>
            </a:xfrm>
            <a:prstGeom prst="ellipse">
              <a:avLst/>
            </a:prstGeom>
            <a:solidFill>
              <a:schemeClr val="accent1">
                <a:alpha val="50195"/>
              </a:schemeClr>
            </a:solidFill>
            <a:ln w="9525">
              <a:solidFill>
                <a:schemeClr val="tx1"/>
              </a:solidFill>
              <a:round/>
              <a:headEnd/>
              <a:tailEnd/>
            </a:ln>
          </p:spPr>
          <p:txBody>
            <a:bodyPr wrap="none" anchor="ctr"/>
            <a:lstStyle/>
            <a:p>
              <a:pPr algn="ctr" eaLnBrk="0" hangingPunct="0"/>
              <a:r>
                <a:rPr lang="en-GB">
                  <a:latin typeface="Tahoma" charset="0"/>
                </a:rPr>
                <a:t>Patient</a:t>
              </a:r>
            </a:p>
            <a:p>
              <a:pPr algn="ctr" eaLnBrk="0" hangingPunct="0"/>
              <a:r>
                <a:rPr lang="en-GB">
                  <a:latin typeface="Tahoma" charset="0"/>
                </a:rPr>
                <a:t> Concerns</a:t>
              </a:r>
            </a:p>
            <a:p>
              <a:pPr algn="ctr" eaLnBrk="0" hangingPunct="0"/>
              <a:r>
                <a:rPr lang="en-GB">
                  <a:latin typeface="Tahoma" charset="0"/>
                </a:rPr>
                <a:t> </a:t>
              </a:r>
              <a:endParaRPr lang="en-AU">
                <a:latin typeface="Tahoma" charset="0"/>
              </a:endParaRPr>
            </a:p>
          </p:txBody>
        </p:sp>
        <p:sp>
          <p:nvSpPr>
            <p:cNvPr id="28676" name="Oval 7"/>
            <p:cNvSpPr>
              <a:spLocks noChangeArrowheads="1"/>
            </p:cNvSpPr>
            <p:nvPr/>
          </p:nvSpPr>
          <p:spPr bwMode="auto">
            <a:xfrm>
              <a:off x="1895" y="2868"/>
              <a:ext cx="1129" cy="1037"/>
            </a:xfrm>
            <a:prstGeom prst="ellipse">
              <a:avLst/>
            </a:prstGeom>
            <a:solidFill>
              <a:schemeClr val="accent1">
                <a:alpha val="50195"/>
              </a:schemeClr>
            </a:solidFill>
            <a:ln w="9525">
              <a:solidFill>
                <a:schemeClr val="tx1"/>
              </a:solidFill>
              <a:round/>
              <a:headEnd/>
              <a:tailEnd/>
            </a:ln>
          </p:spPr>
          <p:txBody>
            <a:bodyPr wrap="none" anchor="ctr"/>
            <a:lstStyle/>
            <a:p>
              <a:pPr algn="ctr" eaLnBrk="0" hangingPunct="0"/>
              <a:r>
                <a:rPr lang="en-GB">
                  <a:latin typeface="Tahoma" charset="0"/>
                </a:rPr>
                <a:t>   Clinical </a:t>
              </a:r>
            </a:p>
            <a:p>
              <a:pPr algn="ctr" eaLnBrk="0" hangingPunct="0"/>
              <a:r>
                <a:rPr lang="en-GB">
                  <a:latin typeface="Tahoma" charset="0"/>
                </a:rPr>
                <a:t>   Expertise</a:t>
              </a:r>
              <a:endParaRPr lang="en-AU">
                <a:latin typeface="Tahoma" charset="0"/>
              </a:endParaRPr>
            </a:p>
          </p:txBody>
        </p:sp>
        <p:sp>
          <p:nvSpPr>
            <p:cNvPr id="28677" name="Oval 8"/>
            <p:cNvSpPr>
              <a:spLocks noChangeArrowheads="1"/>
            </p:cNvSpPr>
            <p:nvPr/>
          </p:nvSpPr>
          <p:spPr bwMode="auto">
            <a:xfrm>
              <a:off x="1104" y="2868"/>
              <a:ext cx="1129" cy="1068"/>
            </a:xfrm>
            <a:prstGeom prst="ellipse">
              <a:avLst/>
            </a:prstGeom>
            <a:solidFill>
              <a:srgbClr val="FFFF00">
                <a:alpha val="50195"/>
              </a:srgbClr>
            </a:solidFill>
            <a:ln w="9525">
              <a:solidFill>
                <a:schemeClr val="tx1"/>
              </a:solidFill>
              <a:round/>
              <a:headEnd/>
              <a:tailEnd/>
            </a:ln>
          </p:spPr>
          <p:txBody>
            <a:bodyPr wrap="none" anchor="ctr"/>
            <a:lstStyle/>
            <a:p>
              <a:pPr algn="ctr" eaLnBrk="0" hangingPunct="0"/>
              <a:r>
                <a:rPr lang="en-GB">
                  <a:latin typeface="Tahoma" charset="0"/>
                </a:rPr>
                <a:t>Best research </a:t>
              </a:r>
            </a:p>
            <a:p>
              <a:pPr algn="ctr" eaLnBrk="0" hangingPunct="0"/>
              <a:r>
                <a:rPr lang="en-GB">
                  <a:latin typeface="Tahoma" charset="0"/>
                </a:rPr>
                <a:t>evidence</a:t>
              </a:r>
              <a:endParaRPr lang="en-AU">
                <a:latin typeface="Tahoma" charset="0"/>
              </a:endParaRPr>
            </a:p>
          </p:txBody>
        </p:sp>
        <p:sp>
          <p:nvSpPr>
            <p:cNvPr id="28678" name="Text Box 9"/>
            <p:cNvSpPr txBox="1">
              <a:spLocks noChangeArrowheads="1"/>
            </p:cNvSpPr>
            <p:nvPr/>
          </p:nvSpPr>
          <p:spPr bwMode="auto">
            <a:xfrm>
              <a:off x="1872" y="3072"/>
              <a:ext cx="39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GB">
                  <a:solidFill>
                    <a:srgbClr val="FF3300"/>
                  </a:solidFill>
                  <a:latin typeface="Tahoma" charset="0"/>
                </a:rPr>
                <a:t>EBM</a:t>
              </a:r>
              <a:endParaRPr lang="en-AU">
                <a:solidFill>
                  <a:srgbClr val="FF3300"/>
                </a:solidFill>
                <a:latin typeface="Tahoma" charset="0"/>
              </a:endParaRPr>
            </a:p>
          </p:txBody>
        </p:sp>
      </p:gr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447800" y="2057400"/>
            <a:ext cx="6400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rgbClr val="C00000"/>
                </a:solidFill>
                <a:latin typeface="Times New Roman" charset="0"/>
                <a:cs typeface="Times New Roman" charset="0"/>
              </a:rPr>
              <a:t>"Evidence-based medicine (EBM) is the integration of best research evidence with clinical expertise and patient values…</a:t>
            </a:r>
          </a:p>
          <a:p>
            <a:endParaRPr lang="en-US" sz="2400">
              <a:latin typeface="Times New Roman" charset="0"/>
              <a:cs typeface="Times New Roman" charset="0"/>
            </a:endParaRPr>
          </a:p>
          <a:p>
            <a:r>
              <a:rPr lang="en-US" sz="2400">
                <a:solidFill>
                  <a:srgbClr val="7030A0"/>
                </a:solidFill>
                <a:latin typeface="Times New Roman" charset="0"/>
                <a:cs typeface="Times New Roman" charset="0"/>
              </a:rPr>
              <a:t>When these three elements are integrated, clinicians and patients form a diagnostic and therapeutic alliance which optimizes clinical outcomes and quality of life."</a:t>
            </a:r>
          </a:p>
        </p:txBody>
      </p:sp>
      <p:sp>
        <p:nvSpPr>
          <p:cNvPr id="29699" name="Rectangle 2"/>
          <p:cNvSpPr>
            <a:spLocks noChangeArrowheads="1"/>
          </p:cNvSpPr>
          <p:nvPr/>
        </p:nvSpPr>
        <p:spPr bwMode="auto">
          <a:xfrm>
            <a:off x="609600" y="63960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latin typeface="Times New Roman" charset="0"/>
                <a:cs typeface="Times New Roman" charset="0"/>
              </a:rPr>
              <a:t>The EBM subcommittee of the OU-COM Curriculum Advisory Committee (CAC) has adopted the definition of evidence-based medicine (EBM) developed by David Sackett, M.D., and colleagues (2000, p. 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1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47058"/>
          </a:schemeClr>
        </a:solidFill>
        <a:effectLst/>
      </p:bgPr>
    </p:bg>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7239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dissolve">
                                      <p:cBhvr>
                                        <p:cTn id="7" dur="10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81000" y="609600"/>
            <a:ext cx="3135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800"/>
              <a:t>Definitely not This </a:t>
            </a:r>
          </a:p>
        </p:txBody>
      </p:sp>
      <p:pic>
        <p:nvPicPr>
          <p:cNvPr id="4" name="Picture 2" descr="http://admissions.uconn.edu/blogs/2008/charlayne/wp-content/uploads/2009/04/medschooljo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7467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066800"/>
            <a:ext cx="333375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14400" y="609600"/>
            <a:ext cx="72390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a:latin typeface="Calibri" charset="0"/>
              </a:rPr>
              <a:t>What are you expecting to learn in the medical college?</a:t>
            </a:r>
          </a:p>
          <a:p>
            <a:pPr eaLnBrk="1" hangingPunct="1"/>
            <a:endParaRPr lang="en-US" sz="2400">
              <a:solidFill>
                <a:srgbClr val="C00000"/>
              </a:solidFill>
              <a:latin typeface="Calibri" charset="0"/>
            </a:endParaRPr>
          </a:p>
          <a:p>
            <a:pPr eaLnBrk="1" hangingPunct="1"/>
            <a:r>
              <a:rPr lang="en-US" sz="2400">
                <a:solidFill>
                  <a:srgbClr val="C00000"/>
                </a:solidFill>
                <a:latin typeface="Calibri" charset="0"/>
              </a:rPr>
              <a:t>      You are expected to know how to diagnose illness and disease, how to prevent and treat them and how to communicate to the patients the expected outcome of your treatment.</a:t>
            </a:r>
          </a:p>
          <a:p>
            <a:pPr eaLnBrk="1" hangingPunct="1"/>
            <a:endParaRPr lang="en-US" sz="2400">
              <a:solidFill>
                <a:srgbClr val="C00000"/>
              </a:solidFill>
              <a:latin typeface="Calibri" charset="0"/>
            </a:endParaRPr>
          </a:p>
          <a:p>
            <a:pPr eaLnBrk="1" hangingPunct="1"/>
            <a:r>
              <a:rPr lang="en-US" sz="2400">
                <a:latin typeface="Calibri" charset="0"/>
              </a:rPr>
              <a:t>Do you think that the knowledge you will gain in the</a:t>
            </a:r>
          </a:p>
          <a:p>
            <a:pPr eaLnBrk="1" hangingPunct="1"/>
            <a:r>
              <a:rPr lang="en-US" sz="2400">
                <a:latin typeface="Calibri" charset="0"/>
              </a:rPr>
              <a:t>diagnosis and treatment of pneumonia               </a:t>
            </a:r>
            <a:r>
              <a:rPr lang="ar-sa" sz="2400">
                <a:latin typeface="Calibri" charset="0"/>
              </a:rPr>
              <a:t>الالتهاب</a:t>
            </a:r>
            <a:r>
              <a:rPr lang="en-US" sz="2400">
                <a:latin typeface="Calibri" charset="0"/>
              </a:rPr>
              <a:t> </a:t>
            </a:r>
            <a:r>
              <a:rPr lang="ar-sa" sz="2400">
                <a:latin typeface="Calibri" charset="0"/>
              </a:rPr>
              <a:t>الرئوي)</a:t>
            </a:r>
            <a:r>
              <a:rPr lang="en-US" sz="2400">
                <a:latin typeface="Calibri" charset="0"/>
              </a:rPr>
              <a:t> is the same that medical students received 50 years ago? </a:t>
            </a:r>
          </a:p>
          <a:p>
            <a:pPr eaLnBrk="1" hangingPunct="1"/>
            <a:r>
              <a:rPr lang="en-US" sz="2400">
                <a:solidFill>
                  <a:srgbClr val="C00000"/>
                </a:solidFill>
                <a:latin typeface="Calibri" charset="0"/>
              </a:rPr>
              <a:t>       </a:t>
            </a:r>
            <a:r>
              <a:rPr lang="en-US" sz="2400">
                <a:latin typeface="Calibri" charset="0"/>
              </a:rPr>
              <a:t>30 years ago? </a:t>
            </a:r>
          </a:p>
          <a:p>
            <a:pPr eaLnBrk="1" hangingPunct="1"/>
            <a:r>
              <a:rPr lang="en-US" sz="2400">
                <a:latin typeface="Calibri" charset="0"/>
              </a:rPr>
              <a:t>       15years ago? </a:t>
            </a:r>
          </a:p>
          <a:p>
            <a:pPr eaLnBrk="1" hangingPunct="1"/>
            <a:r>
              <a:rPr lang="en-US" sz="2400">
                <a:latin typeface="Calibri" charset="0"/>
              </a:rPr>
              <a:t>       5 years ago?</a:t>
            </a:r>
          </a:p>
          <a:p>
            <a:pPr eaLnBrk="1" hangingPunct="1"/>
            <a:endParaRPr lang="en-US" sz="2400">
              <a:solidFill>
                <a:srgbClr val="C00000"/>
              </a:solidFill>
              <a:latin typeface="Calibri" charset="0"/>
            </a:endParaRPr>
          </a:p>
          <a:p>
            <a:pPr eaLnBrk="1" hangingPunct="1"/>
            <a:endParaRPr lang="en-US" sz="2400">
              <a:solidFill>
                <a:srgbClr val="C00000"/>
              </a:solidFill>
              <a:latin typeface="Calibri" charset="0"/>
            </a:endParaRPr>
          </a:p>
          <a:p>
            <a:pPr eaLnBrk="1" hangingPunct="1"/>
            <a:endParaRPr lang="en-US" sz="2400">
              <a:solidFill>
                <a:srgbClr val="C00000"/>
              </a:solidFill>
              <a:latin typeface="Calibri" charset="0"/>
            </a:endParaRPr>
          </a:p>
        </p:txBody>
      </p:sp>
      <p:sp>
        <p:nvSpPr>
          <p:cNvPr id="5123" name="AutoShape 4" descr="data:image/jpg;base64,/9j/4AAQSkZJRgABAQAAAQABAAD/2wCEAAkGBhEQEBQSExQQFRUVFhgXGBcUGRYYFxkZGSAhGR4fHh4aISYiIxovHCEeHzsgJCc1LCw4GSI9NjwtOiYrLSkBCQoKDgwOGg8PGSokHx81KTUrLzQsLCw1LzQqKiouLC8pLCwsKSkvLC00NC8sLCwsLCwsLCwsKTQpKSwsLC0sLP/AABEIAHMAWgMBIgACEQEDEQH/xAAcAAACAwEBAQEAAAAAAAAAAAAABQQGBwMIAQL/xAA+EAACAQMCBAQBCAgFBQAAAAABAgMABBESIQUGEzEiQVFhFAcyQlJxcoGhIyQzQ2JjkZIVU4KDwQhzo7HC/8QAGgEAAgMBAQAAAAAAAAAAAAAAAAMBAgQFBv/EACQRAAMAAgICAQQDAAAAAAAAAAABAgMRBDESIVEiMmFxBRNB/9oADAMBAAIRAxEAPwDcaKKKACiiigAornPOqKzsQFUFiT2AG5P9KwnhvPt/HfPchl6Vybd5EfUwVHlKIsYyAGERAJ9vU5qrpLsspb6N6rGP+ofmS7gFtbxO8cUquzlCVZypA0kj6IBzjO+d+wrZ6Qc8CFbCeeSGGYwRSSosqK66lUkbMPUCrFTz7efJ9aRcFjv5bmSK5lUukLhT1NyAFA8WCBq19hmtX+QS4u34XmcyMgkIgL7npgAEA99IbIGffGwrOvkl5M/xq7mu75nlSIrkMT+kkbOAT9UAZ0j1Udtq9GQwqihEVVVQAqqAAANgABsBjyoA/dFFFABRRRQAUUUmv+aoY3MSCSeUd47dQ5X77ZCJ/rYUEN67IfykXJj4Vd47vH0h9sxEX/1WQcTcrEzIQDGUcbBsdNlfcHY4Azg960Hnm/vp7CfNvDFGmmRtUpklKROsp8KJpB8P1zWcXdwkU4JZQHXRJ7Y+YzegOSuT6rWPk78pNPGqamtM1zlH5QIrvEM2mG5wPASNMvq0RPzh/D85fP1LTnOaROH3Jjh+IfpMBFpLh9Q04Kjdhvkgd8VjctlGyCMqNIxgdsY7YxuCPUbindjznxGAaUnSUeQukLkD0DoUY/a2o+9THJl/cTfHa+0uPyS286cMQT2sdq5dzoROmWHkzJ3DHtg74UetXKqDwD5TmeVIbqFYzIyossLFo9bHChlYBlycDO4yR2zV+rTNKltGdy5emFFFFWICo/EOIR28ZllYKi4yTnuTgAAbliSAANySAK6zTKilmIVVBJJOAANyST2GKqllrvJFu5QQgybaJgQUU7dVwf3rL2GPArY7lqlLYvJkULbOkyXF7+21wQZ2hRsSuP5zqdgf8tD95jkqInMl1LZWmLO3DHOAEEapEuMlyCyDAHlke+1WCl/HuDi7gaBndFfTqKaclQQSviBGDjHara9ejnPI6pOjMeBWkvF5AlxJcFDH1JeowzpLYVVRf0a6sE6guQF23ORpdlwO3hhMEcMSxEYZNIIb72c6j7tmqRyk8vD3uRcpI02m3iRFKu8z/pWyhBxg5yS2NIBLYq93/Eo7eIyynSoxnuxySAAAuSzEkAADJJrkZPPy0z0WPw1udaM0v7O0F58LYyuzksOkwZoQ6qXKJNvpYKD4DlfLK71CkE8cvTmglhyupS+MMQcMAykq2Mqdj574rRuGTW+YYfhpLbQWeBJYxEDsykoFJGrSzZQ4fBJI8658728DWjNKxUodUTD5wkwQoAJAOclSp2wTnGMitL3potNPW9ma8Xk0wSMMZRdYz6odY/MVpXKfygtxG+VFRoovhXcq+kl5RIqkow7xhT87bVrBxtWd2sjMgLBMn6jal/AkCm3J1p+sGOM6Z1VriCdhqZTkJJHIe7wsGXYnIw2CCq4fxa0/AVyvU+ZtFFL+CcWFzEH0lHBKSRkgmORfnKSO/qD5gqRsRTCt5lKzzK5uJ4rMfswBNcZ7NGCRHH7hpASR5rEwPzqY0o4C/Ve5ue/WncL/ANuD9AuPYlGf/cPrTero5ee/K/0FIeYOKSJLHDGXGY5ZnMaq8rLEUXRGrZBclwdwdlOBkghtxC9WGKSVs6Y0ZzjGcKM+fnSQ8qx3DLNepHPMBsrDMUWe6op2O/d2yzewwoTnyqJ/LG8TA8l716RWuXCb/idwsdyzKVUtPGNL9BUiwibYSR3Y63UAjoYAUkYkDiqW/E40uvi4baEzGEXLGXqyq8cCSId5CD1XIDEgYDDH0W3FbA8P/XLGKBXUFXgC6FnEjLgDQPDLrxhsY8bZ75CW/wCJSPxCG64jbKvw2SsSqJ0SFsBp1cbtIk3TyukFVOQD3pWO4pbfZ1Khz6XReOfUHwEr9mi0TIfR42DL+YwfUEjzrhx2DMMhAhLorMhm06EYA+IlgQMDfOPt2qHxHmGHiRjt7VhNDrV55U/ZqIyJFTO2XZwoIGcLnOMjMvjdxFHCZZUeQRkMFRGkYsD4cKvc5I77DvtjIRyWnSSGYV6bMfsL6PpIFzHlMjqBgO2o+IgBiM5OD6n3rRvk24Q8Nq0sgy8769RGlzGABGCPId2C+QcZ3zXa4uI77htw1wqFNM2pcSDR089+qqsJFIznAwRt6mwcPLmGMv8APKJq+9gZ/PNN4srbZk/kMj8Jn5IFzILS7juABonZLefHqxxC/wCDnpn2lH1atlIeJWnWhkj+upA9iRsftBwfwr5wrm+3kgieSREd40Z0J3ViASPwO1bKM/Gvc6+CHynDosLUYAPQjJA7ZZQx/Mmm1KuVZNVjak4z0IgcdshQDj2yDTWrGCu2cL6zSaJ4nGUkVkYdtmGD+PvSKbiN5aqnWjjljVgJLhHCkJuNbRkZBzpJ0kjGo7YxVkpTxriUGl7dtUjvGwMUSl5CrAjcDZQR5uQPelZcc2vqH8fNeOtR/pKv7KOaJ4pQGR1KsDtt9o7HzyNxiq9y7xXhz3LxQXJuLhEIJeSSVggIJCs3hIzgnSd8DOcbdeEcbcxiC9iMUi2weYu0LRlRhGLFXOnJJOG7gNgnBxmvIHLYh5jmEIJghErIw1aQrjCDPmfHjf6p9K5kx6e30d+q9rRtNzcrGjO7BVQFmZuwA3JPtikNjb35/Wldczb/AAs+pEjT6AVlBZZcfPypBJ8tIqbxfEskNqRkOerINsdOEht/tlMa48xq9KdVp42FVLql2YOZyailMPoQWnAnZQky28cKsW6EGplds6su7KuRqyxXTucZJGQX9FFbZhQtI5WTLWR7pnyvOfM3DbgX10FZAouJdIPprOPL0r0ZXnXmfjEvx11pjBX4ibB33Gs4NSx3G3t6Ny5dUxNc2xx+huJCo/lzHrp+HjZP9v2pxUHmGDoXEd4MBWAgn+6xzE5P8MhK/ZMx+jXbiN2IYZJT2jRn/tBP/FCK541f7Fk11LdSPFEzRQoWSSYY1s42KxZyBpOzORsdl3BZa7zLxRrOGaOCC5ihijZ3mRDl5CNsSOfXGuY6m323yyt7blUdC1yQLmAK3U3OXJDy6lVlBDtqz9uaWc1yxOZFSd2aOWFpbVsSRyhXjwp1AmMMzKNiAxDbHDVzXk/sye+jsThWLHpd/I+seAQxWiwyBXAVWld+8jrhjI7ZyW1DVqJ229KjJxQyXEVtAHSFV6hm+i6xMoMcec6gSw1P2xnTknKsbbli1iJ0xLgnOklmQHt4UYlV/wBIFcr4D/ELU77w3KD+6Bv/AEtXrjeMum9icfMWS1ErR+uELruLmUg7MsC/ciXUf/JI/wDaKb0o5UYtapITnqtJMPuyyNIo/tYCm9bcc+MpHLz15ZKYUUUVcSReJ3wggkmP7tGf7dIyB+J2/GoHCvk7tVgiWaNXlEaCRvrOFAY/i2TX6v4TdXMVrgGNCs9wfZGBiT08Ug1fdiYfSFWyq0dHjRqd/JyubZZUaNwGR1Ksp7FSMEH2xVC5gmktLd7aVi2kxtHIf3tusqGRSf8AOSLOfrDDD6QXQqX8e4FDfW72866o3GD5EHyIPkwO+aqPqFWvwV/ifHjHMLeOGaaYp1MLpWMLq0ZeRjhRnPYE7HY0u4JyjNGR15Ldh1TcSdKNlaabVrUyMzHwo2CFA+gvYDB62HBOIWt3qkUXUYtxCJYyiSnS2pS6SMBqwWBZWOdjgb0zhuL/AFEvZqIznTonjaUemtWCoM/wuce9Jw4Zhe+ynJyZabU9DOqtzZfmGbqA7x8PvpPxBgKn+oppcXPEP3dkhH8y5RD/AERHH50h5k4FxO7EuLaJNdrJbjM6tvI6MSfAPDpUj1OfKnZPqloz8fHcZFTRZ+DWXQtoYv8ALijT+1Qv/FfOIcbt7f8AbTQxnSX0syhioySQvc9j2HlXG84nPCAz2dyU8zD05ivplFbWR90Gq5EiTw20pU/r15HKxb52ldc8Sn2CxxrjsPF6nMZMqhbIxcWslPy9FusOIRzprQnGSCGVkZSO4ZWAZW9iPMetcuJ8S6QVVGuaQlYos4LsNzk+SAblsbD1JANVgVz0LqBB8Td3RBYs2gxDqYEgGfAIYxjbIYA7b1eeDcE6GXdzLO4AeUgLsPooo2SMHJCj1ySTvRGTznYx8Txvv0feX+D/AA0RDNrlkYyTSYxrkbvgeSAAIo8lVR5ZpnRRUmvoKKKKACiiigAooooADXnjmvi00N9fW8cjpFZl7i3RTgRy4RsjzK5d8IcqNRAGK+0VDSfZOy8fI/aLKrTvreRUQrqdyqGdepIVQnQpZyTkAd8dtq06iip1ogKKKKAP/9k="/>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24" name="AutoShape 6" descr="data:image/jpg;base64,/9j/4AAQSkZJRgABAQAAAQABAAD/2wCEAAkGBhEQEBQSExQQFRUVFhgXGBcUGRYYFxkZGSAhGR4fHh4aISYiIxovHCEeHzsgJCc1LCw4GSI9NjwtOiYrLSkBCQoKDgwOGg8PGSokHx81KTUrLzQsLCw1LzQqKiouLC8pLCwsKSkvLC00NC8sLCwsLCwsLCwsKTQpKSwsLC0sLP/AABEIAHMAWgMBIgACEQEDEQH/xAAcAAACAwEBAQEAAAAAAAAAAAAABQQGBwMIAQL/xAA+EAACAQMCBAQBCAgFBQAAAAABAgMABBESIQUGEzEiQVFhFAcyQlJxcoGhIyQzQ2JjkZIVU4KDwQhzo7HC/8QAGgEAAgMBAQAAAAAAAAAAAAAAAAMBAgQFBv/EACQRAAMAAgICAQQDAAAAAAAAAAABAgMRBDESIVEiMmFxBRNB/9oADAMBAAIRAxEAPwDcaKKKACiiigAornPOqKzsQFUFiT2AG5P9KwnhvPt/HfPchl6Vybd5EfUwVHlKIsYyAGERAJ9vU5qrpLsspb6N6rGP+ofmS7gFtbxO8cUquzlCVZypA0kj6IBzjO+d+wrZ6Qc8CFbCeeSGGYwRSSosqK66lUkbMPUCrFTz7efJ9aRcFjv5bmSK5lUukLhT1NyAFA8WCBq19hmtX+QS4u34XmcyMgkIgL7npgAEA99IbIGffGwrOvkl5M/xq7mu75nlSIrkMT+kkbOAT9UAZ0j1Udtq9GQwqihEVVVQAqqAAANgABsBjyoA/dFFFABRRRQAUUUmv+aoY3MSCSeUd47dQ5X77ZCJ/rYUEN67IfykXJj4Vd47vH0h9sxEX/1WQcTcrEzIQDGUcbBsdNlfcHY4Azg960Hnm/vp7CfNvDFGmmRtUpklKROsp8KJpB8P1zWcXdwkU4JZQHXRJ7Y+YzegOSuT6rWPk78pNPGqamtM1zlH5QIrvEM2mG5wPASNMvq0RPzh/D85fP1LTnOaROH3Jjh+IfpMBFpLh9Q04Kjdhvkgd8VjctlGyCMqNIxgdsY7YxuCPUbindjznxGAaUnSUeQukLkD0DoUY/a2o+9THJl/cTfHa+0uPyS286cMQT2sdq5dzoROmWHkzJ3DHtg74UetXKqDwD5TmeVIbqFYzIyossLFo9bHChlYBlycDO4yR2zV+rTNKltGdy5emFFFFWICo/EOIR28ZllYKi4yTnuTgAAbliSAANySAK6zTKilmIVVBJJOAANyST2GKqllrvJFu5QQgybaJgQUU7dVwf3rL2GPArY7lqlLYvJkULbOkyXF7+21wQZ2hRsSuP5zqdgf8tD95jkqInMl1LZWmLO3DHOAEEapEuMlyCyDAHlke+1WCl/HuDi7gaBndFfTqKaclQQSviBGDjHara9ejnPI6pOjMeBWkvF5AlxJcFDH1JeowzpLYVVRf0a6sE6guQF23ORpdlwO3hhMEcMSxEYZNIIb72c6j7tmqRyk8vD3uRcpI02m3iRFKu8z/pWyhBxg5yS2NIBLYq93/Eo7eIyynSoxnuxySAAAuSzEkAADJJrkZPPy0z0WPw1udaM0v7O0F58LYyuzksOkwZoQ6qXKJNvpYKD4DlfLK71CkE8cvTmglhyupS+MMQcMAykq2Mqdj574rRuGTW+YYfhpLbQWeBJYxEDsykoFJGrSzZQ4fBJI8658728DWjNKxUodUTD5wkwQoAJAOclSp2wTnGMitL3potNPW9ma8Xk0wSMMZRdYz6odY/MVpXKfygtxG+VFRoovhXcq+kl5RIqkow7xhT87bVrBxtWd2sjMgLBMn6jal/AkCm3J1p+sGOM6Z1VriCdhqZTkJJHIe7wsGXYnIw2CCq4fxa0/AVyvU+ZtFFL+CcWFzEH0lHBKSRkgmORfnKSO/qD5gqRsRTCt5lKzzK5uJ4rMfswBNcZ7NGCRHH7hpASR5rEwPzqY0o4C/Ve5ue/WncL/ANuD9AuPYlGf/cPrTero5ee/K/0FIeYOKSJLHDGXGY5ZnMaq8rLEUXRGrZBclwdwdlOBkghtxC9WGKSVs6Y0ZzjGcKM+fnSQ8qx3DLNepHPMBsrDMUWe6op2O/d2yzewwoTnyqJ/LG8TA8l716RWuXCb/idwsdyzKVUtPGNL9BUiwibYSR3Y63UAjoYAUkYkDiqW/E40uvi4baEzGEXLGXqyq8cCSId5CD1XIDEgYDDH0W3FbA8P/XLGKBXUFXgC6FnEjLgDQPDLrxhsY8bZ75CW/wCJSPxCG64jbKvw2SsSqJ0SFsBp1cbtIk3TyukFVOQD3pWO4pbfZ1Khz6XReOfUHwEr9mi0TIfR42DL+YwfUEjzrhx2DMMhAhLorMhm06EYA+IlgQMDfOPt2qHxHmGHiRjt7VhNDrV55U/ZqIyJFTO2XZwoIGcLnOMjMvjdxFHCZZUeQRkMFRGkYsD4cKvc5I77DvtjIRyWnSSGYV6bMfsL6PpIFzHlMjqBgO2o+IgBiM5OD6n3rRvk24Q8Nq0sgy8769RGlzGABGCPId2C+QcZ3zXa4uI77htw1wqFNM2pcSDR089+qqsJFIznAwRt6mwcPLmGMv8APKJq+9gZ/PNN4srbZk/kMj8Jn5IFzILS7juABonZLefHqxxC/wCDnpn2lH1atlIeJWnWhkj+upA9iRsftBwfwr5wrm+3kgieSREd40Z0J3ViASPwO1bKM/Gvc6+CHynDosLUYAPQjJA7ZZQx/Mmm1KuVZNVjak4z0IgcdshQDj2yDTWrGCu2cL6zSaJ4nGUkVkYdtmGD+PvSKbiN5aqnWjjljVgJLhHCkJuNbRkZBzpJ0kjGo7YxVkpTxriUGl7dtUjvGwMUSl5CrAjcDZQR5uQPelZcc2vqH8fNeOtR/pKv7KOaJ4pQGR1KsDtt9o7HzyNxiq9y7xXhz3LxQXJuLhEIJeSSVggIJCs3hIzgnSd8DOcbdeEcbcxiC9iMUi2weYu0LRlRhGLFXOnJJOG7gNgnBxmvIHLYh5jmEIJghErIw1aQrjCDPmfHjf6p9K5kx6e30d+q9rRtNzcrGjO7BVQFmZuwA3JPtikNjb35/Wldczb/AAs+pEjT6AVlBZZcfPypBJ8tIqbxfEskNqRkOerINsdOEht/tlMa48xq9KdVp42FVLql2YOZyailMPoQWnAnZQky28cKsW6EGplds6su7KuRqyxXTucZJGQX9FFbZhQtI5WTLWR7pnyvOfM3DbgX10FZAouJdIPprOPL0r0ZXnXmfjEvx11pjBX4ibB33Gs4NSx3G3t6Ny5dUxNc2xx+huJCo/lzHrp+HjZP9v2pxUHmGDoXEd4MBWAgn+6xzE5P8MhK/ZMx+jXbiN2IYZJT2jRn/tBP/FCK541f7Fk11LdSPFEzRQoWSSYY1s42KxZyBpOzORsdl3BZa7zLxRrOGaOCC5ihijZ3mRDl5CNsSOfXGuY6m323yyt7blUdC1yQLmAK3U3OXJDy6lVlBDtqz9uaWc1yxOZFSd2aOWFpbVsSRyhXjwp1AmMMzKNiAxDbHDVzXk/sye+jsThWLHpd/I+seAQxWiwyBXAVWld+8jrhjI7ZyW1DVqJ229KjJxQyXEVtAHSFV6hm+i6xMoMcec6gSw1P2xnTknKsbbli1iJ0xLgnOklmQHt4UYlV/wBIFcr4D/ELU77w3KD+6Bv/AEtXrjeMum9icfMWS1ErR+uELruLmUg7MsC/ciXUf/JI/wDaKb0o5UYtapITnqtJMPuyyNIo/tYCm9bcc+MpHLz15ZKYUUUVcSReJ3wggkmP7tGf7dIyB+J2/GoHCvk7tVgiWaNXlEaCRvrOFAY/i2TX6v4TdXMVrgGNCs9wfZGBiT08Ug1fdiYfSFWyq0dHjRqd/JyubZZUaNwGR1Ksp7FSMEH2xVC5gmktLd7aVi2kxtHIf3tusqGRSf8AOSLOfrDDD6QXQqX8e4FDfW72866o3GD5EHyIPkwO+aqPqFWvwV/ifHjHMLeOGaaYp1MLpWMLq0ZeRjhRnPYE7HY0u4JyjNGR15Ldh1TcSdKNlaabVrUyMzHwo2CFA+gvYDB62HBOIWt3qkUXUYtxCJYyiSnS2pS6SMBqwWBZWOdjgb0zhuL/AFEvZqIznTonjaUemtWCoM/wuce9Jw4Zhe+ynJyZabU9DOqtzZfmGbqA7x8PvpPxBgKn+oppcXPEP3dkhH8y5RD/AERHH50h5k4FxO7EuLaJNdrJbjM6tvI6MSfAPDpUj1OfKnZPqloz8fHcZFTRZ+DWXQtoYv8ALijT+1Qv/FfOIcbt7f8AbTQxnSX0syhioySQvc9j2HlXG84nPCAz2dyU8zD05ivplFbWR90Gq5EiTw20pU/r15HKxb52ldc8Sn2CxxrjsPF6nMZMqhbIxcWslPy9FusOIRzprQnGSCGVkZSO4ZWAZW9iPMetcuJ8S6QVVGuaQlYos4LsNzk+SAblsbD1JANVgVz0LqBB8Td3RBYs2gxDqYEgGfAIYxjbIYA7b1eeDcE6GXdzLO4AeUgLsPooo2SMHJCj1ySTvRGTznYx8Txvv0feX+D/AA0RDNrlkYyTSYxrkbvgeSAAIo8lVR5ZpnRRUmvoKKKKACiiigAooooADXnjmvi00N9fW8cjpFZl7i3RTgRy4RsjzK5d8IcqNRAGK+0VDSfZOy8fI/aLKrTvreRUQrqdyqGdepIVQnQpZyTkAd8dtq06iip1ogKKKKAP/9k="/>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10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linds(horizontal)">
                                      <p:cBhvr>
                                        <p:cTn id="12" dur="1000"/>
                                        <p:tgtEl>
                                          <p:spTgt spid="2">
                                            <p:txEl>
                                              <p:pRg st="4" end="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blinds(horizontal)">
                                      <p:cBhvr>
                                        <p:cTn id="15" dur="1000"/>
                                        <p:tgtEl>
                                          <p:spTgt spid="2">
                                            <p:txEl>
                                              <p:pRg st="5" end="5"/>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blinds(horizontal)">
                                      <p:cBhvr>
                                        <p:cTn id="20" dur="1000"/>
                                        <p:tgtEl>
                                          <p:spTgt spid="2">
                                            <p:txEl>
                                              <p:pRg st="6" end="6"/>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blinds(horizontal)">
                                      <p:cBhvr>
                                        <p:cTn id="25" dur="1000"/>
                                        <p:tgtEl>
                                          <p:spTgt spid="2">
                                            <p:txEl>
                                              <p:pRg st="7" end="7"/>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blinds(horizontal)">
                                      <p:cBhvr>
                                        <p:cTn id="30"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85800" y="1676400"/>
            <a:ext cx="7924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a:solidFill>
                  <a:srgbClr val="C00000"/>
                </a:solidFill>
                <a:latin typeface="Calibri" charset="0"/>
              </a:rPr>
              <a:t>It is definitely not the same knowledge …</a:t>
            </a:r>
          </a:p>
          <a:p>
            <a:pPr eaLnBrk="1" hangingPunct="1"/>
            <a:endParaRPr lang="en-US" sz="2400">
              <a:solidFill>
                <a:srgbClr val="C00000"/>
              </a:solidFill>
              <a:latin typeface="Calibri" charset="0"/>
            </a:endParaRPr>
          </a:p>
          <a:p>
            <a:pPr eaLnBrk="1" hangingPunct="1"/>
            <a:r>
              <a:rPr lang="en-US" sz="2400">
                <a:latin typeface="Calibri" charset="0"/>
              </a:rPr>
              <a:t>But what is the time limit for knowledge to be updated?</a:t>
            </a:r>
          </a:p>
          <a:p>
            <a:pPr eaLnBrk="1" hangingPunct="1"/>
            <a:endParaRPr lang="en-US" sz="2400">
              <a:latin typeface="Calibri" charset="0"/>
            </a:endParaRPr>
          </a:p>
          <a:p>
            <a:pPr eaLnBrk="1" hangingPunct="1"/>
            <a:r>
              <a:rPr lang="en-US" sz="2400">
                <a:solidFill>
                  <a:srgbClr val="C00000"/>
                </a:solidFill>
                <a:latin typeface="Calibri" charset="0"/>
              </a:rPr>
              <a:t>We don</a:t>
            </a:r>
            <a:r>
              <a:rPr lang="ja-JP" altLang="en-US" sz="2400">
                <a:solidFill>
                  <a:srgbClr val="C00000"/>
                </a:solidFill>
                <a:latin typeface="Calibri" charset="0"/>
              </a:rPr>
              <a:t>’</a:t>
            </a:r>
            <a:r>
              <a:rPr lang="en-US" sz="2400">
                <a:solidFill>
                  <a:srgbClr val="C00000"/>
                </a:solidFill>
                <a:latin typeface="Calibri" charset="0"/>
              </a:rPr>
              <a:t>t know ….this is why we should always ask the question about the best tool to diagnose the disease and the best treatment options for this specific patient.</a:t>
            </a:r>
          </a:p>
          <a:p>
            <a:pPr eaLnBrk="1" hangingPunct="1"/>
            <a:endParaRPr lang="en-US" sz="2400">
              <a:solidFill>
                <a:srgbClr val="C00000"/>
              </a:solidFill>
              <a:latin typeface="Calibri" charset="0"/>
            </a:endParaRPr>
          </a:p>
        </p:txBody>
      </p:sp>
      <p:sp>
        <p:nvSpPr>
          <p:cNvPr id="6147" name="AutoShape 4" descr="data:image/jpg;base64,/9j/4AAQSkZJRgABAQAAAQABAAD/2wCEAAkGBhEQEBQSExQQFRUVFhgXGBcUGRYYFxkZGSAhGR4fHh4aISYiIxovHCEeHzsgJCc1LCw4GSI9NjwtOiYrLSkBCQoKDgwOGg8PGSokHx81KTUrLzQsLCw1LzQqKiouLC8pLCwsKSkvLC00NC8sLCwsLCwsLCwsKTQpKSwsLC0sLP/AABEIAHMAWgMBIgACEQEDEQH/xAAcAAACAwEBAQEAAAAAAAAAAAAABQQGBwMIAQL/xAA+EAACAQMCBAQBCAgFBQAAAAABAgMABBESIQUGEzEiQVFhFAcyQlJxcoGhIyQzQ2JjkZIVU4KDwQhzo7HC/8QAGgEAAgMBAQAAAAAAAAAAAAAAAAMBAgQFBv/EACQRAAMAAgICAQQDAAAAAAAAAAABAgMRBDESIVEiMmFxBRNB/9oADAMBAAIRAxEAPwDcaKKKACiiigAornPOqKzsQFUFiT2AG5P9KwnhvPt/HfPchl6Vybd5EfUwVHlKIsYyAGERAJ9vU5qrpLsspb6N6rGP+ofmS7gFtbxO8cUquzlCVZypA0kj6IBzjO+d+wrZ6Qc8CFbCeeSGGYwRSSosqK66lUkbMPUCrFTz7efJ9aRcFjv5bmSK5lUukLhT1NyAFA8WCBq19hmtX+QS4u34XmcyMgkIgL7npgAEA99IbIGffGwrOvkl5M/xq7mu75nlSIrkMT+kkbOAT9UAZ0j1Udtq9GQwqihEVVVQAqqAAANgABsBjyoA/dFFFABRRRQAUUUmv+aoY3MSCSeUd47dQ5X77ZCJ/rYUEN67IfykXJj4Vd47vH0h9sxEX/1WQcTcrEzIQDGUcbBsdNlfcHY4Azg960Hnm/vp7CfNvDFGmmRtUpklKROsp8KJpB8P1zWcXdwkU4JZQHXRJ7Y+YzegOSuT6rWPk78pNPGqamtM1zlH5QIrvEM2mG5wPASNMvq0RPzh/D85fP1LTnOaROH3Jjh+IfpMBFpLh9Q04Kjdhvkgd8VjctlGyCMqNIxgdsY7YxuCPUbindjznxGAaUnSUeQukLkD0DoUY/a2o+9THJl/cTfHa+0uPyS286cMQT2sdq5dzoROmWHkzJ3DHtg74UetXKqDwD5TmeVIbqFYzIyossLFo9bHChlYBlycDO4yR2zV+rTNKltGdy5emFFFFWICo/EOIR28ZllYKi4yTnuTgAAbliSAANySAK6zTKilmIVVBJJOAANyST2GKqllrvJFu5QQgybaJgQUU7dVwf3rL2GPArY7lqlLYvJkULbOkyXF7+21wQZ2hRsSuP5zqdgf8tD95jkqInMl1LZWmLO3DHOAEEapEuMlyCyDAHlke+1WCl/HuDi7gaBndFfTqKaclQQSviBGDjHara9ejnPI6pOjMeBWkvF5AlxJcFDH1JeowzpLYVVRf0a6sE6guQF23ORpdlwO3hhMEcMSxEYZNIIb72c6j7tmqRyk8vD3uRcpI02m3iRFKu8z/pWyhBxg5yS2NIBLYq93/Eo7eIyynSoxnuxySAAAuSzEkAADJJrkZPPy0z0WPw1udaM0v7O0F58LYyuzksOkwZoQ6qXKJNvpYKD4DlfLK71CkE8cvTmglhyupS+MMQcMAykq2Mqdj574rRuGTW+YYfhpLbQWeBJYxEDsykoFJGrSzZQ4fBJI8658728DWjNKxUodUTD5wkwQoAJAOclSp2wTnGMitL3potNPW9ma8Xk0wSMMZRdYz6odY/MVpXKfygtxG+VFRoovhXcq+kl5RIqkow7xhT87bVrBxtWd2sjMgLBMn6jal/AkCm3J1p+sGOM6Z1VriCdhqZTkJJHIe7wsGXYnIw2CCq4fxa0/AVyvU+ZtFFL+CcWFzEH0lHBKSRkgmORfnKSO/qD5gqRsRTCt5lKzzK5uJ4rMfswBNcZ7NGCRHH7hpASR5rEwPzqY0o4C/Ve5ue/WncL/ANuD9AuPYlGf/cPrTero5ee/K/0FIeYOKSJLHDGXGY5ZnMaq8rLEUXRGrZBclwdwdlOBkghtxC9WGKSVs6Y0ZzjGcKM+fnSQ8qx3DLNepHPMBsrDMUWe6op2O/d2yzewwoTnyqJ/LG8TA8l716RWuXCb/idwsdyzKVUtPGNL9BUiwibYSR3Y63UAjoYAUkYkDiqW/E40uvi4baEzGEXLGXqyq8cCSId5CD1XIDEgYDDH0W3FbA8P/XLGKBXUFXgC6FnEjLgDQPDLrxhsY8bZ75CW/wCJSPxCG64jbKvw2SsSqJ0SFsBp1cbtIk3TyukFVOQD3pWO4pbfZ1Khz6XReOfUHwEr9mi0TIfR42DL+YwfUEjzrhx2DMMhAhLorMhm06EYA+IlgQMDfOPt2qHxHmGHiRjt7VhNDrV55U/ZqIyJFTO2XZwoIGcLnOMjMvjdxFHCZZUeQRkMFRGkYsD4cKvc5I77DvtjIRyWnSSGYV6bMfsL6PpIFzHlMjqBgO2o+IgBiM5OD6n3rRvk24Q8Nq0sgy8769RGlzGABGCPId2C+QcZ3zXa4uI77htw1wqFNM2pcSDR089+qqsJFIznAwRt6mwcPLmGMv8APKJq+9gZ/PNN4srbZk/kMj8Jn5IFzILS7juABonZLefHqxxC/wCDnpn2lH1atlIeJWnWhkj+upA9iRsftBwfwr5wrm+3kgieSREd40Z0J3ViASPwO1bKM/Gvc6+CHynDosLUYAPQjJA7ZZQx/Mmm1KuVZNVjak4z0IgcdshQDj2yDTWrGCu2cL6zSaJ4nGUkVkYdtmGD+PvSKbiN5aqnWjjljVgJLhHCkJuNbRkZBzpJ0kjGo7YxVkpTxriUGl7dtUjvGwMUSl5CrAjcDZQR5uQPelZcc2vqH8fNeOtR/pKv7KOaJ4pQGR1KsDtt9o7HzyNxiq9y7xXhz3LxQXJuLhEIJeSSVggIJCs3hIzgnSd8DOcbdeEcbcxiC9iMUi2weYu0LRlRhGLFXOnJJOG7gNgnBxmvIHLYh5jmEIJghErIw1aQrjCDPmfHjf6p9K5kx6e30d+q9rRtNzcrGjO7BVQFmZuwA3JPtikNjb35/Wldczb/AAs+pEjT6AVlBZZcfPypBJ8tIqbxfEskNqRkOerINsdOEht/tlMa48xq9KdVp42FVLql2YOZyailMPoQWnAnZQky28cKsW6EGplds6su7KuRqyxXTucZJGQX9FFbZhQtI5WTLWR7pnyvOfM3DbgX10FZAouJdIPprOPL0r0ZXnXmfjEvx11pjBX4ibB33Gs4NSx3G3t6Ny5dUxNc2xx+huJCo/lzHrp+HjZP9v2pxUHmGDoXEd4MBWAgn+6xzE5P8MhK/ZMx+jXbiN2IYZJT2jRn/tBP/FCK541f7Fk11LdSPFEzRQoWSSYY1s42KxZyBpOzORsdl3BZa7zLxRrOGaOCC5ihijZ3mRDl5CNsSOfXGuY6m323yyt7blUdC1yQLmAK3U3OXJDy6lVlBDtqz9uaWc1yxOZFSd2aOWFpbVsSRyhXjwp1AmMMzKNiAxDbHDVzXk/sye+jsThWLHpd/I+seAQxWiwyBXAVWld+8jrhjI7ZyW1DVqJ229KjJxQyXEVtAHSFV6hm+i6xMoMcec6gSw1P2xnTknKsbbli1iJ0xLgnOklmQHt4UYlV/wBIFcr4D/ELU77w3KD+6Bv/AEtXrjeMum9icfMWS1ErR+uELruLmUg7MsC/ciXUf/JI/wDaKb0o5UYtapITnqtJMPuyyNIo/tYCm9bcc+MpHLz15ZKYUUUVcSReJ3wggkmP7tGf7dIyB+J2/GoHCvk7tVgiWaNXlEaCRvrOFAY/i2TX6v4TdXMVrgGNCs9wfZGBiT08Ug1fdiYfSFWyq0dHjRqd/JyubZZUaNwGR1Ksp7FSMEH2xVC5gmktLd7aVi2kxtHIf3tusqGRSf8AOSLOfrDDD6QXQqX8e4FDfW72866o3GD5EHyIPkwO+aqPqFWvwV/ifHjHMLeOGaaYp1MLpWMLq0ZeRjhRnPYE7HY0u4JyjNGR15Ldh1TcSdKNlaabVrUyMzHwo2CFA+gvYDB62HBOIWt3qkUXUYtxCJYyiSnS2pS6SMBqwWBZWOdjgb0zhuL/AFEvZqIznTonjaUemtWCoM/wuce9Jw4Zhe+ynJyZabU9DOqtzZfmGbqA7x8PvpPxBgKn+oppcXPEP3dkhH8y5RD/AERHH50h5k4FxO7EuLaJNdrJbjM6tvI6MSfAPDpUj1OfKnZPqloz8fHcZFTRZ+DWXQtoYv8ALijT+1Qv/FfOIcbt7f8AbTQxnSX0syhioySQvc9j2HlXG84nPCAz2dyU8zD05ivplFbWR90Gq5EiTw20pU/r15HKxb52ldc8Sn2CxxrjsPF6nMZMqhbIxcWslPy9FusOIRzprQnGSCGVkZSO4ZWAZW9iPMetcuJ8S6QVVGuaQlYos4LsNzk+SAblsbD1JANVgVz0LqBB8Td3RBYs2gxDqYEgGfAIYxjbIYA7b1eeDcE6GXdzLO4AeUgLsPooo2SMHJCj1ySTvRGTznYx8Txvv0feX+D/AA0RDNrlkYyTSYxrkbvgeSAAIo8lVR5ZpnRRUmvoKKKKACiiigAooooADXnjmvi00N9fW8cjpFZl7i3RTgRy4RsjzK5d8IcqNRAGK+0VDSfZOy8fI/aLKrTvreRUQrqdyqGdepIVQnQpZyTkAd8dtq06iip1ogKKKKAP/9k="/>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10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linds(horizontal)">
                                      <p:cBhvr>
                                        <p:cTn id="12"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38200" y="1143000"/>
            <a:ext cx="7467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Calibri" charset="0"/>
              </a:rPr>
              <a:t>Where do you think you can get this information and knowledge from? </a:t>
            </a:r>
          </a:p>
          <a:p>
            <a:r>
              <a:rPr lang="en-US" sz="2400">
                <a:latin typeface="Calibri" charset="0"/>
              </a:rPr>
              <a:t>Medical text books… </a:t>
            </a:r>
          </a:p>
          <a:p>
            <a:endParaRPr lang="en-US" sz="2400">
              <a:solidFill>
                <a:srgbClr val="C00000"/>
              </a:solidFill>
              <a:latin typeface="Calibri" charset="0"/>
            </a:endParaRPr>
          </a:p>
          <a:p>
            <a:r>
              <a:rPr lang="en-US" sz="2400">
                <a:solidFill>
                  <a:srgbClr val="C00000"/>
                </a:solidFill>
                <a:latin typeface="Calibri" charset="0"/>
              </a:rPr>
              <a:t>In most of the cases these contain the same information you gained during your medical education.. They take long time up to 10 years to be updated.</a:t>
            </a:r>
          </a:p>
          <a:p>
            <a:endParaRPr lang="en-US" sz="2400">
              <a:solidFill>
                <a:srgbClr val="C00000"/>
              </a:solidFill>
              <a:latin typeface="Calibri" charset="0"/>
            </a:endParaRPr>
          </a:p>
          <a:p>
            <a:r>
              <a:rPr lang="en-US" sz="2400">
                <a:solidFill>
                  <a:srgbClr val="C00000"/>
                </a:solidFill>
                <a:latin typeface="Calibri" charset="0"/>
              </a:rPr>
              <a:t>Internet, medical journals, specialized medical databases </a:t>
            </a:r>
          </a:p>
        </p:txBody>
      </p:sp>
      <p:pic>
        <p:nvPicPr>
          <p:cNvPr id="3" name="Picture 6" descr="http://www.onsitepc.co.uk/images/computer004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572000"/>
            <a:ext cx="2514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10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1000"/>
                                        <p:tgtEl>
                                          <p:spTgt spid="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linds(horizontal)">
                                      <p:cBhvr>
                                        <p:cTn id="17" dur="1000"/>
                                        <p:tgtEl>
                                          <p:spTgt spid="2">
                                            <p:txEl>
                                              <p:pRg st="5" end="5"/>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62000" y="838200"/>
            <a:ext cx="7696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a:latin typeface="Calibri" charset="0"/>
              </a:rPr>
              <a:t>What are the electronic databases for medical sciences?</a:t>
            </a:r>
          </a:p>
          <a:p>
            <a:pPr eaLnBrk="1" hangingPunct="1"/>
            <a:endParaRPr lang="en-US" sz="2400">
              <a:latin typeface="Calibri" charset="0"/>
            </a:endParaRPr>
          </a:p>
          <a:p>
            <a:pPr eaLnBrk="1" hangingPunct="1"/>
            <a:r>
              <a:rPr lang="en-US" sz="2400">
                <a:solidFill>
                  <a:srgbClr val="C00000"/>
                </a:solidFill>
                <a:latin typeface="Calibri" charset="0"/>
              </a:rPr>
              <a:t>Are websites for titles, abstracts and in sometimes full text articles published in the medical journals and are updated on a daily bases. They provide published information on all branches of medicine. Example of the such database is the MedLine </a:t>
            </a:r>
            <a:r>
              <a:rPr lang="en-US" sz="2400">
                <a:solidFill>
                  <a:srgbClr val="C00000"/>
                </a:solidFill>
                <a:latin typeface="Calibri" charset="0"/>
                <a:hlinkClick r:id="rId3"/>
              </a:rPr>
              <a:t>http://www.ncbi.nlm.nih.gov/PubMed</a:t>
            </a:r>
            <a:r>
              <a:rPr lang="en-US" sz="2400">
                <a:solidFill>
                  <a:srgbClr val="C00000"/>
                </a:solidFill>
                <a:latin typeface="Calibri" charset="0"/>
              </a:rPr>
              <a:t> </a:t>
            </a:r>
          </a:p>
          <a:p>
            <a:pPr eaLnBrk="1" hangingPunct="1"/>
            <a:endParaRPr lang="en-US" sz="2400">
              <a:solidFill>
                <a:srgbClr val="C00000"/>
              </a:solidFill>
              <a:latin typeface="Calibri" charset="0"/>
            </a:endParaRPr>
          </a:p>
          <a:p>
            <a:pPr eaLnBrk="1" hangingPunct="1"/>
            <a:endParaRPr lang="en-US" sz="2400">
              <a:solidFill>
                <a:srgbClr val="C00000"/>
              </a:solidFill>
              <a:latin typeface="Calibri" charset="0"/>
            </a:endParaRPr>
          </a:p>
          <a:p>
            <a:pPr eaLnBrk="1" hangingPunct="1"/>
            <a:endParaRPr lang="en-US" sz="2400">
              <a:solidFill>
                <a:srgbClr val="C00000"/>
              </a:solidFill>
              <a:latin typeface="Calibri" charset="0"/>
            </a:endParaRPr>
          </a:p>
        </p:txBody>
      </p:sp>
      <p:pic>
        <p:nvPicPr>
          <p:cNvPr id="7172" name="Picture 8" descr="http://www.bizaims.com/files/Information_Technology_Outsourcing_Myth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343400"/>
            <a:ext cx="5257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1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1000"/>
                                        <p:tgtEl>
                                          <p:spTgt spid="2">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blinds(horizontal)">
                                      <p:cBhvr>
                                        <p:cTn id="15"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t="16406" r="23750" b="1015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2">
            <a:extLst>
              <a:ext uri="{28A0092B-C50C-407E-A947-70E740481C1C}">
                <a14:useLocalDpi xmlns:a14="http://schemas.microsoft.com/office/drawing/2010/main" val="0"/>
              </a:ext>
            </a:extLst>
          </a:blip>
          <a:srcRect t="16406" r="3751" b="1640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TotalTime>
  <Words>973</Words>
  <Application>Microsoft Macintosh PowerPoint</Application>
  <PresentationFormat>On-screen Show (4:3)</PresentationFormat>
  <Paragraphs>102</Paragraphs>
  <Slides>30</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Ghadeer</dc:creator>
  <cp:lastModifiedBy>User</cp:lastModifiedBy>
  <cp:revision>51</cp:revision>
  <dcterms:created xsi:type="dcterms:W3CDTF">2010-10-04T10:19:44Z</dcterms:created>
  <dcterms:modified xsi:type="dcterms:W3CDTF">2011-09-26T12:27:10Z</dcterms:modified>
</cp:coreProperties>
</file>