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4"/>
  </p:notesMasterIdLst>
  <p:sldIdLst>
    <p:sldId id="370" r:id="rId2"/>
    <p:sldId id="258" r:id="rId3"/>
    <p:sldId id="347" r:id="rId4"/>
    <p:sldId id="348" r:id="rId5"/>
    <p:sldId id="260" r:id="rId6"/>
    <p:sldId id="261" r:id="rId7"/>
    <p:sldId id="371" r:id="rId8"/>
    <p:sldId id="262" r:id="rId9"/>
    <p:sldId id="301" r:id="rId10"/>
    <p:sldId id="303" r:id="rId11"/>
    <p:sldId id="302" r:id="rId12"/>
    <p:sldId id="264" r:id="rId13"/>
    <p:sldId id="267" r:id="rId14"/>
    <p:sldId id="349" r:id="rId15"/>
    <p:sldId id="350" r:id="rId16"/>
    <p:sldId id="351" r:id="rId17"/>
    <p:sldId id="355" r:id="rId18"/>
    <p:sldId id="352" r:id="rId19"/>
    <p:sldId id="353" r:id="rId20"/>
    <p:sldId id="354" r:id="rId21"/>
    <p:sldId id="369" r:id="rId22"/>
    <p:sldId id="372" r:id="rId23"/>
    <p:sldId id="373" r:id="rId24"/>
    <p:sldId id="374" r:id="rId25"/>
    <p:sldId id="375" r:id="rId26"/>
    <p:sldId id="269" r:id="rId27"/>
    <p:sldId id="356" r:id="rId28"/>
    <p:sldId id="271" r:id="rId29"/>
    <p:sldId id="361" r:id="rId30"/>
    <p:sldId id="272" r:id="rId31"/>
    <p:sldId id="305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359" r:id="rId40"/>
    <p:sldId id="282" r:id="rId41"/>
    <p:sldId id="283" r:id="rId42"/>
    <p:sldId id="357" r:id="rId43"/>
    <p:sldId id="290" r:id="rId44"/>
    <p:sldId id="284" r:id="rId45"/>
    <p:sldId id="285" r:id="rId46"/>
    <p:sldId id="291" r:id="rId47"/>
    <p:sldId id="292" r:id="rId48"/>
    <p:sldId id="296" r:id="rId49"/>
    <p:sldId id="376" r:id="rId50"/>
    <p:sldId id="297" r:id="rId51"/>
    <p:sldId id="298" r:id="rId52"/>
    <p:sldId id="36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86409" autoAdjust="0"/>
  </p:normalViewPr>
  <p:slideViewPr>
    <p:cSldViewPr>
      <p:cViewPr>
        <p:scale>
          <a:sx n="59" d="100"/>
          <a:sy n="59" d="100"/>
        </p:scale>
        <p:origin x="-14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8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939E14-BCC0-45E7-A68C-E1375A79FE1B}" type="datetimeFigureOut">
              <a:rPr lang="ar-SA" smtClean="0"/>
              <a:pPr/>
              <a:t>18/11/32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C12D9D-DBFD-4112-8974-4280A2988AE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occupation requiring specialized knowledge and often long and intensive academic preparation</a:t>
            </a:r>
          </a:p>
          <a:p>
            <a:r>
              <a:rPr lang="en-US" dirty="0" smtClean="0"/>
              <a:t>Conforming to the technical or ethical standards of a profession</a:t>
            </a:r>
          </a:p>
          <a:p>
            <a:r>
              <a:rPr lang="en-US" dirty="0" smtClean="0"/>
              <a:t>For the medical student, professionalism means aspiring to an ideal and constantly reflecting on one’s personal </a:t>
            </a:r>
            <a:r>
              <a:rPr lang="en-US" dirty="0" err="1" smtClean="0"/>
              <a:t>behaviour</a:t>
            </a:r>
            <a:r>
              <a:rPr lang="en-US" dirty="0" smtClean="0"/>
              <a:t> and attitudes with respect to that ideal.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Plagiarism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Judgmental attitude or favoritism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Coming late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Not giving breaks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Sloppy handouts and syllabi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Abusive behavior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Using Mobile Phone during class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200" dirty="0" smtClean="0"/>
              <a:t>Coming late to schedule clinics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Dressing inappropriately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Avoiding work and/or responsibilities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Exhibiting little empathy for patients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Demonstrating lack of sensitivity  to patients’ cultural backgrounds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 smtClean="0"/>
              <a:t>Not protecting patient confidentiality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Coming late to schedule clinics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Failing to attend  scheduled sessions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Showing favoritism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Using inappropriate language or behavior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Using “isms-”-sexism, ageism, racism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Asking learners to perform personal tasks, for example, picking up laundry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Bernard MT Condensed" pitchFamily="18" charset="0"/>
              </a:rPr>
              <a:t>Main Characteristics of professional conduct</a:t>
            </a:r>
            <a:endParaRPr lang="en-US" sz="800" i="1" dirty="0" smtClean="0">
              <a:solidFill>
                <a:srgbClr val="0070C0"/>
              </a:solidFill>
              <a:latin typeface="Bernard MT Condensed" pitchFamily="18" charset="0"/>
            </a:endParaRP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الشرف</a:t>
            </a:r>
            <a:r>
              <a:rPr lang="ar-SA" baseline="0" dirty="0" smtClean="0"/>
              <a:t> والنزاهة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الاحترام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إساءة</a:t>
            </a:r>
            <a:r>
              <a:rPr lang="ar-SA" baseline="0" dirty="0" smtClean="0"/>
              <a:t> استخدام السلطة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غطرسة</a:t>
            </a:r>
            <a:br>
              <a:rPr lang="ar-SA" dirty="0" smtClean="0"/>
            </a:br>
            <a:r>
              <a:rPr lang="ar-SA" dirty="0" smtClean="0"/>
              <a:t>جشع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200" dirty="0" smtClean="0"/>
              <a:t>Arriving for class late and/or leaving early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Being unprepared for group sessions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Not completing assigned tasks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Disrupting class sessions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Failing to attend scheduled class sessions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Cheating on an exam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Cheating </a:t>
            </a:r>
            <a:r>
              <a:rPr lang="en-US" sz="1200" dirty="0" err="1" smtClean="0"/>
              <a:t>attendace</a:t>
            </a:r>
            <a:r>
              <a:rPr lang="en-US" sz="1200" dirty="0" smtClean="0"/>
              <a:t>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Using Mobile Phone during class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Chatting during class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Focusing on the test vs. learning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Prejudging content in advance.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Intolerance of the opinions of others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1200" dirty="0" smtClean="0"/>
              <a:t>Entitlement and inappropriate demands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2D9D-DBFD-4112-8974-4280A2988AE6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ABCF4-4409-457A-ADE1-DFA1C39B3824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8F49D8-86C0-4A7F-B690-738281B0B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A0A350-A035-4838-93F9-34A4E27BE4E5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14041-E966-4806-B6F1-020699D72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C88A98-7462-4E83-A418-6ED57CFE1A4F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58A3E8-1CE1-4756-A6AC-0786F29BF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370A68-76EC-4DCE-8352-15A1CA48D547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A4D956-64C9-42E3-8386-01D41D9751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245BAF-E06A-4C5D-89F9-8AA279E6E383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DC8DAF-CE34-48CC-BFAE-3F7BC6638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6BD212-DDBB-47CD-A923-5AC7400E3749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485C7D-7E9B-4F34-AD1C-62C3A5D71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FAF2B-717F-4395-8B37-C95F6D4FC55A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CE6F27-29CE-4761-B0D8-4AD984709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F7ABCF-6320-4A09-99C1-9EFFDF441641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615797-FEE2-42F6-8017-A6EC69222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FB1AFB-C79B-41DA-A62D-22C309206976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B79AAA-34BE-4D5F-9A14-4947C552C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5FD6A0-034F-432C-A274-7F06C48140A0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26704E-03D8-4C79-B8CD-E65A34AE8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DBC4E2-CAAD-4938-9C93-328412D75961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F639F4-5508-4CEA-85BD-58921AA70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9D81671-6145-4C57-89B2-FC34BB3ADA53}" type="datetimeFigureOut">
              <a:rPr lang="en-US" smtClean="0"/>
              <a:pPr>
                <a:defRPr/>
              </a:pPr>
              <a:t>10/15/2011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A834CE3-B225-4EDE-952F-DF9EA203E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mc-uk.org/static/media/Medical_Student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mc.ca/pdf/2006_may_01_hart_award.ppt#615,18,Slide%201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6760" y="280416"/>
            <a:ext cx="7406640" cy="1472184"/>
          </a:xfrm>
        </p:spPr>
        <p:txBody>
          <a:bodyPr/>
          <a:lstStyle/>
          <a:p>
            <a:pPr algn="ctr"/>
            <a:r>
              <a:rPr lang="en-US" sz="7200" dirty="0" smtClean="0"/>
              <a:t>Professionalism</a:t>
            </a:r>
            <a:endParaRPr lang="ar-SA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850064"/>
            <a:ext cx="678180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dirty="0" smtClean="0"/>
              <a:t>For Medical Students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Dr. Nada Al-</a:t>
            </a:r>
            <a:r>
              <a:rPr lang="en-US" dirty="0" err="1" smtClean="0"/>
              <a:t>Yousefi</a:t>
            </a:r>
            <a:endParaRPr lang="en-US" dirty="0" smtClean="0"/>
          </a:p>
          <a:p>
            <a:pPr algn="ctr"/>
            <a:r>
              <a:rPr lang="en-US" sz="1800" dirty="0" smtClean="0"/>
              <a:t>Family and Community Medicine Department</a:t>
            </a:r>
          </a:p>
          <a:p>
            <a:pPr algn="ctr"/>
            <a:r>
              <a:rPr lang="en-US" sz="1800" dirty="0" smtClean="0"/>
              <a:t>College of Medicine, KSU</a:t>
            </a:r>
            <a:endParaRPr lang="ar-SA" sz="18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86200"/>
            <a:ext cx="23472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9417543-altruism.jpg"/>
          <p:cNvPicPr>
            <a:picLocks noChangeAspect="1"/>
          </p:cNvPicPr>
          <p:nvPr/>
        </p:nvPicPr>
        <p:blipFill>
          <a:blip r:embed="rId3" cstate="print"/>
          <a:srcRect b="8858"/>
          <a:stretch>
            <a:fillRect/>
          </a:stretch>
        </p:blipFill>
        <p:spPr>
          <a:xfrm>
            <a:off x="1524000" y="3877694"/>
            <a:ext cx="2438400" cy="1754535"/>
          </a:xfrm>
          <a:prstGeom prst="rect">
            <a:avLst/>
          </a:prstGeom>
        </p:spPr>
      </p:pic>
      <p:pic>
        <p:nvPicPr>
          <p:cNvPr id="8" name="Picture 7" descr="time-war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886200"/>
            <a:ext cx="1752600" cy="1716304"/>
          </a:xfrm>
          <a:prstGeom prst="rect">
            <a:avLst/>
          </a:prstGeom>
        </p:spPr>
      </p:pic>
      <p:pic>
        <p:nvPicPr>
          <p:cNvPr id="9" name="Picture 8" descr="ksuLogo.jpg"/>
          <p:cNvPicPr>
            <a:picLocks noChangeAspect="1"/>
          </p:cNvPicPr>
          <p:nvPr/>
        </p:nvPicPr>
        <p:blipFill>
          <a:blip r:embed="rId5" cstate="print"/>
          <a:srcRect l="2489" t="2489"/>
          <a:stretch>
            <a:fillRect/>
          </a:stretch>
        </p:blipFill>
        <p:spPr>
          <a:xfrm>
            <a:off x="7732234" y="228600"/>
            <a:ext cx="1411766" cy="1411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Professionalism</a:t>
            </a:r>
            <a:endParaRPr lang="en-US" sz="4800" dirty="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63500" eaLnBrk="1" hangingPunct="1"/>
            <a:r>
              <a:rPr lang="en-US" sz="4000" dirty="0" smtClean="0"/>
              <a:t>Professionalism is a term which embodies numerous qualities of physicians as public servants.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Autofit/>
          </a:bodyPr>
          <a:lstStyle/>
          <a:p>
            <a:pPr marL="342900" indent="-342900" algn="l" rt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</a:rPr>
              <a:t>Professionalism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67200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sz="4000" dirty="0" smtClean="0">
                <a:solidFill>
                  <a:srgbClr val="CC0000"/>
                </a:solidFill>
              </a:rPr>
              <a:t>“</a:t>
            </a:r>
            <a:r>
              <a:rPr lang="en-US" sz="4000" dirty="0" smtClean="0">
                <a:solidFill>
                  <a:srgbClr val="0000FF"/>
                </a:solidFill>
              </a:rPr>
              <a:t>Constituting those attitudes and behaviors that serve to maintain others interest above physician Self-interest</a:t>
            </a:r>
            <a:r>
              <a:rPr lang="en-US" sz="4000" dirty="0" smtClean="0">
                <a:solidFill>
                  <a:srgbClr val="CC0000"/>
                </a:solidFill>
              </a:rPr>
              <a:t>”</a:t>
            </a:r>
            <a:endParaRPr lang="en-US" sz="4000" dirty="0" smtClean="0"/>
          </a:p>
          <a:p>
            <a:pPr algn="r">
              <a:buClr>
                <a:schemeClr val="accent3"/>
              </a:buClr>
              <a:buNone/>
              <a:defRPr/>
            </a:pPr>
            <a:endParaRPr lang="en-US" sz="2200" dirty="0" smtClean="0"/>
          </a:p>
          <a:p>
            <a:pPr algn="r">
              <a:buClr>
                <a:schemeClr val="accent3"/>
              </a:buClr>
              <a:buNone/>
              <a:defRPr/>
            </a:pPr>
            <a:r>
              <a:rPr lang="en-US" sz="2200" dirty="0" smtClean="0"/>
              <a:t>The </a:t>
            </a:r>
            <a:r>
              <a:rPr lang="en-US" sz="2200" i="1" dirty="0" smtClean="0"/>
              <a:t>American Board of Internal Medicine</a:t>
            </a:r>
            <a:r>
              <a:rPr lang="en-US" sz="2200" dirty="0" smtClean="0"/>
              <a:t> (</a:t>
            </a:r>
            <a:r>
              <a:rPr lang="en-US" sz="2200" i="1" dirty="0" smtClean="0"/>
              <a:t>ABIM</a:t>
            </a:r>
            <a:r>
              <a:rPr lang="en-US" sz="2200" dirty="0" smtClean="0"/>
              <a:t>)</a:t>
            </a:r>
            <a:endParaRPr lang="en-US" sz="4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981200" y="914400"/>
            <a:ext cx="6005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dirty="0">
                <a:latin typeface="Georgia" pitchFamily="18" charset="0"/>
              </a:rPr>
              <a:t>الطبيب المسلم مهنيٌ بطبعه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914400" y="1828800"/>
            <a:ext cx="7239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400" dirty="0">
                <a:latin typeface="Georgia" pitchFamily="18" charset="0"/>
                <a:cs typeface="Andalus" pitchFamily="18" charset="-78"/>
              </a:rPr>
              <a:t>”إن الله يحب إذا عمل أحدكم عملا أن يتقنه“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4400" dirty="0">
                <a:latin typeface="Georgia" pitchFamily="18" charset="0"/>
                <a:cs typeface="Andalus" pitchFamily="18" charset="-78"/>
              </a:rPr>
              <a:t>”و إذا </a:t>
            </a:r>
            <a:r>
              <a:rPr lang="ar-SA" sz="4400" dirty="0" smtClean="0">
                <a:latin typeface="Georgia" pitchFamily="18" charset="0"/>
                <a:cs typeface="Andalus" pitchFamily="18" charset="-78"/>
              </a:rPr>
              <a:t>ذبحتم </a:t>
            </a:r>
            <a:r>
              <a:rPr lang="ar-SA" sz="4400" dirty="0">
                <a:latin typeface="Georgia" pitchFamily="18" charset="0"/>
                <a:cs typeface="Andalus" pitchFamily="18" charset="-78"/>
              </a:rPr>
              <a:t>فأحسنوا </a:t>
            </a:r>
            <a:r>
              <a:rPr lang="ar-SA" sz="4400" dirty="0" smtClean="0">
                <a:latin typeface="Georgia" pitchFamily="18" charset="0"/>
                <a:cs typeface="Andalus" pitchFamily="18" charset="-78"/>
              </a:rPr>
              <a:t>الذبحة “</a:t>
            </a:r>
            <a:endParaRPr lang="en-US" sz="4400" dirty="0">
              <a:latin typeface="Georgia" pitchFamily="18" charset="0"/>
              <a:cs typeface="Andalus" pitchFamily="18" charset="-78"/>
            </a:endParaRPr>
          </a:p>
        </p:txBody>
      </p:sp>
      <p:pic>
        <p:nvPicPr>
          <p:cNvPr id="4" name="Picture 3" descr="blo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962400"/>
            <a:ext cx="3486674" cy="25336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Bernard MT Condensed" pitchFamily="18" charset="0"/>
              </a:rPr>
              <a:t>'Project Professionalism' (ABIM, 2001)</a:t>
            </a:r>
            <a:endParaRPr lang="en-US" dirty="0" smtClean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5800" dirty="0" smtClean="0"/>
              <a:t>Identified </a:t>
            </a:r>
            <a:r>
              <a:rPr lang="en-US" sz="5800" u="sng" dirty="0" smtClean="0">
                <a:solidFill>
                  <a:srgbClr val="0070C0"/>
                </a:solidFill>
              </a:rPr>
              <a:t>six key elements</a:t>
            </a:r>
            <a:r>
              <a:rPr lang="en-US" sz="5800" u="sng" dirty="0" smtClean="0">
                <a:solidFill>
                  <a:srgbClr val="C4EAF7"/>
                </a:solidFill>
              </a:rPr>
              <a:t> </a:t>
            </a:r>
            <a:r>
              <a:rPr lang="en-US" sz="5800" dirty="0" smtClean="0"/>
              <a:t>of professionalism: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200" dirty="0" smtClean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8400" dirty="0" smtClean="0">
                <a:solidFill>
                  <a:srgbClr val="0070C0"/>
                </a:solidFill>
              </a:rPr>
              <a:t>1- Altruism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8400" dirty="0" smtClean="0">
                <a:solidFill>
                  <a:srgbClr val="0070C0"/>
                </a:solidFill>
              </a:rPr>
              <a:t>2- Accountability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8400" dirty="0" smtClean="0">
                <a:solidFill>
                  <a:srgbClr val="0070C0"/>
                </a:solidFill>
              </a:rPr>
              <a:t>3- Excellence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8400" dirty="0" smtClean="0">
                <a:solidFill>
                  <a:srgbClr val="0070C0"/>
                </a:solidFill>
              </a:rPr>
              <a:t>4- Duty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8400" dirty="0" smtClean="0">
                <a:solidFill>
                  <a:srgbClr val="0070C0"/>
                </a:solidFill>
              </a:rPr>
              <a:t>5- Honor and integrity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8400" dirty="0" smtClean="0">
                <a:solidFill>
                  <a:srgbClr val="0070C0"/>
                </a:solidFill>
              </a:rPr>
              <a:t>6- Respect for others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247978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ALTRUISM</a:t>
            </a:r>
            <a:r>
              <a:rPr lang="en-US" sz="4000" dirty="0" smtClean="0"/>
              <a:t> </a:t>
            </a:r>
            <a:endParaRPr lang="en-US" sz="3600" i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/>
              <a:t>The essence of professionalism. The best interest of the patients, not self-interest, is the rule.</a:t>
            </a:r>
          </a:p>
        </p:txBody>
      </p:sp>
      <p:pic>
        <p:nvPicPr>
          <p:cNvPr id="4" name="Picture 3" descr="AS-Etymology-Altrui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1971" y="5257800"/>
            <a:ext cx="3266229" cy="1010262"/>
          </a:xfrm>
          <a:prstGeom prst="rect">
            <a:avLst/>
          </a:prstGeom>
        </p:spPr>
      </p:pic>
      <p:pic>
        <p:nvPicPr>
          <p:cNvPr id="5" name="Picture 4" descr="brain_effects_of_altrui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4199"/>
            <a:ext cx="3276600" cy="22187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ACCOUNTABILITY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at many levels</a:t>
            </a:r>
          </a:p>
          <a:p>
            <a:pPr lvl="1"/>
            <a:r>
              <a:rPr lang="en-US" dirty="0" smtClean="0"/>
              <a:t>individual patients, society and the profession.</a:t>
            </a:r>
            <a:endParaRPr lang="ar-SA" dirty="0"/>
          </a:p>
        </p:txBody>
      </p:sp>
      <p:pic>
        <p:nvPicPr>
          <p:cNvPr id="5" name="Picture 4" descr="accountabilit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71800"/>
            <a:ext cx="3606800" cy="33092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Entails a conscientious effort to exceed normal expectations and make a commitment to life-long learning.</a:t>
            </a:r>
          </a:p>
          <a:p>
            <a:endParaRPr lang="ar-SA" dirty="0"/>
          </a:p>
        </p:txBody>
      </p:sp>
      <p:pic>
        <p:nvPicPr>
          <p:cNvPr id="4" name="Picture 3" descr="ip07124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114800"/>
            <a:ext cx="3810000" cy="18954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i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“It will become increasingly difficult for professions to sustain the policy that qualification is for life. Most professionals need to make a commitment to lifelong learning”.   </a:t>
            </a:r>
            <a:br>
              <a:rPr lang="en-US" dirty="0" smtClean="0">
                <a:latin typeface="Bernard MT Condensed" pitchFamily="18" charset="0"/>
              </a:rPr>
            </a:br>
            <a:endParaRPr lang="en-US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en-US" dirty="0" smtClean="0">
                <a:latin typeface="Bernard MT Condensed" pitchFamily="18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Bernard MT Condensed" pitchFamily="18" charset="0"/>
              </a:rPr>
              <a:t>Professor </a:t>
            </a:r>
            <a:r>
              <a:rPr lang="en-US" i="1" dirty="0" err="1" smtClean="0">
                <a:solidFill>
                  <a:srgbClr val="0070C0"/>
                </a:solidFill>
                <a:latin typeface="Bernard MT Condensed" pitchFamily="18" charset="0"/>
              </a:rPr>
              <a:t>Eraut</a:t>
            </a:r>
            <a:r>
              <a:rPr lang="en-US" i="1" dirty="0" smtClean="0">
                <a:solidFill>
                  <a:srgbClr val="0070C0"/>
                </a:solidFill>
                <a:latin typeface="Bernard MT Condensed" pitchFamily="18" charset="0"/>
              </a:rPr>
              <a:t>.</a:t>
            </a:r>
          </a:p>
          <a:p>
            <a:endParaRPr lang="ar-SA" dirty="0"/>
          </a:p>
        </p:txBody>
      </p:sp>
      <p:pic>
        <p:nvPicPr>
          <p:cNvPr id="4" name="Picture 3" descr="2156938481_176d4bb5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1148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DUTY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The free acceptance of a commitment to service.</a:t>
            </a:r>
          </a:p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424614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HONOUR AND INTEGRITY </a:t>
            </a:r>
            <a:r>
              <a:rPr lang="en-US" dirty="0" smtClean="0">
                <a:latin typeface="Bernard MT Condensed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consistent regard for the highest standards of </a:t>
            </a:r>
            <a:r>
              <a:rPr lang="en-US" dirty="0" err="1" smtClean="0"/>
              <a:t>behaviour</a:t>
            </a:r>
            <a:r>
              <a:rPr lang="en-US" dirty="0" smtClean="0"/>
              <a:t> and refusal to violate one’s personal and professional codes.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00400"/>
            <a:ext cx="22860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71550" indent="-514350"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Think of some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Excellent Teachers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who Influenced your Learning.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Mention Some of Their Qualities and Attributes</a:t>
            </a:r>
            <a:endParaRPr lang="ar-SA" b="1" dirty="0"/>
          </a:p>
        </p:txBody>
      </p:sp>
      <p:pic>
        <p:nvPicPr>
          <p:cNvPr id="4" name="Picture 3" descr="CEC_Teacher__Evalu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962400"/>
            <a:ext cx="1207770" cy="1808872"/>
          </a:xfrm>
          <a:prstGeom prst="rect">
            <a:avLst/>
          </a:prstGeom>
        </p:spPr>
      </p:pic>
      <p:pic>
        <p:nvPicPr>
          <p:cNvPr id="5" name="Picture 4" descr="teacher_kids.jpg"/>
          <p:cNvPicPr>
            <a:picLocks noChangeAspect="1"/>
          </p:cNvPicPr>
          <p:nvPr/>
        </p:nvPicPr>
        <p:blipFill>
          <a:blip r:embed="rId3" cstate="print"/>
          <a:srcRect t="25576"/>
          <a:stretch>
            <a:fillRect/>
          </a:stretch>
        </p:blipFill>
        <p:spPr>
          <a:xfrm>
            <a:off x="4648200" y="3962400"/>
            <a:ext cx="3657600" cy="1810247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RESPECT FOR OTHERS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patients and their families, other physician and professional colleagues such as nurses, medical students, residents, subspecialty fellows.</a:t>
            </a:r>
          </a:p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3829"/>
          <a:stretch>
            <a:fillRect/>
          </a:stretch>
        </p:blipFill>
        <p:spPr bwMode="auto">
          <a:xfrm>
            <a:off x="4772265" y="4114800"/>
            <a:ext cx="380023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b="1" dirty="0" smtClean="0"/>
              <a:t>آداب الطالب في نفسه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96646" indent="-514350" algn="r" rtl="1"/>
            <a:r>
              <a:rPr lang="ar-SA" b="1" dirty="0" smtClean="0"/>
              <a:t>تحل بالمروءة</a:t>
            </a:r>
            <a:r>
              <a:rPr lang="en-US" b="1" dirty="0" smtClean="0"/>
              <a:t>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التمتع بخصال الرجولة.</a:t>
            </a:r>
            <a:endParaRPr lang="ar-SA" dirty="0" smtClean="0"/>
          </a:p>
          <a:p>
            <a:pPr marL="596646" indent="-514350" algn="r" rtl="1"/>
            <a:r>
              <a:rPr lang="ar-SA" b="1" dirty="0" smtClean="0"/>
              <a:t>هجر الترف.</a:t>
            </a:r>
            <a:endParaRPr lang="ar-SA" dirty="0" smtClean="0"/>
          </a:p>
          <a:p>
            <a:pPr marL="596646" indent="-514350" algn="r" rtl="1"/>
            <a:r>
              <a:rPr lang="ar-SA" b="1" dirty="0" smtClean="0"/>
              <a:t>الإعراض عن مجالس اللغو.</a:t>
            </a:r>
            <a:endParaRPr lang="ar-SA" dirty="0" smtClean="0"/>
          </a:p>
          <a:p>
            <a:pPr marL="596646" indent="-514350" algn="r" rtl="1"/>
            <a:r>
              <a:rPr lang="ar-SA" b="1" dirty="0" smtClean="0"/>
              <a:t>الإعراض عن الهيشات.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التحلي بالرفق.</a:t>
            </a:r>
            <a:endParaRPr lang="ar-SA" dirty="0" smtClean="0"/>
          </a:p>
          <a:p>
            <a:pPr marL="596646" indent="-514350" algn="r" rtl="1"/>
            <a:r>
              <a:rPr lang="ar-SA" b="1" dirty="0" smtClean="0"/>
              <a:t>التأمل.</a:t>
            </a:r>
            <a:endParaRPr lang="ar-SA" dirty="0" smtClean="0"/>
          </a:p>
          <a:p>
            <a:pPr marL="596646" indent="-514350" algn="r" rtl="1"/>
            <a:r>
              <a:rPr lang="ar-SA" b="1" dirty="0" smtClean="0"/>
              <a:t>الثبات والتثبت.</a:t>
            </a:r>
            <a:endParaRPr lang="en-US" dirty="0" smtClean="0"/>
          </a:p>
          <a:p>
            <a:pPr marL="596646" indent="-514350" algn="r"/>
            <a:endParaRPr lang="ar-S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980688" cy="4663440"/>
          </a:xfrm>
        </p:spPr>
        <p:txBody>
          <a:bodyPr>
            <a:normAutofit lnSpcReduction="10000"/>
          </a:bodyPr>
          <a:lstStyle/>
          <a:p>
            <a:pPr marL="596646" indent="-514350" algn="r" rtl="1"/>
            <a:r>
              <a:rPr lang="ar-SA" b="1" dirty="0" smtClean="0"/>
              <a:t>العلم عبادة:</a:t>
            </a:r>
            <a:endParaRPr lang="ar-SA" dirty="0" smtClean="0"/>
          </a:p>
          <a:p>
            <a:pPr marL="870966" lvl="1" indent="-514350" algn="r" rtl="1"/>
            <a:r>
              <a:rPr lang="ar-SA" b="1" dirty="0" smtClean="0"/>
              <a:t>"إنما الأعمال بالنيات</a:t>
            </a:r>
            <a:r>
              <a:rPr lang="ar-SA" dirty="0" smtClean="0"/>
              <a:t>".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كن على جادة السلف الصالح.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الزم خشية الله.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دوام المراقبة.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خفض الجناح ونبذ الخيلاء والكبرياء.</a:t>
            </a:r>
            <a:r>
              <a:rPr lang="ar-SA" dirty="0" smtClean="0"/>
              <a:t> 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القناعة والزهادة.</a:t>
            </a:r>
            <a:endParaRPr lang="en-US" dirty="0" smtClean="0"/>
          </a:p>
          <a:p>
            <a:pPr marL="596646" indent="-514350" algn="r" rtl="1"/>
            <a:r>
              <a:rPr lang="ar-SA" b="1" dirty="0" smtClean="0"/>
              <a:t>التحلي برونق العلم.</a:t>
            </a:r>
            <a:endParaRPr lang="en-US" dirty="0" smtClean="0"/>
          </a:p>
          <a:p>
            <a:pPr marL="596646" indent="-514350" algn="r"/>
            <a:endParaRPr lang="ar-S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86"/>
            <a:ext cx="2590800" cy="11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أدب الطالب مع معلّمه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رعاية حرمة المعلم</a:t>
            </a:r>
            <a:endParaRPr lang="en-US" dirty="0" smtClean="0"/>
          </a:p>
          <a:p>
            <a:pPr algn="r" rtl="1"/>
            <a:r>
              <a:rPr lang="ar-SA" dirty="0" smtClean="0"/>
              <a:t>ر</a:t>
            </a:r>
            <a:r>
              <a:rPr lang="ar-SA" b="1" dirty="0" smtClean="0"/>
              <a:t>أس مالك أيها الطالب من معلمك</a:t>
            </a:r>
            <a:endParaRPr lang="en-US" dirty="0" smtClean="0"/>
          </a:p>
          <a:p>
            <a:pPr algn="r" rtl="1"/>
            <a:r>
              <a:rPr lang="ar-SA" b="1" dirty="0" smtClean="0"/>
              <a:t> نشاط المعلم في درسه</a:t>
            </a:r>
            <a:endParaRPr lang="en-US" dirty="0" smtClean="0"/>
          </a:p>
          <a:p>
            <a:pPr algn="r" rtl="1"/>
            <a:r>
              <a:rPr lang="ar-SA" b="1" dirty="0" smtClean="0"/>
              <a:t>الكتابة عن المعلم حال الدرس والمذاكرة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86"/>
            <a:ext cx="2590800" cy="11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آدابُ الزمالة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 smtClean="0"/>
              <a:t>احذر قرين السوء</a:t>
            </a:r>
          </a:p>
          <a:p>
            <a:pPr lvl="1" algn="r" rtl="1"/>
            <a:r>
              <a:rPr lang="ar-SA" dirty="0" smtClean="0"/>
              <a:t>الطبيعة نقالة والطباع سراقة والصاحب ساحب</a:t>
            </a:r>
          </a:p>
          <a:p>
            <a:pPr lvl="1" algn="r" rtl="1"/>
            <a:r>
              <a:rPr lang="ar-SA" dirty="0" smtClean="0"/>
              <a:t>تخير من يعينك على مطلبك ويقربك إلى ربك ويوافقك على شريف غرضك ومقصدك</a:t>
            </a:r>
          </a:p>
          <a:p>
            <a:pPr lvl="1" algn="r" rtl="1"/>
            <a:r>
              <a:rPr lang="ar-SA" dirty="0" smtClean="0"/>
              <a:t>الصديق أقسام:</a:t>
            </a:r>
          </a:p>
          <a:p>
            <a:pPr lvl="2" algn="r" rtl="1"/>
            <a:r>
              <a:rPr lang="ar-SA" dirty="0" smtClean="0"/>
              <a:t>صديق منفعة</a:t>
            </a:r>
          </a:p>
          <a:p>
            <a:pPr lvl="2" algn="r" rtl="1"/>
            <a:r>
              <a:rPr lang="ar-SA" dirty="0" smtClean="0"/>
              <a:t>صديق لذة</a:t>
            </a:r>
          </a:p>
          <a:p>
            <a:pPr lvl="2" algn="r" rtl="1"/>
            <a:r>
              <a:rPr lang="ar-SA" dirty="0" smtClean="0"/>
              <a:t>صديق فضيلةٍ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86"/>
            <a:ext cx="2590800" cy="11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b="1" dirty="0" smtClean="0"/>
              <a:t>آداب الطالب في حياته العلمية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اللجوء إلى الله تعالى في الطلب والتحصيل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الأمانة العلمية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الصدق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جنة الطالب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قول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(لا أدري)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المحافظة على رأس مالك  (ساعات عمرك)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إجمام النفس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حسن السؤال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المناظرة بلا مماراة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مذاكرة العلم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ar-SA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endParaRPr lang="ar-S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8768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sz="35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كبر</a:t>
            </a:r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الهمة في العلم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النهمة في الطلب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الرحلة للطلب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حفظ العلم كتابة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تعاهد المحفوظات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إذا كان القرآن الميسر للذكر يذهب إذا لم يتعاهد فما ظنك بغيره من العلوم!</a:t>
            </a:r>
          </a:p>
          <a:p>
            <a:pPr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استكمال أدوات كل فن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r" rtl="1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"الَّذِينَ آَتَيْنَاهُمُ اْلكِتَابَ يَتْلونَهُ حَقَّ تِلَاوَتِهِ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86"/>
            <a:ext cx="2590800" cy="11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نواقض هذه الحلية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A" dirty="0" smtClean="0"/>
              <a:t>إفشاء السر.</a:t>
            </a:r>
          </a:p>
          <a:p>
            <a:pPr algn="r" rtl="1"/>
            <a:r>
              <a:rPr lang="ar-SA" dirty="0" smtClean="0"/>
              <a:t>نقل الكلام من قول إلى آخرين.</a:t>
            </a:r>
          </a:p>
          <a:p>
            <a:pPr algn="r" rtl="1"/>
            <a:r>
              <a:rPr lang="ar-SA" dirty="0" smtClean="0"/>
              <a:t>الصلف واللسانة.</a:t>
            </a:r>
          </a:p>
          <a:p>
            <a:pPr algn="r" rtl="1"/>
            <a:r>
              <a:rPr lang="ar-SA" dirty="0" smtClean="0"/>
              <a:t>كثرة الكلام.</a:t>
            </a:r>
          </a:p>
          <a:p>
            <a:pPr algn="r" rtl="1"/>
            <a:r>
              <a:rPr lang="ar-SA" dirty="0" smtClean="0"/>
              <a:t>الدخول في حديث بين اثنين.</a:t>
            </a:r>
          </a:p>
          <a:p>
            <a:pPr algn="r" rtl="1"/>
            <a:r>
              <a:rPr lang="ar-SA" dirty="0" smtClean="0"/>
              <a:t>الحقد.</a:t>
            </a:r>
          </a:p>
          <a:p>
            <a:pPr algn="r" rtl="1"/>
            <a:r>
              <a:rPr lang="ar-SA" dirty="0" smtClean="0"/>
              <a:t>الحسد.</a:t>
            </a:r>
          </a:p>
          <a:p>
            <a:pPr algn="r" rtl="1"/>
            <a:r>
              <a:rPr lang="ar-SA" dirty="0" smtClean="0"/>
              <a:t>سوء الظن.</a:t>
            </a:r>
          </a:p>
          <a:p>
            <a:pPr algn="r" rtl="1"/>
            <a:r>
              <a:rPr lang="ar-SA" dirty="0" smtClean="0"/>
              <a:t>مجالسة المبتدعة.</a:t>
            </a:r>
          </a:p>
          <a:p>
            <a:pPr algn="r" rtl="1"/>
            <a:r>
              <a:rPr lang="ar-SA" dirty="0" smtClean="0"/>
              <a:t>نقل الخطى إلى المحارم.</a:t>
            </a:r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86"/>
            <a:ext cx="2590800" cy="118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The concept of professionalism includes the following values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Honesty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Trust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Service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Commitment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Communication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Accountability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cs typeface="Arial" pitchFamily="34" charset="0"/>
              </a:rPr>
              <a:t>Life-long learning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cs typeface="Arial" pitchFamily="34" charset="0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067800" y="2249488"/>
            <a:ext cx="76200" cy="3998912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4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600" dirty="0" smtClean="0"/>
              <a:t>ABIM, (2001) describes unprofessional </a:t>
            </a:r>
            <a:r>
              <a:rPr lang="en-US" sz="2600" dirty="0" err="1" smtClean="0"/>
              <a:t>behaviour</a:t>
            </a:r>
            <a:r>
              <a:rPr lang="en-US" sz="2600" dirty="0" smtClean="0"/>
              <a:t> in terms of </a:t>
            </a:r>
            <a:r>
              <a:rPr lang="en-US" sz="2600" dirty="0" smtClean="0">
                <a:solidFill>
                  <a:srgbClr val="00B050"/>
                </a:solidFill>
              </a:rPr>
              <a:t>seven</a:t>
            </a:r>
            <a:r>
              <a:rPr lang="en-US" sz="2600" dirty="0" smtClean="0"/>
              <a:t> broad categories of </a:t>
            </a:r>
            <a:r>
              <a:rPr lang="en-US" sz="2600" dirty="0" smtClean="0">
                <a:solidFill>
                  <a:srgbClr val="00B050"/>
                </a:solidFill>
              </a:rPr>
              <a:t>'signs and symptoms‘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endParaRPr lang="en-US" dirty="0" smtClean="0">
              <a:solidFill>
                <a:srgbClr val="00B050"/>
              </a:solidFill>
            </a:endParaRPr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Abuse of power</a:t>
            </a:r>
            <a:endParaRPr lang="en-US" sz="3600" b="1" dirty="0" smtClean="0"/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Arrogance</a:t>
            </a:r>
            <a:endParaRPr lang="en-US" sz="3600" b="1" dirty="0" smtClean="0"/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Greed</a:t>
            </a:r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Misrepresentation</a:t>
            </a:r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Impairment</a:t>
            </a:r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Lack of conscientiousness</a:t>
            </a:r>
          </a:p>
          <a:p>
            <a:pPr marL="825246" indent="-7429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Conflicts  in interests</a:t>
            </a:r>
            <a:endParaRPr lang="en-US" sz="36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96646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 Abuse of power</a:t>
            </a:r>
            <a:r>
              <a:rPr lang="ar-SA" dirty="0" smtClean="0">
                <a:solidFill>
                  <a:srgbClr val="0070C0"/>
                </a:solidFill>
              </a:rPr>
              <a:t>إساءة استخدام السلطة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(abuse while interacting with patients and colleagues; bias and sexual harassment; and breach of confidentiality).</a:t>
            </a:r>
          </a:p>
          <a:p>
            <a:pPr marL="596646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Arrogance </a:t>
            </a:r>
            <a:r>
              <a:rPr lang="ar-SA" dirty="0" smtClean="0">
                <a:solidFill>
                  <a:srgbClr val="0070C0"/>
                </a:solidFill>
              </a:rPr>
              <a:t>الغطرسة</a:t>
            </a:r>
            <a:r>
              <a:rPr lang="en-US" dirty="0" smtClean="0"/>
              <a:t>(offensive display of superiority and self-importance).</a:t>
            </a:r>
          </a:p>
          <a:p>
            <a:pPr marL="596646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Greed</a:t>
            </a:r>
            <a:r>
              <a:rPr lang="ar-SA" dirty="0" smtClean="0">
                <a:solidFill>
                  <a:srgbClr val="0070C0"/>
                </a:solidFill>
              </a:rPr>
              <a:t>الجشع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(when money becomes the driving force).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  <a:defRPr/>
            </a:pPr>
            <a:r>
              <a:rPr lang="en-US" sz="3400" dirty="0" smtClean="0">
                <a:solidFill>
                  <a:srgbClr val="0070C0"/>
                </a:solidFill>
              </a:rPr>
              <a:t>Misrepresentation </a:t>
            </a:r>
            <a:r>
              <a:rPr lang="ar-SA" sz="3400" dirty="0" smtClean="0">
                <a:solidFill>
                  <a:srgbClr val="0070C0"/>
                </a:solidFill>
              </a:rPr>
              <a:t>الاحتيال</a:t>
            </a:r>
            <a:r>
              <a:rPr lang="en-US" sz="3400" dirty="0" smtClean="0"/>
              <a:t>(lying, which is consciously failing to tell the truth; and fraud, which is conscious misrepresentation of material fact with the intent to mislead).</a:t>
            </a:r>
          </a:p>
          <a:p>
            <a:pPr marL="624078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  <a:defRPr/>
            </a:pPr>
            <a:endParaRPr lang="en-US" sz="3400" dirty="0" smtClean="0">
              <a:solidFill>
                <a:srgbClr val="0070C0"/>
              </a:solidFill>
            </a:endParaRPr>
          </a:p>
          <a:p>
            <a:pPr marL="624078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  <a:defRPr/>
            </a:pPr>
            <a:r>
              <a:rPr lang="en-US" sz="3400" dirty="0" smtClean="0">
                <a:solidFill>
                  <a:srgbClr val="0070C0"/>
                </a:solidFill>
              </a:rPr>
              <a:t>Impairment  </a:t>
            </a:r>
            <a:r>
              <a:rPr lang="ar-SA" sz="3400" dirty="0" smtClean="0">
                <a:solidFill>
                  <a:srgbClr val="0070C0"/>
                </a:solidFill>
              </a:rPr>
              <a:t>الضعف</a:t>
            </a:r>
            <a:r>
              <a:rPr lang="en-US" sz="3400" dirty="0" smtClean="0"/>
              <a:t>(any disability that may prevent the physician from discharging his/her duties).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3500" dirty="0" smtClean="0">
              <a:latin typeface="Bernard MT Condensed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400" dirty="0" smtClean="0">
                <a:latin typeface="Bernard MT Condensed" pitchFamily="18" charset="0"/>
              </a:rPr>
              <a:t/>
            </a:r>
            <a:br>
              <a:rPr lang="en-US" sz="4400" dirty="0" smtClean="0">
                <a:latin typeface="Bernard MT Condensed" pitchFamily="18" charset="0"/>
              </a:rPr>
            </a:br>
            <a:r>
              <a:rPr lang="en-US" sz="4400" dirty="0" smtClean="0"/>
              <a:t>OBJECTIVES</a:t>
            </a:r>
            <a:r>
              <a:rPr lang="en-US" sz="4400" dirty="0" smtClean="0">
                <a:latin typeface="Bernard MT Condensed" pitchFamily="18" charset="0"/>
              </a:rPr>
              <a:t/>
            </a:r>
            <a:br>
              <a:rPr lang="en-US" sz="4400" dirty="0" smtClean="0">
                <a:latin typeface="Bernard MT Condensed" pitchFamily="18" charset="0"/>
              </a:rPr>
            </a:br>
            <a:endParaRPr lang="en-US" sz="4400" dirty="0" smtClean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Font typeface="Georgia" pitchFamily="18" charset="0"/>
              <a:buChar char="●"/>
              <a:defRPr/>
            </a:pPr>
            <a:r>
              <a:rPr lang="en-US" dirty="0" smtClean="0"/>
              <a:t>Define Professionalism.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Font typeface="Georgia" pitchFamily="18" charset="0"/>
              <a:buChar char="●"/>
              <a:defRPr/>
            </a:pPr>
            <a:r>
              <a:rPr lang="en-US" dirty="0" smtClean="0"/>
              <a:t>Identify some professional and unprofessional behaviors.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24128" indent="-9144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6"/>
              <a:defRPr/>
            </a:pPr>
            <a:r>
              <a:rPr lang="en-US" sz="5100" b="1" dirty="0" smtClean="0">
                <a:solidFill>
                  <a:srgbClr val="0070C0"/>
                </a:solidFill>
              </a:rPr>
              <a:t>Lack of conscientiousness </a:t>
            </a:r>
            <a:r>
              <a:rPr lang="ar-SA" sz="5100" b="1" dirty="0" smtClean="0">
                <a:solidFill>
                  <a:srgbClr val="0070C0"/>
                </a:solidFill>
              </a:rPr>
              <a:t>انعدام الضمير</a:t>
            </a:r>
            <a:r>
              <a:rPr lang="en-US" sz="5100" b="1" dirty="0" smtClean="0">
                <a:solidFill>
                  <a:srgbClr val="0070C0"/>
                </a:solidFill>
              </a:rPr>
              <a:t> </a:t>
            </a:r>
            <a:r>
              <a:rPr lang="en-US" sz="5100" dirty="0" smtClean="0"/>
              <a:t>(failure to fulfill responsibilities</a:t>
            </a:r>
            <a:r>
              <a:rPr lang="en-US" sz="5100" dirty="0" smtClean="0"/>
              <a:t>). </a:t>
            </a:r>
            <a:endParaRPr lang="en-US" sz="5100" dirty="0" smtClean="0"/>
          </a:p>
          <a:p>
            <a:pPr marL="1024128" indent="-9144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6"/>
              <a:defRPr/>
            </a:pPr>
            <a:r>
              <a:rPr lang="en-US" sz="5100" b="1" dirty="0" smtClean="0">
                <a:solidFill>
                  <a:srgbClr val="0070C0"/>
                </a:solidFill>
              </a:rPr>
              <a:t>Conflicts  in interests</a:t>
            </a:r>
            <a:r>
              <a:rPr lang="ar-SA" sz="5100" b="1" dirty="0" smtClean="0">
                <a:solidFill>
                  <a:srgbClr val="0070C0"/>
                </a:solidFill>
              </a:rPr>
              <a:t>تعارض المصالح </a:t>
            </a:r>
            <a:r>
              <a:rPr lang="en-US" sz="5100" b="1" dirty="0" smtClean="0">
                <a:solidFill>
                  <a:srgbClr val="0070C0"/>
                </a:solidFill>
              </a:rPr>
              <a:t> </a:t>
            </a:r>
            <a:r>
              <a:rPr lang="en-US" sz="5100" dirty="0" smtClean="0"/>
              <a:t>(self-promotion/ advertising or unethical collaboration with industry; acceptance of gifts; and misuse of services – overcharging, inappropriate treatment or prolonging contact with patients).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6"/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2209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Defining Un-professional Behaviors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/>
              <a:t>What specific behaviors are unprofessional in:  </a:t>
            </a:r>
          </a:p>
          <a:p>
            <a:pPr lvl="1" eaLnBrk="1" hangingPunct="1"/>
            <a:r>
              <a:rPr lang="en-US" sz="3800" dirty="0" smtClean="0"/>
              <a:t>classroom and </a:t>
            </a:r>
          </a:p>
          <a:p>
            <a:pPr lvl="1" eaLnBrk="1" hangingPunct="1"/>
            <a:r>
              <a:rPr lang="en-US" sz="3800" dirty="0" smtClean="0"/>
              <a:t>clinical settings?</a:t>
            </a:r>
          </a:p>
          <a:p>
            <a:pPr eaLnBrk="1" hangingPunct="1"/>
            <a:r>
              <a:rPr lang="en-US" dirty="0" smtClean="0"/>
              <a:t>For teachers &amp; students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Examples of Unprofessional  Behaviors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4000" b="1" u="sng" dirty="0" smtClean="0">
                <a:solidFill>
                  <a:srgbClr val="0070C0"/>
                </a:solidFill>
              </a:rPr>
              <a:t>Classroom Setting-Students</a:t>
            </a:r>
            <a:endParaRPr lang="en-US" sz="4000" dirty="0" smtClean="0">
              <a:solidFill>
                <a:srgbClr val="0070C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36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4829175" cy="39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Examples of Unprofessional  Behaviors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1" u="sng" dirty="0" smtClean="0">
                <a:solidFill>
                  <a:srgbClr val="0070C0"/>
                </a:solidFill>
              </a:rPr>
              <a:t>Classroom Setting-Students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4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437597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Examples of Unprofessional  Behaviors</a:t>
            </a:r>
            <a:endParaRPr lang="en-US" sz="2800" dirty="0" smtClean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u="sng" dirty="0" smtClean="0">
                <a:solidFill>
                  <a:srgbClr val="0070C0"/>
                </a:solidFill>
              </a:rPr>
              <a:t>Classroom Setting-Faculty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371" y="2590800"/>
            <a:ext cx="5540229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Examples of Unprofessional  Behaviors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b="1" u="sng" dirty="0" smtClean="0">
                <a:solidFill>
                  <a:srgbClr val="0070C0"/>
                </a:solidFill>
              </a:rPr>
              <a:t>Clinical Setting-Students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50" y="2362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Examples of Unprofessional  Behaviors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1" u="sng" dirty="0" smtClean="0">
                <a:solidFill>
                  <a:srgbClr val="0070C0"/>
                </a:solidFill>
              </a:rPr>
              <a:t>Clinical Setting: Faculty </a:t>
            </a:r>
          </a:p>
          <a:p>
            <a:pPr marL="342900" indent="-342900" fontAlgn="auto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2000" b="1" u="sng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193" y="2514600"/>
            <a:ext cx="4923207" cy="32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dirty="0" smtClean="0">
                <a:solidFill>
                  <a:srgbClr val="FF0000"/>
                </a:solidFill>
              </a:rPr>
              <a:t>How professionalism can be implemented?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Professionalism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and Curriculum Design</a:t>
            </a:r>
            <a:br>
              <a:rPr lang="en-US" sz="3600" dirty="0" smtClean="0">
                <a:solidFill>
                  <a:srgbClr val="0000FF"/>
                </a:solidFill>
              </a:rPr>
            </a:br>
            <a:endParaRPr lang="en-US" sz="3600" dirty="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4495800" y="3429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>
              <a:latin typeface="Georgia" pitchFamily="18" charset="0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4648200" y="3581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>
              <a:latin typeface="Georgia" pitchFamily="18" charset="0"/>
            </a:endParaRP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3733800" y="2057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latin typeface="Georgia" pitchFamily="18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752600" y="1219200"/>
            <a:ext cx="5867400" cy="56388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Georgia" pitchFamily="18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514600" y="1905000"/>
            <a:ext cx="4343400" cy="411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ar-SA" sz="2400">
              <a:latin typeface="Times New Roman" pitchFamily="18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505200" y="2819400"/>
            <a:ext cx="2438400" cy="2286000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r>
              <a:rPr lang="en-US" sz="2800" b="1">
                <a:latin typeface="Times New Roman" pitchFamily="18" charset="0"/>
              </a:rPr>
              <a:t>Performance</a:t>
            </a:r>
          </a:p>
          <a:p>
            <a:pPr rtl="1"/>
            <a:r>
              <a:rPr lang="en-US" sz="2800" b="1">
                <a:latin typeface="Times New Roman" pitchFamily="18" charset="0"/>
              </a:rPr>
              <a:t>Of Task</a:t>
            </a:r>
          </a:p>
        </p:txBody>
      </p:sp>
      <p:sp>
        <p:nvSpPr>
          <p:cNvPr id="17" name="WordArt 20"/>
          <p:cNvSpPr>
            <a:spLocks noChangeArrowheads="1" noChangeShapeType="1" noTextEdit="1"/>
          </p:cNvSpPr>
          <p:nvPr/>
        </p:nvSpPr>
        <p:spPr bwMode="auto">
          <a:xfrm>
            <a:off x="3200400" y="1600200"/>
            <a:ext cx="28956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Professionalism</a:t>
            </a:r>
            <a:endParaRPr lang="ar-SA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3200400" y="2362200"/>
            <a:ext cx="2943225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Approach to Task</a:t>
            </a:r>
            <a:endParaRPr lang="ar-SA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14"/>
          <p:cNvSpPr>
            <a:spLocks noChangeArrowheads="1"/>
          </p:cNvSpPr>
          <p:nvPr/>
        </p:nvSpPr>
        <p:spPr bwMode="auto">
          <a:xfrm>
            <a:off x="2514600" y="1676400"/>
            <a:ext cx="4343400" cy="41148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Georgia" pitchFamily="18" charset="0"/>
            </a:endParaRPr>
          </a:p>
        </p:txBody>
      </p:sp>
      <p:sp>
        <p:nvSpPr>
          <p:cNvPr id="39939" name="Oval 15"/>
          <p:cNvSpPr>
            <a:spLocks noChangeArrowheads="1"/>
          </p:cNvSpPr>
          <p:nvPr/>
        </p:nvSpPr>
        <p:spPr bwMode="auto">
          <a:xfrm>
            <a:off x="3079750" y="2238375"/>
            <a:ext cx="3214688" cy="30035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ar-SA" sz="2400">
              <a:latin typeface="Times New Roman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9940" name="Oval 16"/>
          <p:cNvSpPr>
            <a:spLocks noChangeArrowheads="1"/>
          </p:cNvSpPr>
          <p:nvPr/>
        </p:nvSpPr>
        <p:spPr bwMode="auto">
          <a:xfrm>
            <a:off x="3822700" y="3005138"/>
            <a:ext cx="1804988" cy="1666875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Times New Roman (Arabic)"/>
                <a:cs typeface="Times New Roman (Arabic)"/>
              </a:rPr>
              <a:t>Performance</a:t>
            </a:r>
          </a:p>
          <a:p>
            <a:pPr algn="ctr" rtl="1"/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Times New Roman (Arabic)"/>
                <a:cs typeface="Times New Roman (Arabic)"/>
              </a:rPr>
              <a:t>Of task</a:t>
            </a:r>
          </a:p>
        </p:txBody>
      </p:sp>
      <p:sp>
        <p:nvSpPr>
          <p:cNvPr id="39941" name="WordArt 18"/>
          <p:cNvSpPr>
            <a:spLocks noChangeArrowheads="1" noChangeShapeType="1" noTextEdit="1"/>
          </p:cNvSpPr>
          <p:nvPr/>
        </p:nvSpPr>
        <p:spPr bwMode="auto">
          <a:xfrm>
            <a:off x="3581400" y="1905000"/>
            <a:ext cx="2143125" cy="835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Professionalism</a:t>
            </a:r>
            <a:endParaRPr lang="ar-SA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9942" name="WordArt 17"/>
          <p:cNvSpPr>
            <a:spLocks noChangeArrowheads="1" noChangeShapeType="1" noTextEdit="1"/>
          </p:cNvSpPr>
          <p:nvPr/>
        </p:nvSpPr>
        <p:spPr bwMode="auto">
          <a:xfrm>
            <a:off x="3582988" y="2498725"/>
            <a:ext cx="2178050" cy="1222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Approach to task</a:t>
            </a:r>
            <a:endParaRPr lang="ar-SA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381000"/>
            <a:ext cx="3421063" cy="5905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Attitudes, ethical understanding and </a:t>
            </a:r>
          </a:p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Legal responsibility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1219200"/>
            <a:ext cx="3181350" cy="5905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Decision making skills and clinical</a:t>
            </a:r>
          </a:p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Reasoning and judgment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600" y="2438400"/>
            <a:ext cx="1708150" cy="5905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Basic, Social and </a:t>
            </a:r>
          </a:p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sciences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8600" y="4876800"/>
            <a:ext cx="2193925" cy="83502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 Development </a:t>
            </a:r>
          </a:p>
          <a:p>
            <a:endParaRPr lang="en-US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4800" y="6019800"/>
            <a:ext cx="5332413" cy="346075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Role of the doctor within the health service and community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0" y="381000"/>
            <a:ext cx="1843088" cy="34607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informatics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934200" y="1447800"/>
            <a:ext cx="1852613" cy="34607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 management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010400" y="2438400"/>
            <a:ext cx="1865313" cy="83502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 investigation</a:t>
            </a:r>
          </a:p>
          <a:p>
            <a:endParaRPr lang="en-US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239000" y="3733800"/>
            <a:ext cx="1355725" cy="34607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Skills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58000" y="4648200"/>
            <a:ext cx="1852613" cy="346075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Practical procedures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53200" y="5257800"/>
            <a:ext cx="2032000" cy="59055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promotion and </a:t>
            </a:r>
          </a:p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Disease prevention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4400" dirty="0" smtClean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Font typeface="Georgia" pitchFamily="18" charset="0"/>
              <a:buChar char="●"/>
              <a:defRPr/>
            </a:pPr>
            <a:r>
              <a:rPr lang="en-US" dirty="0" smtClean="0"/>
              <a:t>What is professionalism?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Font typeface="Georgia" pitchFamily="18" charset="0"/>
              <a:buChar char="●"/>
              <a:defRPr/>
            </a:pPr>
            <a:r>
              <a:rPr lang="en-US" dirty="0" smtClean="0"/>
              <a:t>What are Unprofessional behaviors?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Font typeface="Georgia" pitchFamily="18" charset="0"/>
              <a:buChar char="●"/>
              <a:defRPr/>
            </a:pPr>
            <a:r>
              <a:rPr lang="en-US" dirty="0" smtClean="0"/>
              <a:t>How can we learn it?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Font typeface="Georgia" pitchFamily="18" charset="0"/>
              <a:buChar char="●"/>
              <a:defRPr/>
            </a:pPr>
            <a:r>
              <a:rPr lang="en-US" dirty="0" smtClean="0"/>
              <a:t>How can we Assess it?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Professionalism</a:t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Role of the doctor within the health service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Understanding of the health care system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Understanding of clinical responsibilities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Appreciation of doctor as researcher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Appreciation of doctor as mentor or teacher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Appreciation of doctor as manager including quality control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Team working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Personal Development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Lifelong Learner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Self awareness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Self confidence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Self regulation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Self care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Self control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Personal time management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Motivation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Achievement drive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Commitment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initiative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Career choice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professionalism can be taught?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91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Students Learn Professional values?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543800" cy="4343400"/>
          </a:xfrm>
        </p:spPr>
        <p:txBody>
          <a:bodyPr/>
          <a:lstStyle/>
          <a:p>
            <a:pPr lvl="1"/>
            <a:r>
              <a:rPr lang="en-US" sz="2800" i="1" dirty="0" smtClean="0"/>
              <a:t>Some </a:t>
            </a:r>
            <a:r>
              <a:rPr lang="en-US" sz="2800" i="1" dirty="0" smtClean="0"/>
              <a:t>bring to medical college with them</a:t>
            </a:r>
          </a:p>
          <a:p>
            <a:pPr lvl="1" eaLnBrk="1" hangingPunct="1"/>
            <a:endParaRPr lang="en-US" sz="2800" i="1" dirty="0" smtClean="0"/>
          </a:p>
          <a:p>
            <a:pPr lvl="1" eaLnBrk="1" hangingPunct="1"/>
            <a:r>
              <a:rPr lang="en-US" sz="2800" i="1" dirty="0" smtClean="0"/>
              <a:t>Some learn through the formal curriculum</a:t>
            </a:r>
          </a:p>
          <a:p>
            <a:pPr lvl="1" eaLnBrk="1" hangingPunct="1"/>
            <a:endParaRPr lang="en-US" sz="2800" i="1" dirty="0" smtClean="0"/>
          </a:p>
          <a:p>
            <a:pPr lvl="1" eaLnBrk="1" hangingPunct="1"/>
            <a:r>
              <a:rPr lang="en-US" sz="2800" i="1" dirty="0" smtClean="0"/>
              <a:t>Some learn from role models</a:t>
            </a:r>
          </a:p>
          <a:p>
            <a:pPr lvl="1" eaLnBrk="1" hangingPunct="1"/>
            <a:endParaRPr lang="en-US" sz="2800" i="1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How can We Teach Professionalism?</a:t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3200" u="sng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4400" dirty="0" smtClean="0"/>
              <a:t>Role Modeling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4400" dirty="0" smtClean="0"/>
              <a:t>Bed Side Teaching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4400" dirty="0" smtClean="0"/>
              <a:t>Simulated Patients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4400" dirty="0" smtClean="0"/>
              <a:t>Small Group Cases Discussions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pingu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scan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How can professionalism be Assessed?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1"/>
          <p:cNvGrpSpPr>
            <a:grpSpLocks/>
          </p:cNvGrpSpPr>
          <p:nvPr/>
        </p:nvGrpSpPr>
        <p:grpSpPr bwMode="auto">
          <a:xfrm>
            <a:off x="381000" y="1219200"/>
            <a:ext cx="1143000" cy="4191000"/>
            <a:chOff x="528" y="1052"/>
            <a:chExt cx="720" cy="2640"/>
          </a:xfrm>
        </p:grpSpPr>
        <p:sp>
          <p:nvSpPr>
            <p:cNvPr id="50194" name="AutoShape 22"/>
            <p:cNvSpPr>
              <a:spLocks noChangeArrowheads="1"/>
            </p:cNvSpPr>
            <p:nvPr/>
          </p:nvSpPr>
          <p:spPr bwMode="auto">
            <a:xfrm rot="-5400000">
              <a:off x="-432" y="2012"/>
              <a:ext cx="2640" cy="720"/>
            </a:xfrm>
            <a:prstGeom prst="rightArrow">
              <a:avLst>
                <a:gd name="adj1" fmla="val 50000"/>
                <a:gd name="adj2" fmla="val 916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5400000" scaled="1"/>
            </a:gra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2075" tIns="46038" rIns="92075" bIns="46038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 rot="16200000">
              <a:off x="221" y="2435"/>
              <a:ext cx="12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Bernard MT Condensed" pitchFamily="18" charset="0"/>
                  <a:cs typeface="+mn-cs"/>
                </a:rPr>
                <a:t>Professionalism</a:t>
              </a:r>
              <a:endPara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  <a:cs typeface="+mn-cs"/>
              </a:endParaRPr>
            </a:p>
          </p:txBody>
        </p:sp>
      </p:grpSp>
      <p:grpSp>
        <p:nvGrpSpPr>
          <p:cNvPr id="50179" name="Group 10"/>
          <p:cNvGrpSpPr>
            <a:grpSpLocks/>
          </p:cNvGrpSpPr>
          <p:nvPr/>
        </p:nvGrpSpPr>
        <p:grpSpPr bwMode="auto">
          <a:xfrm>
            <a:off x="1447800" y="1295400"/>
            <a:ext cx="4724400" cy="4114800"/>
            <a:chOff x="288" y="1104"/>
            <a:chExt cx="2976" cy="2592"/>
          </a:xfrm>
        </p:grpSpPr>
        <p:sp>
          <p:nvSpPr>
            <p:cNvPr id="50189" name="AutoShape 11"/>
            <p:cNvSpPr>
              <a:spLocks noChangeArrowheads="1"/>
            </p:cNvSpPr>
            <p:nvPr/>
          </p:nvSpPr>
          <p:spPr bwMode="auto">
            <a:xfrm>
              <a:off x="288" y="1104"/>
              <a:ext cx="2976" cy="2592"/>
            </a:xfrm>
            <a:prstGeom prst="triangle">
              <a:avLst>
                <a:gd name="adj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50190" name="AutoShape 12"/>
            <p:cNvSpPr>
              <a:spLocks noChangeArrowheads="1"/>
            </p:cNvSpPr>
            <p:nvPr/>
          </p:nvSpPr>
          <p:spPr bwMode="auto">
            <a:xfrm flipV="1">
              <a:off x="288" y="3120"/>
              <a:ext cx="2976" cy="576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05 w 21600"/>
                <a:gd name="T13" fmla="*/ 3000 h 21600"/>
                <a:gd name="T14" fmla="*/ 18595 w 21600"/>
                <a:gd name="T15" fmla="*/ 18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16" y="21600"/>
                  </a:lnTo>
                  <a:lnTo>
                    <a:pt x="1918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50191" name="AutoShape 13"/>
            <p:cNvSpPr>
              <a:spLocks noChangeArrowheads="1"/>
            </p:cNvSpPr>
            <p:nvPr/>
          </p:nvSpPr>
          <p:spPr bwMode="auto">
            <a:xfrm flipV="1">
              <a:off x="624" y="2544"/>
              <a:ext cx="230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4 w 21600"/>
                <a:gd name="T13" fmla="*/ 3375 h 21600"/>
                <a:gd name="T14" fmla="*/ 18216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68" y="21600"/>
                  </a:lnTo>
                  <a:lnTo>
                    <a:pt x="1843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50192" name="AutoShape 14"/>
            <p:cNvSpPr>
              <a:spLocks noChangeArrowheads="1"/>
            </p:cNvSpPr>
            <p:nvPr/>
          </p:nvSpPr>
          <p:spPr bwMode="auto">
            <a:xfrm flipV="1">
              <a:off x="960" y="1968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38 w 21600"/>
                <a:gd name="T13" fmla="*/ 3825 h 21600"/>
                <a:gd name="T14" fmla="*/ 17762 w 21600"/>
                <a:gd name="T15" fmla="*/ 177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076" y="21600"/>
                  </a:lnTo>
                  <a:lnTo>
                    <a:pt x="1752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Georgia" pitchFamily="18" charset="0"/>
              </a:endParaRPr>
            </a:p>
          </p:txBody>
        </p:sp>
        <p:sp>
          <p:nvSpPr>
            <p:cNvPr id="50193" name="AutoShape 15"/>
            <p:cNvSpPr>
              <a:spLocks noChangeArrowheads="1"/>
            </p:cNvSpPr>
            <p:nvPr/>
          </p:nvSpPr>
          <p:spPr bwMode="auto">
            <a:xfrm flipV="1">
              <a:off x="1272" y="1104"/>
              <a:ext cx="100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Georgia" pitchFamily="18" charset="0"/>
              </a:endParaRPr>
            </a:p>
          </p:txBody>
        </p:sp>
      </p:grpSp>
      <p:sp>
        <p:nvSpPr>
          <p:cNvPr id="50180" name="Line 30"/>
          <p:cNvSpPr>
            <a:spLocks noChangeShapeType="1"/>
          </p:cNvSpPr>
          <p:nvPr/>
        </p:nvSpPr>
        <p:spPr bwMode="auto">
          <a:xfrm>
            <a:off x="6400800" y="10668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0181" name="Line 26"/>
          <p:cNvSpPr>
            <a:spLocks noChangeShapeType="1"/>
          </p:cNvSpPr>
          <p:nvPr/>
        </p:nvSpPr>
        <p:spPr bwMode="auto">
          <a:xfrm>
            <a:off x="6400800" y="3581400"/>
            <a:ext cx="0" cy="1828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0182" name="Rectangle 12"/>
          <p:cNvSpPr>
            <a:spLocks noChangeArrowheads="1"/>
          </p:cNvSpPr>
          <p:nvPr/>
        </p:nvSpPr>
        <p:spPr bwMode="auto">
          <a:xfrm>
            <a:off x="6553200" y="762000"/>
            <a:ext cx="205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ahoma" pitchFamily="34" charset="0"/>
            </a:endParaRPr>
          </a:p>
          <a:p>
            <a:r>
              <a:rPr lang="en-US" sz="2400">
                <a:latin typeface="Bernard MT Condensed" pitchFamily="18" charset="0"/>
              </a:rPr>
              <a:t>Performance or hands on assessment</a:t>
            </a:r>
          </a:p>
          <a:p>
            <a:r>
              <a:rPr lang="en-US" sz="2400">
                <a:latin typeface="Bernard MT Condensed" pitchFamily="18" charset="0"/>
              </a:rPr>
              <a:t>Portfolios</a:t>
            </a:r>
            <a:endParaRPr lang="en-GB" sz="2400">
              <a:latin typeface="Bernard MT Condensed" pitchFamily="18" charset="0"/>
            </a:endParaRPr>
          </a:p>
        </p:txBody>
      </p: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6629400" y="2667000"/>
            <a:ext cx="1752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ahoma" pitchFamily="34" charset="0"/>
            </a:endParaRPr>
          </a:p>
          <a:p>
            <a:endParaRPr lang="en-US" sz="2400">
              <a:latin typeface="Tahoma" pitchFamily="34" charset="0"/>
            </a:endParaRPr>
          </a:p>
          <a:p>
            <a:r>
              <a:rPr lang="en-US" sz="2400">
                <a:latin typeface="Bernard MT Condensed" pitchFamily="18" charset="0"/>
              </a:rPr>
              <a:t>Written, Oral or</a:t>
            </a:r>
          </a:p>
          <a:p>
            <a:r>
              <a:rPr lang="en-US" sz="2400">
                <a:latin typeface="Bernard MT Condensed" pitchFamily="18" charset="0"/>
              </a:rPr>
              <a:t>Computer based assessment</a:t>
            </a:r>
            <a:endParaRPr lang="en-GB" sz="2400">
              <a:latin typeface="Bernard MT Condensed" pitchFamily="18" charset="0"/>
            </a:endParaRPr>
          </a:p>
        </p:txBody>
      </p:sp>
      <p:sp>
        <p:nvSpPr>
          <p:cNvPr id="50184" name="Rectangle 14"/>
          <p:cNvSpPr>
            <a:spLocks noChangeArrowheads="1"/>
          </p:cNvSpPr>
          <p:nvPr/>
        </p:nvSpPr>
        <p:spPr bwMode="auto">
          <a:xfrm>
            <a:off x="3429000" y="1981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70C0"/>
                </a:solidFill>
                <a:latin typeface="Bernard MT Condensed" pitchFamily="18" charset="0"/>
              </a:rPr>
              <a:t>Does</a:t>
            </a:r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2971800" y="2819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Georgia" pitchFamily="18" charset="0"/>
              </a:rPr>
              <a:t>    </a:t>
            </a:r>
            <a:r>
              <a:rPr lang="en-GB">
                <a:solidFill>
                  <a:srgbClr val="0070C0"/>
                </a:solidFill>
                <a:latin typeface="Bernard MT Condensed" pitchFamily="18" charset="0"/>
              </a:rPr>
              <a:t>Shows how</a:t>
            </a:r>
          </a:p>
        </p:txBody>
      </p:sp>
      <p:sp>
        <p:nvSpPr>
          <p:cNvPr id="50186" name="Rectangle 16"/>
          <p:cNvSpPr>
            <a:spLocks noChangeArrowheads="1"/>
          </p:cNvSpPr>
          <p:nvPr/>
        </p:nvSpPr>
        <p:spPr bwMode="auto">
          <a:xfrm>
            <a:off x="3124200" y="3733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70C0"/>
                </a:solidFill>
                <a:latin typeface="Bernard MT Condensed" pitchFamily="18" charset="0"/>
              </a:rPr>
              <a:t>Knows how</a:t>
            </a:r>
          </a:p>
        </p:txBody>
      </p:sp>
      <p:sp>
        <p:nvSpPr>
          <p:cNvPr id="50187" name="Rectangle 17"/>
          <p:cNvSpPr>
            <a:spLocks noChangeArrowheads="1"/>
          </p:cNvSpPr>
          <p:nvPr/>
        </p:nvSpPr>
        <p:spPr bwMode="auto">
          <a:xfrm>
            <a:off x="2667000" y="44958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Georgia" pitchFamily="18" charset="0"/>
              </a:rPr>
              <a:t>   </a:t>
            </a:r>
          </a:p>
          <a:p>
            <a:pPr eaLnBrk="0" hangingPunct="0"/>
            <a:r>
              <a:rPr lang="en-GB">
                <a:solidFill>
                  <a:srgbClr val="0070C0"/>
                </a:solidFill>
                <a:latin typeface="Bernard MT Condensed" pitchFamily="18" charset="0"/>
              </a:rPr>
              <a:t>           Knows</a:t>
            </a:r>
          </a:p>
        </p:txBody>
      </p:sp>
      <p:sp>
        <p:nvSpPr>
          <p:cNvPr id="50188" name="Rectangle 18"/>
          <p:cNvSpPr>
            <a:spLocks noChangeArrowheads="1"/>
          </p:cNvSpPr>
          <p:nvPr/>
        </p:nvSpPr>
        <p:spPr bwMode="auto">
          <a:xfrm>
            <a:off x="2438400" y="5562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1">
                <a:solidFill>
                  <a:srgbClr val="FF0000"/>
                </a:solidFill>
                <a:latin typeface="Bernard MT Condensed" pitchFamily="18" charset="0"/>
              </a:rPr>
              <a:t>     </a:t>
            </a:r>
            <a:r>
              <a:rPr lang="en-GB" sz="2400" b="1">
                <a:solidFill>
                  <a:srgbClr val="FF0000"/>
                </a:solidFill>
                <a:latin typeface="Bernard MT Condensed" pitchFamily="18" charset="0"/>
              </a:rPr>
              <a:t>Miller’s Triangle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How can We Assess Professionalism?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Peer Evaluation</a:t>
            </a:r>
            <a:endParaRPr lang="en-US" sz="3600" i="1" dirty="0" smtClean="0">
              <a:solidFill>
                <a:srgbClr val="CC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Patient Surveys</a:t>
            </a:r>
            <a:endParaRPr lang="en-US" sz="3600" dirty="0" smtClean="0">
              <a:solidFill>
                <a:srgbClr val="CC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Staff evaluations</a:t>
            </a:r>
            <a:endParaRPr lang="en-US" sz="3600" dirty="0" smtClean="0">
              <a:solidFill>
                <a:srgbClr val="CC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Professionalism Portfolio (self evaluation)</a:t>
            </a:r>
            <a:endParaRPr lang="en-US" sz="3600" b="1" i="1" dirty="0" smtClean="0">
              <a:solidFill>
                <a:srgbClr val="CC0000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360 degree evaluation</a:t>
            </a:r>
            <a:endParaRPr lang="en-US" sz="3600" i="1" dirty="0" smtClean="0">
              <a:solidFill>
                <a:srgbClr val="CC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6" name="Picture 5" descr="360-degree-feed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476" y="4724400"/>
            <a:ext cx="2557124" cy="21336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41" t="20669" r="16048" b="6398"/>
          <a:stretch>
            <a:fillRect/>
          </a:stretch>
        </p:blipFill>
        <p:spPr bwMode="auto">
          <a:xfrm>
            <a:off x="165066" y="762000"/>
            <a:ext cx="8978934" cy="53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does professionalism means to you?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6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Take two minutes and write down your thoughts … as a definition or description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Bernard MT Condensed" pitchFamily="18" charset="0"/>
              </a:rPr>
              <a:t>Final Word</a:t>
            </a:r>
            <a:endParaRPr lang="en-US" sz="4400" dirty="0" smtClean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“There is a tendency to underemphasize the personal characteristics… , because they are harder to measure,  and to overemphasize the more easily measured indices of academic achievement” 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3200" i="1" dirty="0" smtClean="0">
                <a:solidFill>
                  <a:srgbClr val="0070C0"/>
                </a:solidFill>
              </a:rPr>
              <a:t>Cohen (2002)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Take Home Messages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Professionalism should be part of the formal curriculum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Professionalism must be taught and assessed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Professionalism must be relevant to the society it serves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ar-SA" sz="4800" dirty="0" smtClean="0">
                <a:solidFill>
                  <a:srgbClr val="FF0000"/>
                </a:solidFill>
              </a:rPr>
              <a:t>”</a:t>
            </a:r>
            <a:r>
              <a:rPr lang="ar-SA" sz="4800" b="1" i="1" dirty="0" smtClean="0">
                <a:solidFill>
                  <a:srgbClr val="FF0000"/>
                </a:solidFill>
              </a:rPr>
              <a:t>وَأَحْسِنُوا إِنَّ اللَّهَ يُحِبُّ</a:t>
            </a:r>
            <a:r>
              <a:rPr lang="ar-SA" sz="4800" b="1" dirty="0" smtClean="0">
                <a:solidFill>
                  <a:srgbClr val="FF0000"/>
                </a:solidFill>
              </a:rPr>
              <a:t> الْمُحْسِنِين“</a:t>
            </a:r>
            <a:br>
              <a:rPr lang="ar-SA" sz="4800" b="1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800600"/>
          </a:xfr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Dress your….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Give your ….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Speak your ….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Listen your ….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sz="3600" dirty="0" smtClean="0"/>
              <a:t>Work your </a:t>
            </a:r>
            <a:r>
              <a:rPr lang="en-US" sz="3600" dirty="0" smtClean="0"/>
              <a:t>….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n-US" sz="36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600" dirty="0" smtClean="0"/>
              <a:t>nalyousefi@ksu.edu.sa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4419600"/>
            <a:ext cx="2895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BEST</a:t>
            </a:r>
          </a:p>
        </p:txBody>
      </p:sp>
      <p:pic>
        <p:nvPicPr>
          <p:cNvPr id="5" name="Picture 4" descr="29417543-altruism.jpg"/>
          <p:cNvPicPr>
            <a:picLocks noChangeAspect="1"/>
          </p:cNvPicPr>
          <p:nvPr/>
        </p:nvPicPr>
        <p:blipFill>
          <a:blip r:embed="rId2" cstate="print"/>
          <a:srcRect b="10039"/>
          <a:stretch>
            <a:fillRect/>
          </a:stretch>
        </p:blipFill>
        <p:spPr>
          <a:xfrm>
            <a:off x="5257800" y="1981200"/>
            <a:ext cx="2590800" cy="184005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is Professionalism?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dirty="0" smtClean="0"/>
              <a:t>It is not easy to define a </a:t>
            </a:r>
            <a:r>
              <a:rPr lang="en-US" sz="3200" dirty="0" smtClean="0">
                <a:solidFill>
                  <a:srgbClr val="CC0000"/>
                </a:solidFill>
              </a:rPr>
              <a:t>profession</a:t>
            </a:r>
            <a:r>
              <a:rPr lang="en-US" sz="3200" dirty="0" smtClean="0"/>
              <a:t>, but it is likely to have all or Some of the following characteristics:</a:t>
            </a:r>
          </a:p>
          <a:p>
            <a:pPr marL="468630" indent="-285750">
              <a:spcBef>
                <a:spcPct val="20000"/>
              </a:spcBef>
              <a:defRPr/>
            </a:pPr>
            <a:r>
              <a:rPr lang="en-US" sz="3600" dirty="0" smtClean="0"/>
              <a:t>It is a vocation that implies service to others.</a:t>
            </a:r>
          </a:p>
          <a:p>
            <a:pPr marL="468630" indent="-285750">
              <a:spcBef>
                <a:spcPct val="20000"/>
              </a:spcBef>
              <a:defRPr/>
            </a:pPr>
            <a:r>
              <a:rPr lang="en-US" sz="3600" dirty="0" smtClean="0"/>
              <a:t>It has a distinctive knowledge base which is kept up to date.</a:t>
            </a:r>
          </a:p>
          <a:p>
            <a:pPr marL="468630" indent="-285750">
              <a:spcBef>
                <a:spcPct val="20000"/>
              </a:spcBef>
              <a:defRPr/>
            </a:pPr>
            <a:r>
              <a:rPr lang="en-US" sz="3600" dirty="0" smtClean="0"/>
              <a:t>It determines its own standards.</a:t>
            </a:r>
          </a:p>
          <a:p>
            <a:pPr marL="468630" indent="-285750">
              <a:spcBef>
                <a:spcPct val="20000"/>
              </a:spcBef>
              <a:defRPr/>
            </a:pPr>
            <a:r>
              <a:rPr lang="en-US" sz="3600" dirty="0" smtClean="0"/>
              <a:t>It has a special relationship with those whom it serves e.g. patients.</a:t>
            </a:r>
          </a:p>
          <a:p>
            <a:pPr marL="468630" indent="-285750">
              <a:spcBef>
                <a:spcPct val="20000"/>
              </a:spcBef>
              <a:defRPr/>
            </a:pPr>
            <a:r>
              <a:rPr lang="en-US" sz="3600" dirty="0" smtClean="0"/>
              <a:t>It has particular ethical principles</a:t>
            </a:r>
            <a:endParaRPr lang="en-US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whatisprofessiona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264" y="803434"/>
            <a:ext cx="7394936" cy="4682966"/>
          </a:xfrm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00" y="5791200"/>
            <a:ext cx="693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http://www.afmc.ca/pages/professionalism/1CruessSlides.ppt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Accessed July 2007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CC0000"/>
                </a:solidFill>
                <a:latin typeface="Bernard MT Condensed" pitchFamily="18" charset="0"/>
              </a:rPr>
              <a:t>Professionalism in Curriculum</a:t>
            </a:r>
            <a:endParaRPr lang="en-US" sz="4000" dirty="0" smtClean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General Medical Council</a:t>
            </a:r>
            <a:r>
              <a:rPr lang="en-US" sz="3200" dirty="0" smtClean="0"/>
              <a:t> 1993</a:t>
            </a:r>
            <a:endParaRPr lang="en-US" sz="3200" b="1" dirty="0" smtClean="0"/>
          </a:p>
          <a:p>
            <a:pPr eaLnBrk="1" hangingPunct="1"/>
            <a:r>
              <a:rPr lang="en-US" sz="3200" b="1" dirty="0" smtClean="0"/>
              <a:t>AAMC</a:t>
            </a:r>
            <a:r>
              <a:rPr lang="en-US" sz="3200" dirty="0" smtClean="0"/>
              <a:t> Medical School Objectives Project (MSOP) 1999</a:t>
            </a:r>
          </a:p>
          <a:p>
            <a:pPr eaLnBrk="1" hangingPunct="1"/>
            <a:r>
              <a:rPr lang="en-US" sz="3200" b="1" dirty="0" smtClean="0"/>
              <a:t>ACGME</a:t>
            </a:r>
            <a:r>
              <a:rPr lang="en-US" sz="3200" dirty="0" smtClean="0"/>
              <a:t> Outcomes Project 2000</a:t>
            </a:r>
          </a:p>
          <a:p>
            <a:pPr eaLnBrk="1" hangingPunct="1"/>
            <a:r>
              <a:rPr lang="en-US" sz="3200" b="1" dirty="0" smtClean="0"/>
              <a:t>Can-MEDS</a:t>
            </a:r>
            <a:r>
              <a:rPr lang="en-US" sz="3200" dirty="0" smtClean="0"/>
              <a:t> 2000</a:t>
            </a:r>
          </a:p>
          <a:p>
            <a:pPr eaLnBrk="1" hangingPunct="1"/>
            <a:r>
              <a:rPr lang="en-US" sz="3200" b="1" dirty="0" smtClean="0"/>
              <a:t>KSU medical College Outcomes 2009 </a:t>
            </a:r>
            <a:endParaRPr lang="en-US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</a:rPr>
              <a:t>WHAT MEDICAL COLLEGES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smtClean="0"/>
              <a:t>Proficiency</a:t>
            </a:r>
          </a:p>
          <a:p>
            <a:pPr eaLnBrk="1" hangingPunct="1"/>
            <a:r>
              <a:rPr lang="en-US" sz="3600" dirty="0" smtClean="0"/>
              <a:t>Communication skills </a:t>
            </a:r>
          </a:p>
          <a:p>
            <a:pPr eaLnBrk="1" hangingPunct="1"/>
            <a:r>
              <a:rPr lang="en-US" sz="3600" dirty="0" smtClean="0"/>
              <a:t>Interpersonal skills</a:t>
            </a:r>
          </a:p>
          <a:p>
            <a:pPr eaLnBrk="1" hangingPunct="1"/>
            <a:r>
              <a:rPr lang="en-US" sz="3600" dirty="0" smtClean="0"/>
              <a:t>Confidence</a:t>
            </a:r>
          </a:p>
          <a:p>
            <a:pPr eaLnBrk="1" hangingPunct="1"/>
            <a:r>
              <a:rPr lang="en-US" sz="3600" dirty="0" smtClean="0"/>
              <a:t>Critical thinking &amp; problem solving skills</a:t>
            </a:r>
          </a:p>
          <a:p>
            <a:pPr eaLnBrk="1" hangingPunct="1"/>
            <a:r>
              <a:rPr lang="en-US" sz="3600" dirty="0" smtClean="0"/>
              <a:t>Flexibility</a:t>
            </a:r>
          </a:p>
          <a:p>
            <a:pPr eaLnBrk="1" hangingPunct="1"/>
            <a:r>
              <a:rPr lang="en-US" sz="3600" dirty="0" smtClean="0"/>
              <a:t>Self motivation</a:t>
            </a:r>
          </a:p>
          <a:p>
            <a:pPr eaLnBrk="1" hangingPunct="1"/>
            <a:r>
              <a:rPr lang="en-US" sz="3600" dirty="0" smtClean="0"/>
              <a:t>Leadership</a:t>
            </a:r>
          </a:p>
          <a:p>
            <a:pPr eaLnBrk="1" hangingPunct="1"/>
            <a:r>
              <a:rPr lang="en-US" sz="3600" dirty="0" smtClean="0"/>
              <a:t>Teamwork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2003</TotalTime>
  <Words>1440</Words>
  <Application>Microsoft Office PowerPoint</Application>
  <PresentationFormat>On-screen Show (4:3)</PresentationFormat>
  <Paragraphs>334</Paragraphs>
  <Slides>52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Solstice</vt:lpstr>
      <vt:lpstr>Professionalism</vt:lpstr>
      <vt:lpstr>      </vt:lpstr>
      <vt:lpstr> OBJECTIVES </vt:lpstr>
      <vt:lpstr>CONTENTS</vt:lpstr>
      <vt:lpstr> What does professionalism means to you? </vt:lpstr>
      <vt:lpstr>What is Professionalism?</vt:lpstr>
      <vt:lpstr>Slide 7</vt:lpstr>
      <vt:lpstr>Professionalism in Curriculum</vt:lpstr>
      <vt:lpstr>WHAT MEDICAL COLLEGES WANT?</vt:lpstr>
      <vt:lpstr>Professionalism</vt:lpstr>
      <vt:lpstr>Professionalism</vt:lpstr>
      <vt:lpstr>Slide 12</vt:lpstr>
      <vt:lpstr>'Project Professionalism' (ABIM, 2001)</vt:lpstr>
      <vt:lpstr>ALTRUISM </vt:lpstr>
      <vt:lpstr>ACCOUNTABILITY</vt:lpstr>
      <vt:lpstr>EXCELLENCE</vt:lpstr>
      <vt:lpstr>Slide 17</vt:lpstr>
      <vt:lpstr>DUTY</vt:lpstr>
      <vt:lpstr>HONOUR AND INTEGRITY  </vt:lpstr>
      <vt:lpstr>RESPECT FOR OTHERS</vt:lpstr>
      <vt:lpstr>آداب الطالب في نفسه</vt:lpstr>
      <vt:lpstr>أدب الطالب مع معلّمه</vt:lpstr>
      <vt:lpstr>آدابُ الزمالة</vt:lpstr>
      <vt:lpstr>آداب الطالب في حياته العلمية</vt:lpstr>
      <vt:lpstr>نواقض هذه الحلية</vt:lpstr>
      <vt:lpstr>The concept of professionalism includes the following values</vt:lpstr>
      <vt:lpstr>Signs and Symptoms</vt:lpstr>
      <vt:lpstr>Signs and Symptoms</vt:lpstr>
      <vt:lpstr>Signs and Symptoms</vt:lpstr>
      <vt:lpstr>Signs and Symptoms</vt:lpstr>
      <vt:lpstr>Defining Un-professional Behaviors </vt:lpstr>
      <vt:lpstr>Examples of Unprofessional  Behaviors </vt:lpstr>
      <vt:lpstr>Examples of Unprofessional  Behaviors</vt:lpstr>
      <vt:lpstr>Examples of Unprofessional  Behaviors</vt:lpstr>
      <vt:lpstr>Examples of Unprofessional  Behaviors</vt:lpstr>
      <vt:lpstr>Examples of Unprofessional  Behaviors</vt:lpstr>
      <vt:lpstr>How professionalism can be implemented?</vt:lpstr>
      <vt:lpstr>Professionalism and Curriculum Design </vt:lpstr>
      <vt:lpstr>Slide 39</vt:lpstr>
      <vt:lpstr>Professionalism </vt:lpstr>
      <vt:lpstr>How professionalism can be taught?</vt:lpstr>
      <vt:lpstr>How Students Learn Professional values?</vt:lpstr>
      <vt:lpstr>How can We Teach Professionalism? </vt:lpstr>
      <vt:lpstr>Slide 44</vt:lpstr>
      <vt:lpstr>Slide 45</vt:lpstr>
      <vt:lpstr>How can professionalism be Assessed?</vt:lpstr>
      <vt:lpstr>Slide 47</vt:lpstr>
      <vt:lpstr>How can We Assess Professionalism? </vt:lpstr>
      <vt:lpstr>Slide 49</vt:lpstr>
      <vt:lpstr>Final Word</vt:lpstr>
      <vt:lpstr>Take Home Messages</vt:lpstr>
      <vt:lpstr> ”وَأَحْسِنُوا إِنَّ اللَّهَ يُحِبُّ الْمُحْسِنِين“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PROFESSIONALISM        IN MEDICAL EDUCATION</dc:title>
  <dc:creator>NURULHUDA</dc:creator>
  <cp:lastModifiedBy>Nada</cp:lastModifiedBy>
  <cp:revision>201</cp:revision>
  <dcterms:created xsi:type="dcterms:W3CDTF">2009-09-05T10:05:42Z</dcterms:created>
  <dcterms:modified xsi:type="dcterms:W3CDTF">2011-10-15T06:37:33Z</dcterms:modified>
</cp:coreProperties>
</file>