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8"/>
  </p:notesMasterIdLst>
  <p:sldIdLst>
    <p:sldId id="457" r:id="rId2"/>
    <p:sldId id="456" r:id="rId3"/>
    <p:sldId id="459" r:id="rId4"/>
    <p:sldId id="386" r:id="rId5"/>
    <p:sldId id="387" r:id="rId6"/>
    <p:sldId id="380" r:id="rId7"/>
    <p:sldId id="376" r:id="rId8"/>
    <p:sldId id="389" r:id="rId9"/>
    <p:sldId id="401" r:id="rId10"/>
    <p:sldId id="455" r:id="rId11"/>
    <p:sldId id="418" r:id="rId12"/>
    <p:sldId id="421" r:id="rId13"/>
    <p:sldId id="423" r:id="rId14"/>
    <p:sldId id="432" r:id="rId15"/>
    <p:sldId id="433" r:id="rId16"/>
    <p:sldId id="434" r:id="rId17"/>
    <p:sldId id="442" r:id="rId18"/>
    <p:sldId id="446" r:id="rId19"/>
    <p:sldId id="447" r:id="rId20"/>
    <p:sldId id="443" r:id="rId21"/>
    <p:sldId id="449" r:id="rId22"/>
    <p:sldId id="451" r:id="rId23"/>
    <p:sldId id="453" r:id="rId24"/>
    <p:sldId id="460" r:id="rId25"/>
    <p:sldId id="461" r:id="rId26"/>
    <p:sldId id="46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Garamond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AF3"/>
    <a:srgbClr val="FFFF00"/>
    <a:srgbClr val="99FF33"/>
    <a:srgbClr val="33CCCC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8" autoAdjust="0"/>
    <p:restoredTop sz="94660"/>
  </p:normalViewPr>
  <p:slideViewPr>
    <p:cSldViewPr>
      <p:cViewPr varScale="1">
        <p:scale>
          <a:sx n="115" d="100"/>
          <a:sy n="115" d="100"/>
        </p:scale>
        <p:origin x="-3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2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2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2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D77796C-75F6-774E-A493-A7E86EAC5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3B05D02-912B-8D49-A01D-0624F6339842}" type="slidenum">
              <a:rPr lang="en-US">
                <a:latin typeface="Arial" charset="0"/>
              </a:rPr>
              <a:pPr eaLnBrk="1" hangingPunct="1"/>
              <a:t>4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E0F38E-2787-6249-86A2-7AA5DE435C1C}" type="slidenum">
              <a:rPr lang="en-US">
                <a:latin typeface="Arial" charset="0"/>
              </a:rPr>
              <a:pPr eaLnBrk="1" hangingPunct="1"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B6655A0-2573-6742-97D0-79C9BB458F0D}" type="slidenum">
              <a:rPr lang="en-US">
                <a:latin typeface="Arial" charset="0"/>
              </a:rPr>
              <a:pPr eaLnBrk="1" hangingPunct="1"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0F446D-7B95-5845-A13E-A5547B868E03}" type="slidenum">
              <a:rPr lang="en-US">
                <a:latin typeface="Arial" charset="0"/>
              </a:rPr>
              <a:pPr eaLnBrk="1" hangingPunct="1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F08EC3-0DAE-A648-9848-6EE2B1E23C6D}" type="slidenum">
              <a:rPr lang="en-US">
                <a:latin typeface="Arial" charset="0"/>
              </a:rPr>
              <a:pPr eaLnBrk="1" hangingPunct="1"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186BF8-8D03-8E4B-8973-5F82B03F750D}" type="slidenum">
              <a:rPr lang="en-US">
                <a:latin typeface="Arial" charset="0"/>
              </a:rPr>
              <a:pPr eaLnBrk="1" hangingPunct="1"/>
              <a:t>22</a:t>
            </a:fld>
            <a:endParaRPr lang="en-US"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33B771E-6443-B44C-9908-21DD10A315EA}" type="slidenum">
              <a:rPr lang="en-US">
                <a:latin typeface="Arial" charset="0"/>
              </a:rPr>
              <a:pPr eaLnBrk="1" hangingPunct="1"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DAC0B8C-ADE2-8F48-85D9-E5D2302AD806}" type="slidenum">
              <a:rPr lang="en-US">
                <a:latin typeface="Arial" charset="0"/>
              </a:rPr>
              <a:pPr eaLnBrk="1" hangingPunct="1"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37AFA36-7897-A245-BA10-D5E4526907A9}" type="slidenum">
              <a:rPr lang="en-US">
                <a:latin typeface="Arial" charset="0"/>
              </a:rPr>
              <a:pPr eaLnBrk="1" hangingPunct="1"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F667C0-4590-014D-A140-2F3D88BBED9C}" type="slidenum">
              <a:rPr lang="en-US">
                <a:latin typeface="Arial" charset="0"/>
              </a:rPr>
              <a:pPr eaLnBrk="1" hangingPunct="1"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83C1417-6BC9-7246-A247-8AC35D629FD8}" type="slidenum">
              <a:rPr lang="en-US">
                <a:latin typeface="Arial" charset="0"/>
              </a:rPr>
              <a:pPr eaLnBrk="1" hangingPunct="1"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728755A-2EF5-E743-8763-04C692E7F4E1}" type="slidenum">
              <a:rPr lang="en-US">
                <a:latin typeface="Arial" charset="0"/>
              </a:rPr>
              <a:pPr eaLnBrk="1" hangingPunct="1"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0F1723C-007D-7F47-BA9F-84B711243F4C}" type="slidenum">
              <a:rPr lang="en-US">
                <a:latin typeface="Arial" charset="0"/>
              </a:rPr>
              <a:pPr eaLnBrk="1" hangingPunct="1"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DB89C4C-16D0-6141-9609-D720ECF25F7D}" type="slidenum">
              <a:rPr lang="en-US">
                <a:latin typeface="Arial" charset="0"/>
              </a:rPr>
              <a:pPr eaLnBrk="1" hangingPunct="1"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FDF7E0-A0AF-D444-8C32-1914D9343B1D}" type="slidenum">
              <a:rPr lang="en-US">
                <a:latin typeface="Arial" charset="0"/>
              </a:rPr>
              <a:pPr eaLnBrk="1" hangingPunct="1"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628053-BBF6-0741-B711-AF3E5595DA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1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91D75-B793-2A4E-A27F-8CFCC3FC70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333959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A619E5-5663-1349-8CBE-D9E7281E23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92917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B1763-BA71-554E-B6EA-496A59099D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4196593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A37AA-A8A8-EA4D-A43D-37FDC1834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720847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9338" y="260350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2938" y="260350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568950" y="6467475"/>
            <a:ext cx="2895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66163" y="6467475"/>
            <a:ext cx="369887" cy="274638"/>
          </a:xfrm>
        </p:spPr>
        <p:txBody>
          <a:bodyPr/>
          <a:lstStyle>
            <a:lvl1pPr>
              <a:defRPr/>
            </a:lvl1pPr>
          </a:lstStyle>
          <a:p>
            <a:fld id="{BEBC9C63-17A9-3946-BCCD-FDD743E58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2044"/>
      </p:ext>
    </p:extLst>
  </p:cSld>
  <p:clrMapOvr>
    <a:masterClrMapping/>
  </p:clrMapOvr>
  <p:transition xmlns:p14="http://schemas.microsoft.com/office/powerpoint/2010/main"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B2D12C-18C1-5A4A-BA7F-263A4672B6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282082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A365C7-ED25-604C-9BDA-B7048DEF5D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421005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1EFD3-901E-5B4C-B1CF-92F2E37561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80569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7C559-61B2-094C-AAA1-9F204DF24F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390223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6C809-AEF9-5A41-8459-AE25F88E4C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351999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FB09F-7E09-3741-A041-9ED359DEF8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330227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B0BC1-49FB-3542-9EBB-6A5A3456FB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119708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815A0-1355-414A-9DD3-F96DB3E09B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</p:spTree>
    <p:extLst>
      <p:ext uri="{BB962C8B-B14F-4D97-AF65-F5344CB8AC3E}">
        <p14:creationId xmlns:p14="http://schemas.microsoft.com/office/powerpoint/2010/main" val="269794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A1BCE006-449C-FF49-81AD-431138269A6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Prof. Saeed Abuel Makarem &amp; Dr. Sanaa Al- Shaarawy</a:t>
            </a:r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34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5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3529012" cy="2160588"/>
          </a:xfrm>
          <a:solidFill>
            <a:srgbClr val="FFFF00"/>
          </a:solidFill>
        </p:spPr>
        <p:txBody>
          <a:bodyPr/>
          <a:lstStyle/>
          <a:p>
            <a:r>
              <a:rPr lang="en-US" sz="3600">
                <a:solidFill>
                  <a:srgbClr val="0A47FF"/>
                </a:solidFill>
                <a:latin typeface="Garamond" charset="0"/>
                <a:cs typeface="Arial" charset="0"/>
              </a:rPr>
              <a:t>CERVICAL VERTEBRAE</a:t>
            </a:r>
            <a:r>
              <a:rPr lang="en-US">
                <a:latin typeface="Garamond" charset="0"/>
                <a:cs typeface="Arial" charset="0"/>
              </a:rPr>
              <a:t/>
            </a:r>
            <a:br>
              <a:rPr lang="en-US">
                <a:latin typeface="Garamond" charset="0"/>
                <a:cs typeface="Arial" charset="0"/>
              </a:rPr>
            </a:br>
            <a:endParaRPr lang="en-US">
              <a:latin typeface="Garamond" charset="0"/>
              <a:cs typeface="Arial" charset="0"/>
            </a:endParaRP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065C618-1210-6C46-A1F4-8579ADF2292D}" type="slidenum">
              <a:rPr lang="en-US">
                <a:latin typeface="Arial" charset="0"/>
              </a:rPr>
              <a:pPr eaLnBrk="1" hangingPunct="1"/>
              <a:t>1</a:t>
            </a:fld>
            <a:endParaRPr lang="en-US">
              <a:latin typeface="Arial" charset="0"/>
            </a:endParaRPr>
          </a:p>
        </p:txBody>
      </p:sp>
      <p:sp>
        <p:nvSpPr>
          <p:cNvPr id="410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23850" y="5589588"/>
            <a:ext cx="4103688" cy="86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1800">
                <a:latin typeface="Arial" charset="0"/>
              </a:rPr>
              <a:t>Prof. Saeed Abuel Makarem &amp;</a:t>
            </a:r>
          </a:p>
          <a:p>
            <a:pPr algn="l" eaLnBrk="1" hangingPunct="1"/>
            <a:r>
              <a:rPr lang="en-US" sz="1800">
                <a:latin typeface="Arial" charset="0"/>
              </a:rPr>
              <a:t> Dr. Sanaa Al- Shaarawy</a:t>
            </a:r>
          </a:p>
        </p:txBody>
      </p:sp>
      <p:pic>
        <p:nvPicPr>
          <p:cNvPr id="4101" name="Picture 2" descr="E:\dad\Student Gray\8. Head and neck\F66122-008-f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r="2831" b="2299"/>
          <a:stretch>
            <a:fillRect/>
          </a:stretch>
        </p:blipFill>
        <p:spPr>
          <a:xfrm>
            <a:off x="3851275" y="188913"/>
            <a:ext cx="5113338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5" descr="http://d7c2b0wpljtwf.cloudfront.net/var/ezwebin_site/storage/images/media/images/e-anatomy/rachis-anatomy-illustrations/cervical-vertebra-anatomy/2334796-1-fre-FR/cervical-vertebra-anatomy_medical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b="7626"/>
          <a:stretch>
            <a:fillRect/>
          </a:stretch>
        </p:blipFill>
        <p:spPr bwMode="auto">
          <a:xfrm>
            <a:off x="0" y="2786063"/>
            <a:ext cx="3786188" cy="2900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3000375" y="3571875"/>
            <a:ext cx="642938" cy="3698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85750" y="3214688"/>
            <a:ext cx="714375" cy="3698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900" y="188913"/>
            <a:ext cx="4032250" cy="863600"/>
          </a:xfr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  <a:latin typeface="Garamond" charset="0"/>
                <a:cs typeface="Arial" charset="0"/>
              </a:rPr>
              <a:t>Joints of Cervical Vertebrae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60350"/>
            <a:ext cx="4321175" cy="194468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b="1" u="sng">
                <a:solidFill>
                  <a:srgbClr val="FFFF00"/>
                </a:solidFill>
                <a:latin typeface="Garamond" charset="0"/>
                <a:cs typeface="Arial" charset="0"/>
              </a:rPr>
              <a:t>Atlanto-Occipital joints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:</a:t>
            </a:r>
          </a:p>
          <a:p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Synovial joints </a:t>
            </a:r>
            <a:r>
              <a:rPr lang="en-US" sz="2400">
                <a:latin typeface="Garamond" charset="0"/>
                <a:cs typeface="Arial" charset="0"/>
              </a:rPr>
              <a:t>between the </a:t>
            </a:r>
            <a:r>
              <a:rPr lang="en-US" sz="2400" u="sng">
                <a:latin typeface="Garamond" charset="0"/>
                <a:cs typeface="Arial" charset="0"/>
              </a:rPr>
              <a:t>occipital condyles of skull  </a:t>
            </a:r>
            <a:r>
              <a:rPr lang="en-US" sz="2400">
                <a:latin typeface="Garamond" charset="0"/>
                <a:cs typeface="Arial" charset="0"/>
              </a:rPr>
              <a:t>and the </a:t>
            </a:r>
            <a:r>
              <a:rPr lang="en-US" sz="2400" u="sng">
                <a:latin typeface="Garamond" charset="0"/>
                <a:cs typeface="Arial" charset="0"/>
              </a:rPr>
              <a:t>upper facets </a:t>
            </a:r>
            <a:r>
              <a:rPr lang="en-US" sz="2400">
                <a:latin typeface="Garamond" charset="0"/>
                <a:cs typeface="Arial" charset="0"/>
              </a:rPr>
              <a:t>on the lateral mass of the </a:t>
            </a:r>
            <a:r>
              <a:rPr lang="en-US" sz="2400" u="sng">
                <a:latin typeface="Garamond" charset="0"/>
                <a:cs typeface="Arial" charset="0"/>
              </a:rPr>
              <a:t>atlas.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BCDFA9E-528B-E243-8B8A-2F2A7D4262E8}" type="slidenum">
              <a:rPr lang="en-US">
                <a:latin typeface="Arial" charset="0"/>
              </a:rPr>
              <a:pPr eaLnBrk="1" hangingPunct="1"/>
              <a:t>10</a:t>
            </a:fld>
            <a:endParaRPr lang="en-US">
              <a:latin typeface="Arial" charset="0"/>
            </a:endParaRPr>
          </a:p>
        </p:txBody>
      </p:sp>
      <p:pic>
        <p:nvPicPr>
          <p:cNvPr id="12294" name="Picture 2" descr="E:\dad\Student Gray\8. Head and neck\F66122-008-f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527" r="17131" b="9074"/>
          <a:stretch>
            <a:fillRect/>
          </a:stretch>
        </p:blipFill>
        <p:spPr>
          <a:xfrm>
            <a:off x="4762500" y="1125538"/>
            <a:ext cx="4130675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2" descr="E:\dad\Student Gray\8. Head and neck\F66122-008-f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0" t="55547" r="2925" b="2892"/>
          <a:stretch>
            <a:fillRect/>
          </a:stretch>
        </p:blipFill>
        <p:spPr bwMode="auto">
          <a:xfrm>
            <a:off x="323850" y="2349500"/>
            <a:ext cx="42481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787900" y="5300663"/>
            <a:ext cx="936625" cy="215900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08A1E2-050D-1848-A532-FCC6023E839E}" type="slidenum">
              <a:rPr lang="en-US">
                <a:latin typeface="Arial" charset="0"/>
              </a:rPr>
              <a:pPr eaLnBrk="1" hangingPunct="1"/>
              <a:t>11</a:t>
            </a:fld>
            <a:endParaRPr lang="en-US">
              <a:latin typeface="Arial" charset="0"/>
            </a:endParaRPr>
          </a:p>
        </p:txBody>
      </p:sp>
      <p:pic>
        <p:nvPicPr>
          <p:cNvPr id="317442" name="Picture 2" descr="Untitled-1 copy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t="2751" r="13654" b="2751"/>
          <a:stretch>
            <a:fillRect/>
          </a:stretch>
        </p:blipFill>
        <p:spPr>
          <a:xfrm>
            <a:off x="250825" y="377825"/>
            <a:ext cx="5473700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43" name="AutoShape 3"/>
          <p:cNvSpPr>
            <a:spLocks noChangeArrowheads="1"/>
          </p:cNvSpPr>
          <p:nvPr/>
        </p:nvSpPr>
        <p:spPr bwMode="auto">
          <a:xfrm>
            <a:off x="6011863" y="188913"/>
            <a:ext cx="2952750" cy="3046412"/>
          </a:xfrm>
          <a:prstGeom prst="wedgeRectCallout">
            <a:avLst>
              <a:gd name="adj1" fmla="val -130875"/>
              <a:gd name="adj2" fmla="val 76264"/>
            </a:avLst>
          </a:prstGeom>
          <a:solidFill>
            <a:srgbClr val="7030A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17088" dir="7836078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Atlanto-occipital joints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sz="2400" b="1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synovial joints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between the occipital condyles, and the facets on the superior surfaces of the lateral masses of the atlas below.</a:t>
            </a: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 rot="20208084">
            <a:off x="3113088" y="3708400"/>
            <a:ext cx="3067050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atlas</a:t>
            </a:r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 rot="20208084">
            <a:off x="1978025" y="4154488"/>
            <a:ext cx="4208463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axis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7432675" y="5792788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8296275" y="579437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7912100" y="6124575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7661275" y="54117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7686675" y="6397625"/>
            <a:ext cx="1062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Sagittal cut</a:t>
            </a:r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nimBg="1"/>
      <p:bldP spid="317446" grpId="0"/>
      <p:bldP spid="317447" grpId="0"/>
      <p:bldP spid="317450" grpId="0"/>
      <p:bldP spid="317451" grpId="0"/>
      <p:bldP spid="317452" grpId="0"/>
      <p:bldP spid="317453" grpId="0"/>
      <p:bldP spid="3174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B15536-EED8-694C-A11D-C2D48550006B}" type="slidenum">
              <a:rPr lang="en-US">
                <a:latin typeface="Arial" charset="0"/>
              </a:rPr>
              <a:pPr eaLnBrk="1" hangingPunct="1"/>
              <a:t>12</a:t>
            </a:fld>
            <a:endParaRPr lang="en-US">
              <a:latin typeface="Arial" charset="0"/>
            </a:endParaRP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4105275" cy="1262062"/>
          </a:xfrm>
          <a:ln w="28575"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r>
              <a:rPr lang="en-US" sz="2400">
                <a:latin typeface="Garamond" charset="0"/>
                <a:cs typeface="Arial" charset="0"/>
              </a:rPr>
              <a:t>MOVEMENTS IN THE </a:t>
            </a:r>
            <a:r>
              <a:rPr lang="en-US" sz="2800">
                <a:solidFill>
                  <a:srgbClr val="FFFF00"/>
                </a:solidFill>
                <a:latin typeface="Garamond" charset="0"/>
                <a:cs typeface="Arial" charset="0"/>
              </a:rPr>
              <a:t>ATLANTO-OCCIPITAL </a:t>
            </a:r>
            <a:r>
              <a:rPr lang="en-US" sz="2400">
                <a:latin typeface="Garamond" charset="0"/>
                <a:cs typeface="Arial" charset="0"/>
              </a:rPr>
              <a:t>JOINT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420938"/>
            <a:ext cx="4103687" cy="2736850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FF00"/>
                </a:solidFill>
                <a:ea typeface="+mn-ea"/>
              </a:rPr>
              <a:t>The joints are capable of: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Flexion</a:t>
            </a:r>
            <a:r>
              <a:rPr lang="en-US" sz="2800" dirty="0">
                <a:ea typeface="+mn-ea"/>
              </a:rPr>
              <a:t>, </a:t>
            </a:r>
            <a:endParaRPr lang="en-US" sz="2800" dirty="0" smtClean="0"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Extension</a:t>
            </a:r>
            <a:r>
              <a:rPr lang="en-US" sz="2800" dirty="0">
                <a:ea typeface="+mn-ea"/>
              </a:rPr>
              <a:t>, and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800" dirty="0" smtClean="0">
                <a:ea typeface="+mn-ea"/>
              </a:rPr>
              <a:t>Lateral </a:t>
            </a:r>
            <a:r>
              <a:rPr lang="en-US" sz="2800" dirty="0">
                <a:ea typeface="+mn-ea"/>
              </a:rPr>
              <a:t>flexion;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b="1" i="1" u="sng" dirty="0" smtClean="0">
                <a:solidFill>
                  <a:srgbClr val="FF3300"/>
                </a:solidFill>
                <a:effectLst/>
                <a:ea typeface="+mn-ea"/>
              </a:rPr>
              <a:t>They </a:t>
            </a:r>
            <a:r>
              <a:rPr lang="en-US" b="1" i="1" u="sng" dirty="0">
                <a:solidFill>
                  <a:srgbClr val="FF3300"/>
                </a:solidFill>
                <a:effectLst/>
                <a:ea typeface="+mn-ea"/>
              </a:rPr>
              <a:t>do not rotate.</a:t>
            </a:r>
          </a:p>
        </p:txBody>
      </p:sp>
      <p:pic>
        <p:nvPicPr>
          <p:cNvPr id="323588" name="Picture 4" descr="Untitled-37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60350"/>
            <a:ext cx="3095625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589" name="Picture 5" descr="Untitled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44900"/>
            <a:ext cx="31686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358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358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3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D0AD444-392B-784D-B28E-E967DC35693F}" type="slidenum">
              <a:rPr lang="en-US">
                <a:latin typeface="Arial" charset="0"/>
              </a:rPr>
              <a:pPr eaLnBrk="1" hangingPunct="1"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437063"/>
            <a:ext cx="8496300" cy="2160587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>
                <a:latin typeface="Garamond" charset="0"/>
                <a:cs typeface="Arial" charset="0"/>
              </a:rPr>
              <a:t>	</a:t>
            </a:r>
            <a:r>
              <a:rPr lang="en-US" sz="2400">
                <a:latin typeface="Garamond" charset="0"/>
                <a:cs typeface="Arial" charset="0"/>
              </a:rPr>
              <a:t>The Atlanto-axial joints are </a:t>
            </a:r>
            <a:r>
              <a:rPr lang="en-US" sz="2800" b="1" i="1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three</a:t>
            </a:r>
            <a:r>
              <a:rPr lang="en-US" sz="2400" b="1" i="1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 synovial joints:</a:t>
            </a:r>
          </a:p>
          <a:p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One median, </a:t>
            </a:r>
            <a:r>
              <a:rPr lang="en-US" sz="2400">
                <a:latin typeface="Garamond" charset="0"/>
                <a:cs typeface="Arial" charset="0"/>
              </a:rPr>
              <a:t>between the </a:t>
            </a:r>
            <a:r>
              <a:rPr lang="en-US" sz="2400" u="sng">
                <a:latin typeface="Garamond" charset="0"/>
                <a:cs typeface="Arial" charset="0"/>
              </a:rPr>
              <a:t>odontoid process </a:t>
            </a:r>
            <a:r>
              <a:rPr lang="en-US" sz="2400">
                <a:latin typeface="Garamond" charset="0"/>
                <a:cs typeface="Arial" charset="0"/>
              </a:rPr>
              <a:t>and the </a:t>
            </a:r>
            <a:r>
              <a:rPr lang="en-US" sz="2400" u="sng">
                <a:latin typeface="Garamond" charset="0"/>
                <a:cs typeface="Arial" charset="0"/>
              </a:rPr>
              <a:t>anterior arch </a:t>
            </a:r>
            <a:r>
              <a:rPr lang="en-US" sz="2400">
                <a:latin typeface="Garamond" charset="0"/>
                <a:cs typeface="Arial" charset="0"/>
              </a:rPr>
              <a:t>of  atlas.</a:t>
            </a:r>
          </a:p>
          <a:p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The other two lateral </a:t>
            </a:r>
            <a:r>
              <a:rPr lang="en-US" sz="2400">
                <a:latin typeface="Garamond" charset="0"/>
                <a:cs typeface="Arial" charset="0"/>
              </a:rPr>
              <a:t>are between the </a:t>
            </a:r>
            <a:r>
              <a:rPr lang="en-US" sz="2400" u="sng">
                <a:latin typeface="Garamond" charset="0"/>
                <a:cs typeface="Arial" charset="0"/>
              </a:rPr>
              <a:t>lateral masses of the atlas </a:t>
            </a:r>
            <a:r>
              <a:rPr lang="en-US" sz="2400">
                <a:latin typeface="Garamond" charset="0"/>
                <a:cs typeface="Arial" charset="0"/>
              </a:rPr>
              <a:t>and </a:t>
            </a:r>
            <a:r>
              <a:rPr lang="en-US" sz="2400" u="sng">
                <a:latin typeface="Garamond" charset="0"/>
                <a:cs typeface="Arial" charset="0"/>
              </a:rPr>
              <a:t>superior facets on the body of the axis</a:t>
            </a:r>
            <a:r>
              <a:rPr lang="en-US" sz="2400">
                <a:latin typeface="Garamond" charset="0"/>
                <a:cs typeface="Arial" charset="0"/>
              </a:rPr>
              <a:t>.</a:t>
            </a:r>
          </a:p>
        </p:txBody>
      </p:sp>
      <p:pic>
        <p:nvPicPr>
          <p:cNvPr id="327683" name="Picture 3" descr="Untitled-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1052513"/>
            <a:ext cx="7867650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684" name="AutoShape 4"/>
          <p:cNvSpPr>
            <a:spLocks noChangeArrowheads="1"/>
          </p:cNvSpPr>
          <p:nvPr/>
        </p:nvSpPr>
        <p:spPr bwMode="auto">
          <a:xfrm>
            <a:off x="5630863" y="1196975"/>
            <a:ext cx="925512" cy="360363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685" name="AutoShape 5"/>
          <p:cNvSpPr>
            <a:spLocks noChangeArrowheads="1"/>
          </p:cNvSpPr>
          <p:nvPr/>
        </p:nvSpPr>
        <p:spPr bwMode="auto">
          <a:xfrm>
            <a:off x="5624513" y="1557338"/>
            <a:ext cx="925512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08175" y="188913"/>
            <a:ext cx="5688013" cy="584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ATLANTO-AXIAL JOINTS</a:t>
            </a:r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6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6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build="p" animBg="1"/>
      <p:bldP spid="327684" grpId="0" animBg="1"/>
      <p:bldP spid="327684" grpId="1" animBg="1"/>
      <p:bldP spid="3276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3B6C9B8-75C5-F842-8A74-E4543F3F3378}" type="slidenum">
              <a:rPr lang="en-US">
                <a:latin typeface="Arial" charset="0"/>
              </a:rPr>
              <a:pPr eaLnBrk="1" hangingPunct="1"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67100" cy="5842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Garamond" charset="0"/>
                <a:cs typeface="Arial" charset="0"/>
              </a:rPr>
              <a:t>MOVEMENTS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3602037" cy="25209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800">
                <a:solidFill>
                  <a:srgbClr val="FFFF00"/>
                </a:solidFill>
                <a:latin typeface="Garamond" charset="0"/>
                <a:cs typeface="Arial" charset="0"/>
              </a:rPr>
              <a:t>E</a:t>
            </a:r>
            <a:r>
              <a:rPr lang="en-US" sz="2800" b="1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xtensive rotation</a:t>
            </a:r>
            <a:r>
              <a:rPr lang="en-US" sz="2800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 </a:t>
            </a:r>
            <a:r>
              <a:rPr lang="en-US" sz="2800">
                <a:latin typeface="Garamond" charset="0"/>
                <a:cs typeface="Arial" charset="0"/>
              </a:rPr>
              <a:t>of </a:t>
            </a:r>
            <a:r>
              <a:rPr lang="en-US" sz="2800" u="sng">
                <a:latin typeface="Garamond" charset="0"/>
                <a:cs typeface="Arial" charset="0"/>
              </a:rPr>
              <a:t>the atlas and the skull </a:t>
            </a:r>
            <a:r>
              <a:rPr lang="en-US" sz="2800">
                <a:latin typeface="Garamond" charset="0"/>
                <a:cs typeface="Arial" charset="0"/>
              </a:rPr>
              <a:t>(and thus of the head </a:t>
            </a:r>
            <a:r>
              <a:rPr lang="en-US" sz="2800" u="sng">
                <a:latin typeface="Garamond" charset="0"/>
                <a:cs typeface="Arial" charset="0"/>
              </a:rPr>
              <a:t>on the axis</a:t>
            </a:r>
            <a:r>
              <a:rPr lang="en-US" sz="2800">
                <a:latin typeface="Garamond" charset="0"/>
                <a:cs typeface="Arial" charset="0"/>
              </a:rPr>
              <a:t>).</a:t>
            </a:r>
          </a:p>
          <a:p>
            <a:pPr marL="0" indent="0">
              <a:buFont typeface="Wingdings" charset="0"/>
              <a:buNone/>
            </a:pPr>
            <a:r>
              <a:rPr lang="en-US" sz="2800">
                <a:latin typeface="Garamond" charset="0"/>
                <a:cs typeface="Arial" charset="0"/>
              </a:rPr>
              <a:t>That is to say </a:t>
            </a:r>
            <a:r>
              <a:rPr lang="en-US" sz="2800" b="1">
                <a:solidFill>
                  <a:srgbClr val="FFFF00"/>
                </a:solidFill>
                <a:latin typeface="Garamond" charset="0"/>
                <a:cs typeface="Arial" charset="0"/>
              </a:rPr>
              <a:t>NO</a:t>
            </a:r>
          </a:p>
        </p:txBody>
      </p:sp>
      <p:pic>
        <p:nvPicPr>
          <p:cNvPr id="337924" name="Picture 4" descr="Untitled-3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620713"/>
            <a:ext cx="4752975" cy="475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2925"/>
            <a:ext cx="7772400" cy="2584450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bg2"/>
                </a:solidFill>
                <a:latin typeface="Garamond" charset="0"/>
                <a:cs typeface="Arial" charset="0"/>
              </a:rPr>
              <a:t>JOINTS OF THE VERTEBRAL COLUMN BELOW THE AXIS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5288" y="3573463"/>
            <a:ext cx="8137525" cy="25844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chemeClr val="bg2"/>
                </a:solidFill>
              </a:rPr>
              <a:t>JOINTS BETWEEN </a:t>
            </a:r>
          </a:p>
          <a:p>
            <a:pPr algn="ctr"/>
            <a:r>
              <a:rPr lang="en-US" sz="5400" b="1">
                <a:solidFill>
                  <a:schemeClr val="bg2"/>
                </a:solidFill>
              </a:rPr>
              <a:t>TWO VERTEBRAL BODIES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F2D73F-7025-CF4E-B605-A89CB3580C75}" type="slidenum">
              <a:rPr lang="en-US">
                <a:latin typeface="Arial" charset="0"/>
              </a:rPr>
              <a:pPr eaLnBrk="1" hangingPunct="1"/>
              <a:t>16</a:t>
            </a:fld>
            <a:endParaRPr lang="en-US">
              <a:latin typeface="Arial" charset="0"/>
            </a:endParaRPr>
          </a:p>
        </p:txBody>
      </p:sp>
      <p:pic>
        <p:nvPicPr>
          <p:cNvPr id="225285" name="Picture 5" descr="Untitled-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"/>
          <a:stretch>
            <a:fillRect/>
          </a:stretch>
        </p:blipFill>
        <p:spPr>
          <a:xfrm>
            <a:off x="1206500" y="328613"/>
            <a:ext cx="6686550" cy="4829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5300663"/>
            <a:ext cx="8424863" cy="1368425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800" u="sng">
                <a:effectLst/>
                <a:latin typeface="Garamond" charset="0"/>
                <a:cs typeface="Arial" charset="0"/>
              </a:rPr>
              <a:t>With </a:t>
            </a:r>
            <a:r>
              <a:rPr lang="en-US" sz="2800" b="1" u="sng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exception</a:t>
            </a:r>
            <a:r>
              <a:rPr lang="en-US" sz="2800" u="sng">
                <a:effectLst/>
                <a:latin typeface="Garamond" charset="0"/>
                <a:cs typeface="Arial" charset="0"/>
              </a:rPr>
              <a:t> of </a:t>
            </a:r>
            <a:r>
              <a:rPr lang="en-US" sz="2800" b="1" u="sng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the first two cervical vertebrae</a:t>
            </a:r>
            <a:r>
              <a:rPr lang="en-US" sz="2800" u="sng">
                <a:effectLst/>
                <a:latin typeface="Garamond" charset="0"/>
                <a:cs typeface="Arial" charset="0"/>
              </a:rPr>
              <a:t>, the other  cervical vertebrae articulate with each other by means of</a:t>
            </a:r>
            <a:r>
              <a:rPr lang="en-US" sz="2800">
                <a:latin typeface="Garamond" charset="0"/>
                <a:cs typeface="Arial" charset="0"/>
              </a:rPr>
              <a:t>: </a:t>
            </a:r>
          </a:p>
        </p:txBody>
      </p:sp>
      <p:sp>
        <p:nvSpPr>
          <p:cNvPr id="225286" name="AutoShape 6"/>
          <p:cNvSpPr>
            <a:spLocks noChangeArrowheads="1"/>
          </p:cNvSpPr>
          <p:nvPr/>
        </p:nvSpPr>
        <p:spPr bwMode="auto">
          <a:xfrm>
            <a:off x="6372225" y="260350"/>
            <a:ext cx="2771775" cy="1384300"/>
          </a:xfrm>
          <a:prstGeom prst="wedgeRectCallout">
            <a:avLst>
              <a:gd name="adj1" fmla="val -76597"/>
              <a:gd name="adj2" fmla="val 14439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76200" dir="54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II-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Cartilaginous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joints between their bodies .</a:t>
            </a:r>
          </a:p>
        </p:txBody>
      </p:sp>
      <p:sp>
        <p:nvSpPr>
          <p:cNvPr id="225287" name="AutoShape 7"/>
          <p:cNvSpPr>
            <a:spLocks noChangeArrowheads="1"/>
          </p:cNvSpPr>
          <p:nvPr/>
        </p:nvSpPr>
        <p:spPr bwMode="auto">
          <a:xfrm>
            <a:off x="250825" y="188913"/>
            <a:ext cx="2911475" cy="1262062"/>
          </a:xfrm>
          <a:prstGeom prst="wedgeRectCallout">
            <a:avLst>
              <a:gd name="adj1" fmla="val 113028"/>
              <a:gd name="adj2" fmla="val 1867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0822" dir="4231758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I-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Synovial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joints between their articular processes</a:t>
            </a:r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2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2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2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nimBg="1"/>
      <p:bldP spid="225286" grpId="0" animBg="1"/>
      <p:bldP spid="2252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A912025-3BD1-2D4B-8770-CEED58729C5F}" type="slidenum">
              <a:rPr lang="en-US">
                <a:latin typeface="Arial" charset="0"/>
              </a:rPr>
              <a:pPr eaLnBrk="1" hangingPunct="1"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3744913" cy="511333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>
                <a:latin typeface="Garamond" charset="0"/>
                <a:cs typeface="Arial" charset="0"/>
              </a:rPr>
              <a:t>The upper and lower surfaces of the 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bodies</a:t>
            </a:r>
            <a:r>
              <a:rPr lang="en-US" sz="2400">
                <a:latin typeface="Garamond" charset="0"/>
                <a:cs typeface="Arial" charset="0"/>
              </a:rPr>
              <a:t> of 2 adjacent vertebrae are covered by </a:t>
            </a:r>
            <a:r>
              <a:rPr lang="en-US" sz="2400" u="sng">
                <a:latin typeface="Garamond" charset="0"/>
                <a:cs typeface="Arial" charset="0"/>
              </a:rPr>
              <a:t>thin plates </a:t>
            </a:r>
            <a:r>
              <a:rPr lang="en-US" sz="2400">
                <a:latin typeface="Garamond" charset="0"/>
                <a:cs typeface="Arial" charset="0"/>
              </a:rPr>
              <a:t>of 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hyaline cartilage</a:t>
            </a:r>
            <a:r>
              <a:rPr lang="en-US" sz="2400">
                <a:latin typeface="Garamond" charset="0"/>
                <a:cs typeface="Arial" charset="0"/>
              </a:rPr>
              <a:t>. </a:t>
            </a:r>
          </a:p>
          <a:p>
            <a:r>
              <a:rPr lang="en-US" sz="2400">
                <a:latin typeface="Garamond" charset="0"/>
                <a:cs typeface="Arial" charset="0"/>
              </a:rPr>
              <a:t>Between the plates of hyaline cartilage is an </a:t>
            </a:r>
            <a:r>
              <a:rPr lang="en-US" sz="2400" b="1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intervertebral disc</a:t>
            </a:r>
            <a:r>
              <a:rPr lang="en-US" sz="2400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 </a:t>
            </a:r>
            <a:r>
              <a:rPr lang="en-US" sz="2400">
                <a:latin typeface="Garamond" charset="0"/>
                <a:cs typeface="Arial" charset="0"/>
              </a:rPr>
              <a:t>of </a:t>
            </a:r>
            <a:r>
              <a:rPr lang="en-US" sz="2800" b="1" i="1" u="sng">
                <a:solidFill>
                  <a:srgbClr val="99FF33"/>
                </a:solidFill>
                <a:latin typeface="Garamond" charset="0"/>
                <a:cs typeface="Arial" charset="0"/>
              </a:rPr>
              <a:t>fibrocartilage. </a:t>
            </a:r>
            <a:endParaRPr lang="en-US" sz="2400" b="1" i="1" u="sng">
              <a:solidFill>
                <a:srgbClr val="99FF33"/>
              </a:solidFill>
              <a:latin typeface="Garamond" charset="0"/>
              <a:cs typeface="Arial" charset="0"/>
            </a:endParaRPr>
          </a:p>
          <a:p>
            <a:r>
              <a:rPr lang="en-US" sz="2400">
                <a:latin typeface="Garamond" charset="0"/>
                <a:cs typeface="Arial" charset="0"/>
              </a:rPr>
              <a:t>The collagen fibers of the disc strongly connect the bodies of the two vertebrae.</a:t>
            </a:r>
          </a:p>
        </p:txBody>
      </p:sp>
      <p:pic>
        <p:nvPicPr>
          <p:cNvPr id="227333" name="Picture 5" descr="F71683-045-f03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"/>
          <a:stretch>
            <a:fillRect/>
          </a:stretch>
        </p:blipFill>
        <p:spPr>
          <a:xfrm>
            <a:off x="4287838" y="908050"/>
            <a:ext cx="4567237" cy="528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5" name="Freeform 7"/>
          <p:cNvSpPr>
            <a:spLocks/>
          </p:cNvSpPr>
          <p:nvPr/>
        </p:nvSpPr>
        <p:spPr bwMode="auto">
          <a:xfrm>
            <a:off x="3419475" y="3789363"/>
            <a:ext cx="2089150" cy="46037"/>
          </a:xfrm>
          <a:custGeom>
            <a:avLst/>
            <a:gdLst>
              <a:gd name="T0" fmla="*/ 0 w 1588"/>
              <a:gd name="T1" fmla="*/ 105 h 105"/>
              <a:gd name="T2" fmla="*/ 1588 w 1588"/>
              <a:gd name="T3" fmla="*/ 0 h 105"/>
              <a:gd name="T4" fmla="*/ 0 60000 65536"/>
              <a:gd name="T5" fmla="*/ 0 60000 65536"/>
              <a:gd name="T6" fmla="*/ 0 w 1588"/>
              <a:gd name="T7" fmla="*/ 0 h 105"/>
              <a:gd name="T8" fmla="*/ 1588 w 1588"/>
              <a:gd name="T9" fmla="*/ 105 h 1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8" h="105">
                <a:moveTo>
                  <a:pt x="0" y="105"/>
                </a:moveTo>
                <a:cubicBezTo>
                  <a:pt x="666" y="66"/>
                  <a:pt x="1332" y="28"/>
                  <a:pt x="1588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sm" len="med"/>
          </a:ln>
          <a:effectLst>
            <a:outerShdw blurRad="63500" dist="2694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aramond" pitchFamily="18" charset="0"/>
              <a:ea typeface="+mn-ea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427538" y="188913"/>
            <a:ext cx="4032250" cy="58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chemeClr val="bg2"/>
                </a:solidFill>
              </a:rPr>
              <a:t>I- Intervertebral disc </a:t>
            </a:r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73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5425"/>
            <a:ext cx="7772400" cy="1446213"/>
          </a:xfr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4400">
                <a:latin typeface="Garamond" charset="0"/>
                <a:cs typeface="Arial" charset="0"/>
              </a:rPr>
              <a:t>JOINTS BETWEEN TWO VERTEBRAL ARCHES</a:t>
            </a:r>
          </a:p>
        </p:txBody>
      </p:sp>
      <p:pic>
        <p:nvPicPr>
          <p:cNvPr id="21507" name="Picture 2" descr="E:\dad\Student Gray\2. Back\F66122-002-f0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4" r="16098" b="83109"/>
          <a:stretch>
            <a:fillRect/>
          </a:stretch>
        </p:blipFill>
        <p:spPr bwMode="auto">
          <a:xfrm>
            <a:off x="1763713" y="1916113"/>
            <a:ext cx="66246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5786438" y="2571750"/>
            <a:ext cx="2643187" cy="107156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DDB6F68-1974-AF4F-B3BC-656A160379DB}" type="slidenum">
              <a:rPr lang="en-US">
                <a:latin typeface="Arial" charset="0"/>
              </a:rPr>
              <a:pPr eaLnBrk="1" hangingPunct="1"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005263"/>
            <a:ext cx="3384550" cy="2232025"/>
          </a:xfr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800">
                <a:latin typeface="Garamond" charset="0"/>
                <a:cs typeface="Arial" charset="0"/>
              </a:rPr>
              <a:t>The articular facets are covered with </a:t>
            </a:r>
            <a:r>
              <a:rPr lang="en-US" sz="2800" u="sng">
                <a:latin typeface="Garamond" charset="0"/>
                <a:cs typeface="Arial" charset="0"/>
              </a:rPr>
              <a:t>hyaline cartilage, </a:t>
            </a:r>
            <a:r>
              <a:rPr lang="en-US" sz="2800">
                <a:latin typeface="Garamond" charset="0"/>
                <a:cs typeface="Arial" charset="0"/>
              </a:rPr>
              <a:t>and the joints are surrounded by a capsule.</a:t>
            </a:r>
          </a:p>
        </p:txBody>
      </p:sp>
      <p:pic>
        <p:nvPicPr>
          <p:cNvPr id="231429" name="Picture 5" descr="F71683-045-f03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2"/>
          <a:stretch>
            <a:fillRect/>
          </a:stretch>
        </p:blipFill>
        <p:spPr>
          <a:xfrm>
            <a:off x="4070350" y="482600"/>
            <a:ext cx="4832350" cy="585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0" name="AutoShape 6"/>
          <p:cNvSpPr>
            <a:spLocks noChangeArrowheads="1"/>
          </p:cNvSpPr>
          <p:nvPr/>
        </p:nvSpPr>
        <p:spPr bwMode="auto">
          <a:xfrm>
            <a:off x="323850" y="250825"/>
            <a:ext cx="3311525" cy="3108325"/>
          </a:xfrm>
          <a:prstGeom prst="wedgeRectCallout">
            <a:avLst>
              <a:gd name="adj1" fmla="val 114472"/>
              <a:gd name="adj2" fmla="val 5756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0822" dir="4231758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en-US" sz="2800" dirty="0">
                <a:latin typeface="Garamond" pitchFamily="18" charset="0"/>
                <a:ea typeface="+mn-ea"/>
              </a:rPr>
              <a:t>The joints between two </a:t>
            </a:r>
            <a:r>
              <a:rPr lang="en-US" sz="2800" b="1" dirty="0">
                <a:solidFill>
                  <a:srgbClr val="FFFF00"/>
                </a:solidFill>
                <a:latin typeface="Garamond" pitchFamily="18" charset="0"/>
                <a:ea typeface="+mn-ea"/>
              </a:rPr>
              <a:t>vertebral arches </a:t>
            </a:r>
            <a:r>
              <a:rPr lang="en-US" sz="2800" dirty="0">
                <a:latin typeface="Garamond" pitchFamily="18" charset="0"/>
                <a:ea typeface="+mn-ea"/>
              </a:rPr>
              <a:t>consist of </a:t>
            </a:r>
            <a:r>
              <a:rPr lang="en-US" sz="2800" b="1" dirty="0">
                <a:solidFill>
                  <a:srgbClr val="99FF33"/>
                </a:solidFill>
                <a:latin typeface="Garamond" pitchFamily="18" charset="0"/>
                <a:ea typeface="+mn-ea"/>
              </a:rPr>
              <a:t>synovial joints </a:t>
            </a:r>
            <a:r>
              <a:rPr lang="en-US" sz="2800" dirty="0">
                <a:latin typeface="Garamond" pitchFamily="18" charset="0"/>
                <a:ea typeface="+mn-ea"/>
              </a:rPr>
              <a:t>between the superior and inferior articular processes of adjacent vertebrae. </a:t>
            </a:r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14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 animBg="1"/>
      <p:bldP spid="2314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6551613" cy="706437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6000">
                <a:solidFill>
                  <a:srgbClr val="FF0000"/>
                </a:solidFill>
                <a:latin typeface="Garamond" charset="0"/>
                <a:cs typeface="Arial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111750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b="1" i="1" u="sng" dirty="0" smtClean="0">
                <a:solidFill>
                  <a:srgbClr val="FFFF00"/>
                </a:solidFill>
                <a:ea typeface="+mn-ea"/>
              </a:rPr>
              <a:t>By the end of this lecture the student should be able to: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Describe the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7 cervical vertebrae, </a:t>
            </a:r>
            <a:r>
              <a:rPr lang="en-US" dirty="0" smtClean="0">
                <a:ea typeface="+mn-ea"/>
              </a:rPr>
              <a:t>(typical &amp; atypical).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Describe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the joints </a:t>
            </a:r>
            <a:r>
              <a:rPr lang="en-US" dirty="0" smtClean="0">
                <a:ea typeface="+mn-ea"/>
              </a:rPr>
              <a:t>between the cervical vertebrae.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Describe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the movement </a:t>
            </a:r>
            <a:r>
              <a:rPr lang="en-US" dirty="0" smtClean="0">
                <a:ea typeface="+mn-ea"/>
              </a:rPr>
              <a:t>which occur in the region of the cervical vertebrae.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List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the structures </a:t>
            </a:r>
            <a:r>
              <a:rPr lang="en-US" dirty="0" smtClean="0">
                <a:ea typeface="+mn-ea"/>
              </a:rPr>
              <a:t>which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connect</a:t>
            </a:r>
            <a:r>
              <a:rPr lang="en-US" dirty="0" smtClean="0">
                <a:ea typeface="+mn-ea"/>
              </a:rPr>
              <a:t> 2 adjacent </a:t>
            </a:r>
            <a:r>
              <a:rPr lang="en-US" dirty="0" smtClean="0">
                <a:solidFill>
                  <a:srgbClr val="FFFF00"/>
                </a:solidFill>
                <a:ea typeface="+mn-ea"/>
              </a:rPr>
              <a:t>vertebrae together</a:t>
            </a:r>
            <a:r>
              <a:rPr lang="en-US" dirty="0" smtClean="0">
                <a:ea typeface="+mn-ea"/>
              </a:rPr>
              <a:t>.</a:t>
            </a:r>
          </a:p>
          <a:p>
            <a:pPr>
              <a:buFont typeface="Wingdings" pitchFamily="2" charset="2"/>
              <a:buChar char="n"/>
              <a:defRPr/>
            </a:pPr>
            <a:endParaRPr lang="en-US" dirty="0">
              <a:ea typeface="+mn-ea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8177CC5-8C50-704F-804B-4DFA7A2B99EB}" type="slidenum">
              <a:rPr lang="en-US">
                <a:latin typeface="Arial" charset="0"/>
              </a:rPr>
              <a:pPr eaLnBrk="1" hangingPunct="1"/>
              <a:t>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FF672D3-5CBF-3240-9D1C-735D574B8885}" type="slidenum">
              <a:rPr lang="en-US">
                <a:latin typeface="Arial" charset="0"/>
              </a:rPr>
              <a:pPr eaLnBrk="1" hangingPunct="1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738" y="188913"/>
            <a:ext cx="720725" cy="4524375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pPr>
              <a:defRPr/>
            </a:pPr>
            <a:r>
              <a:rPr lang="en-US" sz="3200" dirty="0" smtClean="0">
                <a:ea typeface="+mj-ea"/>
              </a:rPr>
              <a:t>L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I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G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A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ME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N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T</a:t>
            </a:r>
            <a:br>
              <a:rPr lang="en-US" sz="3200" dirty="0" smtClean="0">
                <a:ea typeface="+mj-ea"/>
              </a:rPr>
            </a:br>
            <a:r>
              <a:rPr lang="en-US" sz="3200" dirty="0" smtClean="0">
                <a:ea typeface="+mj-ea"/>
              </a:rPr>
              <a:t>S</a:t>
            </a:r>
            <a:endParaRPr lang="en-US" sz="3200" i="1" dirty="0">
              <a:ea typeface="+mj-ea"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714875"/>
            <a:ext cx="8785225" cy="2143125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The anterior </a:t>
            </a:r>
            <a:r>
              <a:rPr lang="en-US" sz="2400">
                <a:latin typeface="Garamond" charset="0"/>
                <a:cs typeface="Arial" charset="0"/>
              </a:rPr>
              <a:t>and 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posterior longitudinal ligaments </a:t>
            </a:r>
            <a:r>
              <a:rPr lang="en-US" sz="2400">
                <a:latin typeface="Garamond" charset="0"/>
                <a:cs typeface="Arial" charset="0"/>
              </a:rPr>
              <a:t>run as continuous bands along the </a:t>
            </a:r>
            <a:r>
              <a:rPr lang="en-US" sz="2400" u="sng">
                <a:latin typeface="Garamond" charset="0"/>
                <a:cs typeface="Arial" charset="0"/>
              </a:rPr>
              <a:t>anterior &amp; posterior surfaces </a:t>
            </a:r>
            <a:r>
              <a:rPr lang="en-US" sz="2400">
                <a:latin typeface="Garamond" charset="0"/>
                <a:cs typeface="Arial" charset="0"/>
              </a:rPr>
              <a:t>of the </a:t>
            </a:r>
            <a:r>
              <a:rPr lang="en-US" sz="2400" u="sng">
                <a:latin typeface="Garamond" charset="0"/>
                <a:cs typeface="Arial" charset="0"/>
              </a:rPr>
              <a:t>vertebral bodies.</a:t>
            </a:r>
          </a:p>
          <a:p>
            <a:r>
              <a:rPr lang="en-US" sz="2400">
                <a:latin typeface="Garamond" charset="0"/>
                <a:cs typeface="Arial" charset="0"/>
              </a:rPr>
              <a:t>These ligaments </a:t>
            </a:r>
            <a:r>
              <a:rPr lang="en-US" sz="2400" u="sng">
                <a:latin typeface="Garamond" charset="0"/>
                <a:cs typeface="Arial" charset="0"/>
              </a:rPr>
              <a:t>hold the vertebrae firmly together </a:t>
            </a:r>
            <a:r>
              <a:rPr lang="en-US" sz="2400">
                <a:latin typeface="Garamond" charset="0"/>
                <a:cs typeface="Arial" charset="0"/>
              </a:rPr>
              <a:t>but at the same time permit a small amount of movement to take place.</a:t>
            </a:r>
          </a:p>
        </p:txBody>
      </p:sp>
      <p:pic>
        <p:nvPicPr>
          <p:cNvPr id="229381" name="Picture 5" descr="Untitled-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008" r="3575" b="5385"/>
          <a:stretch>
            <a:fillRect/>
          </a:stretch>
        </p:blipFill>
        <p:spPr bwMode="auto">
          <a:xfrm>
            <a:off x="4859338" y="188913"/>
            <a:ext cx="39608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2" name="Picture 6" descr="Untitled-2a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438" r="5891" b="3571"/>
          <a:stretch>
            <a:fillRect/>
          </a:stretch>
        </p:blipFill>
        <p:spPr>
          <a:xfrm>
            <a:off x="323850" y="188913"/>
            <a:ext cx="35274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Users\user\Desktop\15_dp_ligaments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3357562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9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3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9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CCE9E77-0DE6-E94C-93A5-293C0F73A182}" type="slidenum">
              <a:rPr lang="en-US">
                <a:latin typeface="Arial" charset="0"/>
              </a:rPr>
              <a:pPr eaLnBrk="1" hangingPunct="1"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175" y="188913"/>
            <a:ext cx="4826000" cy="646112"/>
          </a:xfrm>
          <a:ln w="28575"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pPr algn="r">
              <a:defRPr/>
            </a:pPr>
            <a:r>
              <a:rPr lang="en-US" sz="3600" dirty="0" smtClean="0">
                <a:ea typeface="+mj-ea"/>
              </a:rPr>
              <a:t>OTHER LIGAMENTS</a:t>
            </a:r>
            <a:endParaRPr lang="en-US" sz="3600" i="1" dirty="0">
              <a:ea typeface="+mj-ea"/>
            </a:endParaRPr>
          </a:p>
        </p:txBody>
      </p:sp>
      <p:pic>
        <p:nvPicPr>
          <p:cNvPr id="233477" name="Picture 5" descr="Untitled-9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r="15121" b="2660"/>
          <a:stretch>
            <a:fillRect/>
          </a:stretch>
        </p:blipFill>
        <p:spPr>
          <a:xfrm>
            <a:off x="4362450" y="1125538"/>
            <a:ext cx="4530725" cy="5256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179388" y="765175"/>
            <a:ext cx="4033837" cy="1335088"/>
          </a:xfrm>
          <a:prstGeom prst="wedgeRectCallout">
            <a:avLst>
              <a:gd name="adj1" fmla="val 70417"/>
              <a:gd name="adj2" fmla="val 4335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0822" dir="4231758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Supraspinous ligament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It runs between the tips of adjacent spines.</a:t>
            </a:r>
          </a:p>
        </p:txBody>
      </p:sp>
      <p:sp>
        <p:nvSpPr>
          <p:cNvPr id="233479" name="AutoShape 7"/>
          <p:cNvSpPr>
            <a:spLocks noChangeArrowheads="1"/>
          </p:cNvSpPr>
          <p:nvPr/>
        </p:nvSpPr>
        <p:spPr bwMode="auto">
          <a:xfrm>
            <a:off x="179388" y="2924175"/>
            <a:ext cx="4032250" cy="1041400"/>
          </a:xfrm>
          <a:prstGeom prst="wedgeRectCallout">
            <a:avLst>
              <a:gd name="adj1" fmla="val 86255"/>
              <a:gd name="adj2" fmla="val 169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0822" dir="4231758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Interspinous ligament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It connects adjacent spines.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>
            <a:off x="357188" y="4500563"/>
            <a:ext cx="3887787" cy="1471612"/>
          </a:xfrm>
          <a:prstGeom prst="wedgeRectCallout">
            <a:avLst>
              <a:gd name="adj1" fmla="val 110574"/>
              <a:gd name="adj2" fmla="val -4366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0822" dir="4231758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Ligamentum flavum</a:t>
            </a:r>
            <a:r>
              <a:rPr lang="en-US" sz="280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0"/>
              <a:buNone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It connects the </a:t>
            </a:r>
            <a:r>
              <a:rPr lang="en-US" sz="2800" u="sng">
                <a:effectLst>
                  <a:outerShdw blurRad="38100" dist="38100" dir="2700000" algn="tl">
                    <a:srgbClr val="000000"/>
                  </a:outerShdw>
                </a:effectLst>
              </a:rPr>
              <a:t>laminae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of adjacent vertebrae.</a:t>
            </a:r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animBg="1"/>
      <p:bldP spid="233479" grpId="0" animBg="1"/>
      <p:bldP spid="2334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90503C4-8888-8049-A0D5-5C72A5CF3F43}" type="slidenum">
              <a:rPr lang="en-US">
                <a:latin typeface="Arial" charset="0"/>
              </a:rPr>
              <a:pPr eaLnBrk="1" hangingPunct="1"/>
              <a:t>22</a:t>
            </a:fld>
            <a:endParaRPr lang="en-US">
              <a:latin typeface="Arial" charset="0"/>
            </a:endParaRPr>
          </a:p>
        </p:txBody>
      </p:sp>
      <p:pic>
        <p:nvPicPr>
          <p:cNvPr id="256007" name="Picture 7" descr="Untitled-1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2" t="4916" r="11343" b="4436"/>
          <a:stretch>
            <a:fillRect/>
          </a:stretch>
        </p:blipFill>
        <p:spPr>
          <a:xfrm>
            <a:off x="4356100" y="260350"/>
            <a:ext cx="4464050" cy="5832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8" name="AutoShape 8"/>
          <p:cNvSpPr>
            <a:spLocks noChangeArrowheads="1"/>
          </p:cNvSpPr>
          <p:nvPr/>
        </p:nvSpPr>
        <p:spPr bwMode="auto">
          <a:xfrm>
            <a:off x="179388" y="188913"/>
            <a:ext cx="4032250" cy="1816100"/>
          </a:xfrm>
          <a:prstGeom prst="wedgeRectCallout">
            <a:avLst>
              <a:gd name="adj1" fmla="val 85454"/>
              <a:gd name="adj2" fmla="val 4831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0822" dir="4231758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Intertransverse ligaments: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They run between adjacent transverse processes.</a:t>
            </a:r>
          </a:p>
        </p:txBody>
      </p:sp>
      <p:pic>
        <p:nvPicPr>
          <p:cNvPr id="25605" name="Picture 2" descr="E:\dad\Student Gray\2. Back\F66122-002-f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1" t="43155" r="17784" b="3226"/>
          <a:stretch>
            <a:fillRect/>
          </a:stretch>
        </p:blipFill>
        <p:spPr bwMode="auto">
          <a:xfrm>
            <a:off x="179388" y="2205038"/>
            <a:ext cx="39608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7EB128-33D7-D344-B93D-FB28ED66E47D}" type="slidenum">
              <a:rPr lang="en-US">
                <a:latin typeface="Arial" charset="0"/>
              </a:rPr>
              <a:pPr eaLnBrk="1" hangingPunct="1"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129463" cy="708025"/>
          </a:xfrm>
          <a:solidFill>
            <a:schemeClr val="bg2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txBody>
          <a:bodyPr anchor="t">
            <a:spAutoFit/>
          </a:bodyPr>
          <a:lstStyle/>
          <a:p>
            <a:r>
              <a:rPr lang="en-US" sz="4000">
                <a:latin typeface="Garamond" charset="0"/>
                <a:cs typeface="Arial" charset="0"/>
              </a:rPr>
              <a:t>LIGAMENTUM NUCHAE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38"/>
            <a:ext cx="4681538" cy="532765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>
                <a:latin typeface="Garamond" charset="0"/>
                <a:cs typeface="Arial" charset="0"/>
              </a:rPr>
              <a:t>In the cervical region, the </a:t>
            </a:r>
            <a:r>
              <a:rPr lang="en-US" sz="2800" b="1">
                <a:solidFill>
                  <a:srgbClr val="99FF33"/>
                </a:solidFill>
                <a:latin typeface="Garamond" charset="0"/>
                <a:cs typeface="Arial" charset="0"/>
              </a:rPr>
              <a:t>Supraspinous and Interspinous ligaments </a:t>
            </a:r>
            <a:r>
              <a:rPr lang="en-US" sz="2800">
                <a:latin typeface="Garamond" charset="0"/>
                <a:cs typeface="Arial" charset="0"/>
              </a:rPr>
              <a:t>are greatly thickened to form the strong </a:t>
            </a:r>
            <a:r>
              <a:rPr lang="en-US" sz="2800" b="1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ligamentum nuchae. </a:t>
            </a:r>
          </a:p>
          <a:p>
            <a:r>
              <a:rPr lang="en-US" sz="2800">
                <a:latin typeface="Garamond" charset="0"/>
                <a:cs typeface="Arial" charset="0"/>
              </a:rPr>
              <a:t>It extends from the </a:t>
            </a:r>
            <a:r>
              <a:rPr lang="en-US" sz="2800" u="sng">
                <a:latin typeface="Garamond" charset="0"/>
                <a:cs typeface="Arial" charset="0"/>
              </a:rPr>
              <a:t>spine of </a:t>
            </a:r>
            <a:r>
              <a:rPr lang="en-US" sz="2800">
                <a:latin typeface="Garamond" charset="0"/>
                <a:cs typeface="Arial" charset="0"/>
              </a:rPr>
              <a:t>the </a:t>
            </a:r>
            <a:r>
              <a:rPr lang="en-US" sz="2800" u="sng">
                <a:latin typeface="Garamond" charset="0"/>
                <a:cs typeface="Arial" charset="0"/>
              </a:rPr>
              <a:t>7</a:t>
            </a:r>
            <a:r>
              <a:rPr lang="en-US" sz="2800" u="sng" baseline="30000">
                <a:latin typeface="Garamond" charset="0"/>
                <a:cs typeface="Arial" charset="0"/>
              </a:rPr>
              <a:t>th</a:t>
            </a:r>
            <a:r>
              <a:rPr lang="en-US" sz="2800" u="sng">
                <a:latin typeface="Garamond" charset="0"/>
                <a:cs typeface="Arial" charset="0"/>
              </a:rPr>
              <a:t> cervical vertebra </a:t>
            </a:r>
            <a:r>
              <a:rPr lang="en-US" sz="2800">
                <a:latin typeface="Garamond" charset="0"/>
                <a:cs typeface="Arial" charset="0"/>
              </a:rPr>
              <a:t>to the </a:t>
            </a:r>
            <a:r>
              <a:rPr lang="en-US" sz="2800" u="sng">
                <a:latin typeface="Garamond" charset="0"/>
                <a:cs typeface="Arial" charset="0"/>
              </a:rPr>
              <a:t>external occipital protuberance of the skull, </a:t>
            </a:r>
            <a:r>
              <a:rPr lang="en-US" sz="2800">
                <a:latin typeface="Garamond" charset="0"/>
                <a:cs typeface="Arial" charset="0"/>
              </a:rPr>
              <a:t>with its </a:t>
            </a:r>
            <a:r>
              <a:rPr lang="en-US" sz="2800" u="sng">
                <a:latin typeface="Garamond" charset="0"/>
                <a:cs typeface="Arial" charset="0"/>
              </a:rPr>
              <a:t>anterior border </a:t>
            </a:r>
            <a:r>
              <a:rPr lang="en-US" sz="2800">
                <a:latin typeface="Garamond" charset="0"/>
                <a:cs typeface="Arial" charset="0"/>
              </a:rPr>
              <a:t>being strongly attached to the </a:t>
            </a:r>
            <a:r>
              <a:rPr lang="en-US" sz="2800" u="sng">
                <a:latin typeface="Garamond" charset="0"/>
                <a:cs typeface="Arial" charset="0"/>
              </a:rPr>
              <a:t>cervical spines </a:t>
            </a:r>
            <a:r>
              <a:rPr lang="en-US" sz="2800">
                <a:latin typeface="Garamond" charset="0"/>
                <a:cs typeface="Arial" charset="0"/>
              </a:rPr>
              <a:t>in between.</a:t>
            </a:r>
          </a:p>
        </p:txBody>
      </p:sp>
      <p:pic>
        <p:nvPicPr>
          <p:cNvPr id="235525" name="Picture 5" descr="F66122-002-f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/>
          <a:stretch>
            <a:fillRect/>
          </a:stretch>
        </p:blipFill>
        <p:spPr bwMode="auto">
          <a:xfrm>
            <a:off x="5076825" y="1246188"/>
            <a:ext cx="3670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6" name="AutoShape 6"/>
          <p:cNvSpPr>
            <a:spLocks noChangeArrowheads="1"/>
          </p:cNvSpPr>
          <p:nvPr/>
        </p:nvSpPr>
        <p:spPr bwMode="auto">
          <a:xfrm>
            <a:off x="7046913" y="2306638"/>
            <a:ext cx="1384300" cy="311150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nimBg="1"/>
      <p:bldP spid="2355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0"/>
            <a:ext cx="7772400" cy="1071563"/>
          </a:xfrm>
          <a:solidFill>
            <a:srgbClr val="FFFF00"/>
          </a:solidFill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Garamond" charset="0"/>
                <a:cs typeface="Arial" charset="0"/>
              </a:rPr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28625" y="1071563"/>
            <a:ext cx="8358188" cy="5786437"/>
          </a:xfrm>
          <a:ln>
            <a:solidFill>
              <a:schemeClr val="tx1"/>
            </a:solidFill>
          </a:ln>
        </p:spPr>
        <p:txBody>
          <a:bodyPr/>
          <a:lstStyle/>
          <a:p>
            <a:pPr algn="l">
              <a:buFont typeface="Wingdings" charset="0"/>
              <a:buChar char="§"/>
            </a:pPr>
            <a:r>
              <a:rPr lang="en-US" sz="2400">
                <a:latin typeface="Garamond" charset="0"/>
                <a:cs typeface="Arial" charset="0"/>
              </a:rPr>
              <a:t>The cervical vertebrae are 7 in number, classified into typical &amp; atypical vertebrae.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All the typical vertebrae </a:t>
            </a:r>
            <a:r>
              <a:rPr lang="en-US" sz="2400">
                <a:latin typeface="Garamond" charset="0"/>
                <a:cs typeface="Arial" charset="0"/>
              </a:rPr>
              <a:t>have a bifid spinous processes.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Atypical vertevrae (1,2,7) : 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1</a:t>
            </a:r>
            <a:r>
              <a:rPr lang="en-US" sz="2400" b="1" baseline="30000">
                <a:solidFill>
                  <a:srgbClr val="99FF33"/>
                </a:solidFill>
                <a:latin typeface="Garamond" charset="0"/>
                <a:cs typeface="Arial" charset="0"/>
              </a:rPr>
              <a:t>st</a:t>
            </a: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 (Atlas) : </a:t>
            </a:r>
            <a:r>
              <a:rPr lang="en-US" sz="2400">
                <a:latin typeface="Garamond" charset="0"/>
                <a:cs typeface="Arial" charset="0"/>
              </a:rPr>
              <a:t>has no body or spine, has short anterior arch and long posterior arch.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2</a:t>
            </a:r>
            <a:r>
              <a:rPr lang="en-US" sz="2400" b="1" baseline="30000">
                <a:solidFill>
                  <a:srgbClr val="99FF33"/>
                </a:solidFill>
                <a:latin typeface="Garamond" charset="0"/>
                <a:cs typeface="Arial" charset="0"/>
              </a:rPr>
              <a:t>nd</a:t>
            </a: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 (Axis): </a:t>
            </a:r>
            <a:r>
              <a:rPr lang="en-US" sz="2400">
                <a:latin typeface="Garamond" charset="0"/>
                <a:cs typeface="Arial" charset="0"/>
              </a:rPr>
              <a:t>has odontoid process (dens). 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7</a:t>
            </a:r>
            <a:r>
              <a:rPr lang="en-US" sz="2400" b="1" baseline="30000">
                <a:solidFill>
                  <a:srgbClr val="99FF33"/>
                </a:solidFill>
                <a:latin typeface="Garamond" charset="0"/>
                <a:cs typeface="Arial" charset="0"/>
              </a:rPr>
              <a:t>th</a:t>
            </a: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 (Cervica Prominens) : </a:t>
            </a:r>
            <a:r>
              <a:rPr lang="en-US" sz="2400">
                <a:latin typeface="Garamond" charset="0"/>
                <a:cs typeface="Arial" charset="0"/>
              </a:rPr>
              <a:t>has 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l</a:t>
            </a:r>
            <a:r>
              <a:rPr lang="en-US" sz="2400" b="1" u="sng">
                <a:solidFill>
                  <a:srgbClr val="FFFF00"/>
                </a:solidFill>
                <a:latin typeface="Garamond" charset="0"/>
                <a:cs typeface="Arial" charset="0"/>
              </a:rPr>
              <a:t>ongest</a:t>
            </a:r>
            <a:r>
              <a:rPr lang="en-US" sz="2400">
                <a:latin typeface="Garamond" charset="0"/>
                <a:cs typeface="Arial" charset="0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not bifid</a:t>
            </a:r>
            <a:r>
              <a:rPr lang="en-US" sz="2400">
                <a:latin typeface="Garamond" charset="0"/>
                <a:cs typeface="Arial" charset="0"/>
              </a:rPr>
              <a:t> spinous process, which can be felt </a:t>
            </a: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subcutaneously.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Atlanto-Occipital joints are : </a:t>
            </a:r>
            <a:r>
              <a:rPr lang="en-US" sz="2400">
                <a:latin typeface="Garamond" charset="0"/>
                <a:cs typeface="Arial" charset="0"/>
              </a:rPr>
              <a:t>2 synovial joints, </a:t>
            </a:r>
            <a:r>
              <a:rPr lang="en-US" sz="2400" u="sng">
                <a:latin typeface="Garamond" charset="0"/>
                <a:cs typeface="Arial" charset="0"/>
              </a:rPr>
              <a:t>the function : </a:t>
            </a:r>
            <a:r>
              <a:rPr lang="en-US" sz="2400">
                <a:latin typeface="Garamond" charset="0"/>
                <a:cs typeface="Arial" charset="0"/>
              </a:rPr>
              <a:t>flexion and extension, This joint allows you to say </a:t>
            </a:r>
            <a:r>
              <a:rPr lang="ja-JP" alt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Yes</a:t>
            </a:r>
            <a:r>
              <a:rPr lang="ja-JP" alt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”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. 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Atlanto-Axial joints are : </a:t>
            </a:r>
            <a:r>
              <a:rPr lang="en-US" sz="2400">
                <a:latin typeface="Garamond" charset="0"/>
                <a:cs typeface="Arial" charset="0"/>
              </a:rPr>
              <a:t>3 synovial joints, </a:t>
            </a:r>
            <a:r>
              <a:rPr lang="en-US" sz="2400" u="sng">
                <a:latin typeface="Garamond" charset="0"/>
                <a:cs typeface="Arial" charset="0"/>
              </a:rPr>
              <a:t>the function : </a:t>
            </a:r>
            <a:r>
              <a:rPr lang="en-US" sz="2400">
                <a:latin typeface="Garamond" charset="0"/>
                <a:cs typeface="Arial" charset="0"/>
              </a:rPr>
              <a:t>extensive rotation, this joint allows you to say </a:t>
            </a:r>
            <a:r>
              <a:rPr lang="ja-JP" alt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“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 No</a:t>
            </a:r>
            <a:r>
              <a:rPr lang="ja-JP" alt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”</a:t>
            </a:r>
            <a:r>
              <a:rPr lang="en-US" sz="2400">
                <a:latin typeface="Garamond" charset="0"/>
                <a:cs typeface="Arial" charset="0"/>
              </a:rPr>
              <a:t>.  </a:t>
            </a:r>
          </a:p>
          <a:p>
            <a:pPr algn="l">
              <a:buFont typeface="Wingdings" charset="0"/>
              <a:buChar char="§"/>
            </a:pPr>
            <a:endParaRPr lang="en-US" sz="2400">
              <a:latin typeface="Garamond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755650" y="1412875"/>
            <a:ext cx="7777163" cy="5087938"/>
          </a:xfrm>
          <a:ln>
            <a:solidFill>
              <a:schemeClr val="tx1"/>
            </a:solidFill>
          </a:ln>
        </p:spPr>
        <p:txBody>
          <a:bodyPr/>
          <a:lstStyle/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JOINTS BELOW THE AXIS are :                                                </a:t>
            </a:r>
            <a:r>
              <a:rPr lang="en-US" sz="2400">
                <a:solidFill>
                  <a:srgbClr val="99FF33"/>
                </a:solidFill>
                <a:latin typeface="Garamond" charset="0"/>
                <a:cs typeface="Arial" charset="0"/>
              </a:rPr>
              <a:t>I- </a:t>
            </a:r>
            <a:r>
              <a:rPr lang="en-US" sz="2800" b="1">
                <a:solidFill>
                  <a:srgbClr val="99FF33"/>
                </a:solidFill>
                <a:latin typeface="Garamond" charset="0"/>
                <a:cs typeface="Arial" charset="0"/>
              </a:rPr>
              <a:t>Synovial</a:t>
            </a:r>
            <a:r>
              <a:rPr lang="en-US" sz="2400">
                <a:solidFill>
                  <a:srgbClr val="99FF33"/>
                </a:solidFill>
                <a:latin typeface="Garamond" charset="0"/>
                <a:cs typeface="Arial" charset="0"/>
              </a:rPr>
              <a:t> </a:t>
            </a:r>
            <a:r>
              <a:rPr lang="en-US" sz="2400">
                <a:latin typeface="Garamond" charset="0"/>
                <a:cs typeface="Arial" charset="0"/>
              </a:rPr>
              <a:t>joints between their </a:t>
            </a:r>
            <a:r>
              <a:rPr lang="en-US" sz="2400" u="sng">
                <a:latin typeface="Garamond" charset="0"/>
                <a:cs typeface="Arial" charset="0"/>
              </a:rPr>
              <a:t>articular processes.</a:t>
            </a:r>
          </a:p>
          <a:p>
            <a:pPr algn="l">
              <a:buFont typeface="Wingdings" charset="0"/>
              <a:buNone/>
            </a:pPr>
            <a:r>
              <a:rPr lang="en-US" sz="2400">
                <a:solidFill>
                  <a:srgbClr val="99FF33"/>
                </a:solidFill>
                <a:latin typeface="Garamond" charset="0"/>
                <a:cs typeface="Arial" charset="0"/>
              </a:rPr>
              <a:t>II- </a:t>
            </a: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Cartilaginous</a:t>
            </a:r>
            <a:r>
              <a:rPr lang="en-US" sz="2400">
                <a:solidFill>
                  <a:srgbClr val="99FF33"/>
                </a:solidFill>
                <a:latin typeface="Garamond" charset="0"/>
                <a:cs typeface="Arial" charset="0"/>
              </a:rPr>
              <a:t> </a:t>
            </a:r>
            <a:r>
              <a:rPr lang="en-US" sz="2400">
                <a:latin typeface="Garamond" charset="0"/>
                <a:cs typeface="Arial" charset="0"/>
              </a:rPr>
              <a:t>joints between </a:t>
            </a:r>
            <a:r>
              <a:rPr lang="en-US" sz="2400" u="sng">
                <a:latin typeface="Garamond" charset="0"/>
                <a:cs typeface="Arial" charset="0"/>
              </a:rPr>
              <a:t>their bodies </a:t>
            </a:r>
            <a:r>
              <a:rPr lang="en-US" sz="2400">
                <a:latin typeface="Garamond" charset="0"/>
                <a:cs typeface="Arial" charset="0"/>
              </a:rPr>
              <a:t>( intervertebral disc of fibrocartilage).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Ligaments of cervical vertebrae :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Supraspinous ligament, </a:t>
            </a:r>
            <a:r>
              <a:rPr lang="en-US" sz="2400" b="1">
                <a:latin typeface="Garamond" charset="0"/>
                <a:cs typeface="Arial" charset="0"/>
              </a:rPr>
              <a:t>between tips of spines.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Interspinous ligament, </a:t>
            </a:r>
            <a:r>
              <a:rPr lang="en-US" sz="2400" b="1">
                <a:latin typeface="Garamond" charset="0"/>
                <a:cs typeface="Arial" charset="0"/>
              </a:rPr>
              <a:t>between adjacent spines.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F8CAF3"/>
                </a:solidFill>
                <a:latin typeface="Garamond" charset="0"/>
                <a:cs typeface="Arial" charset="0"/>
              </a:rPr>
              <a:t>Supraspinous &amp; Interspinous ligaments </a:t>
            </a:r>
            <a:r>
              <a:rPr lang="en-US" sz="2400" b="1">
                <a:latin typeface="Garamond" charset="0"/>
                <a:cs typeface="Arial" charset="0"/>
              </a:rPr>
              <a:t>are thickened to form </a:t>
            </a:r>
            <a:r>
              <a:rPr lang="en-US" sz="2400" b="1">
                <a:solidFill>
                  <a:srgbClr val="99FF33"/>
                </a:solidFill>
                <a:effectLst/>
                <a:latin typeface="Garamond" charset="0"/>
                <a:cs typeface="Arial" charset="0"/>
              </a:rPr>
              <a:t>ligamentum nuchae. </a:t>
            </a:r>
            <a:endParaRPr lang="en-US" sz="2400" b="1">
              <a:solidFill>
                <a:srgbClr val="99FF33"/>
              </a:solidFill>
              <a:latin typeface="Garamond" charset="0"/>
              <a:cs typeface="Arial" charset="0"/>
            </a:endParaRP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Ligamentum flavum, </a:t>
            </a:r>
            <a:r>
              <a:rPr lang="en-US" sz="2400" b="1">
                <a:latin typeface="Garamond" charset="0"/>
                <a:cs typeface="Arial" charset="0"/>
              </a:rPr>
              <a:t>between laminae.</a:t>
            </a:r>
          </a:p>
          <a:p>
            <a:pPr algn="l">
              <a:buFont typeface="Wingdings" charset="0"/>
              <a:buChar char="§"/>
            </a:pP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Intertransverse ligaments, </a:t>
            </a:r>
            <a:r>
              <a:rPr lang="en-US" sz="2400" b="1">
                <a:latin typeface="Garamond" charset="0"/>
                <a:cs typeface="Arial" charset="0"/>
              </a:rPr>
              <a:t>between transverse processes. </a:t>
            </a:r>
          </a:p>
          <a:p>
            <a:pPr algn="l">
              <a:buFont typeface="Wingdings" charset="0"/>
              <a:buChar char="§"/>
            </a:pPr>
            <a:endParaRPr lang="en-US" sz="2400">
              <a:solidFill>
                <a:srgbClr val="FF0066"/>
              </a:solidFill>
              <a:latin typeface="Garamond" charset="0"/>
              <a:cs typeface="Arial" charset="0"/>
            </a:endParaRPr>
          </a:p>
          <a:p>
            <a:pPr algn="l">
              <a:buFont typeface="Wingdings" charset="0"/>
              <a:buChar char="§"/>
            </a:pPr>
            <a:endParaRPr lang="en-US" sz="2400">
              <a:latin typeface="Garamond" charset="0"/>
              <a:cs typeface="Arial" charset="0"/>
            </a:endParaRPr>
          </a:p>
          <a:p>
            <a:pPr algn="l">
              <a:buFont typeface="Wingdings" charset="0"/>
              <a:buChar char="§"/>
            </a:pPr>
            <a:endParaRPr lang="en-US" sz="2400">
              <a:solidFill>
                <a:srgbClr val="FFFF00"/>
              </a:solidFill>
              <a:latin typeface="Garamond" charset="0"/>
              <a:cs typeface="Arial" charset="0"/>
            </a:endParaRPr>
          </a:p>
          <a:p>
            <a:pPr algn="l">
              <a:buFont typeface="Wingdings" charset="0"/>
              <a:buChar char="§"/>
            </a:pPr>
            <a:endParaRPr lang="en-US" sz="2400">
              <a:latin typeface="Garamond" charset="0"/>
              <a:cs typeface="Arial" charset="0"/>
            </a:endParaRPr>
          </a:p>
          <a:p>
            <a:pPr algn="l">
              <a:buFont typeface="Wingdings" charset="0"/>
              <a:buNone/>
            </a:pPr>
            <a:endParaRPr lang="en-US" sz="2400">
              <a:latin typeface="Garamond" charset="0"/>
              <a:cs typeface="Arial" charset="0"/>
            </a:endParaRPr>
          </a:p>
          <a:p>
            <a:pPr algn="l">
              <a:buFont typeface="Wingdings" charset="0"/>
              <a:buNone/>
            </a:pPr>
            <a:endParaRPr lang="en-US" sz="2400">
              <a:latin typeface="Garamond" charset="0"/>
              <a:cs typeface="Arial" charset="0"/>
            </a:endParaRPr>
          </a:p>
          <a:p>
            <a:pPr algn="l">
              <a:buFont typeface="Wingdings" charset="0"/>
              <a:buNone/>
            </a:pPr>
            <a:r>
              <a:rPr lang="en-US" sz="2400">
                <a:latin typeface="Garamond" charset="0"/>
                <a:cs typeface="Arial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sz="quarter"/>
          </p:nvPr>
        </p:nvSpPr>
        <p:spPr>
          <a:xfrm>
            <a:off x="685800" y="188913"/>
            <a:ext cx="7772400" cy="1152525"/>
          </a:xfrm>
          <a:solidFill>
            <a:srgbClr val="FFFF00"/>
          </a:solidFill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Garamond" charset="0"/>
                <a:cs typeface="Arial" charset="0"/>
              </a:rPr>
              <a:t>Summary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5938"/>
            <a:ext cx="8229600" cy="2428875"/>
          </a:xfrm>
          <a:solidFill>
            <a:srgbClr val="FFFF00"/>
          </a:solidFill>
        </p:spPr>
        <p:txBody>
          <a:bodyPr/>
          <a:lstStyle/>
          <a:p>
            <a:r>
              <a:rPr lang="en-US" sz="8800">
                <a:solidFill>
                  <a:srgbClr val="FF0000"/>
                </a:solidFill>
                <a:latin typeface="Garamond" charset="0"/>
                <a:cs typeface="Arial" charset="0"/>
              </a:rPr>
              <a:t>THANK YOU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DFCC38-301D-7B4E-8A74-2A8DBABE11F6}" type="slidenum">
              <a:rPr lang="en-US">
                <a:latin typeface="Arial" charset="0"/>
              </a:rPr>
              <a:pPr eaLnBrk="1" hangingPunct="1"/>
              <a:t>26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5FCC7AD-DCA6-984D-99A2-366A12395AFA}" type="slidenum">
              <a:rPr lang="en-US">
                <a:latin typeface="Arial" charset="0"/>
              </a:rPr>
              <a:pPr eaLnBrk="1" hangingPunct="1"/>
              <a:t>3</a:t>
            </a:fld>
            <a:endParaRPr lang="en-US">
              <a:latin typeface="Arial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643438" y="428625"/>
            <a:ext cx="4500562" cy="646113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Garamond" pitchFamily="18" charset="0"/>
                <a:ea typeface="+mn-ea"/>
              </a:rPr>
              <a:t>CERVICAL SPINES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179388" y="3429000"/>
            <a:ext cx="3960812" cy="3170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2400" b="1"/>
              <a:t> They are </a:t>
            </a:r>
            <a:r>
              <a:rPr lang="en-US" sz="3200" b="1">
                <a:solidFill>
                  <a:srgbClr val="FFFF00"/>
                </a:solidFill>
              </a:rPr>
              <a:t>7</a:t>
            </a:r>
            <a:r>
              <a:rPr lang="en-US" sz="2400" b="1"/>
              <a:t> in number.</a:t>
            </a:r>
          </a:p>
          <a:p>
            <a:pPr eaLnBrk="1" hangingPunct="1"/>
            <a:r>
              <a:rPr lang="en-US" sz="2400" b="1"/>
              <a:t>All  characterized by presence of </a:t>
            </a:r>
            <a:r>
              <a:rPr lang="en-US" sz="2400" b="1">
                <a:solidFill>
                  <a:srgbClr val="FFFF00"/>
                </a:solidFill>
              </a:rPr>
              <a:t>foramen transversarium </a:t>
            </a:r>
            <a:r>
              <a:rPr lang="en-US" sz="2400" b="1"/>
              <a:t>in the transverse process.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 b="1" u="sng"/>
              <a:t> They are classified into</a:t>
            </a:r>
            <a:r>
              <a:rPr lang="en-US" sz="2400" b="1"/>
              <a:t>:</a:t>
            </a:r>
          </a:p>
          <a:p>
            <a:pPr eaLnBrk="1" hangingPunct="1"/>
            <a:r>
              <a:rPr lang="en-US" sz="2400" b="1"/>
              <a:t>1- </a:t>
            </a:r>
            <a:r>
              <a:rPr lang="en-US" sz="2400" b="1" u="sng">
                <a:solidFill>
                  <a:srgbClr val="FFFF00"/>
                </a:solidFill>
              </a:rPr>
              <a:t>Typical</a:t>
            </a:r>
            <a:r>
              <a:rPr lang="en-US" sz="2400" b="1"/>
              <a:t>: 3</a:t>
            </a:r>
            <a:r>
              <a:rPr lang="en-US" sz="2400" b="1" baseline="30000"/>
              <a:t>rd</a:t>
            </a:r>
            <a:r>
              <a:rPr lang="en-US" sz="2400" b="1"/>
              <a:t> , 4</a:t>
            </a:r>
            <a:r>
              <a:rPr lang="en-US" sz="2400" b="1" baseline="30000"/>
              <a:t>th</a:t>
            </a:r>
            <a:r>
              <a:rPr lang="en-US" sz="2400" b="1"/>
              <a:t> ,5</a:t>
            </a:r>
            <a:r>
              <a:rPr lang="en-US" sz="2400" b="1" baseline="30000"/>
              <a:t>th</a:t>
            </a:r>
            <a:r>
              <a:rPr lang="en-US" sz="2400" b="1"/>
              <a:t>  &amp; 6</a:t>
            </a:r>
            <a:r>
              <a:rPr lang="en-US" sz="2400" b="1" baseline="30000"/>
              <a:t>th</a:t>
            </a:r>
            <a:r>
              <a:rPr lang="en-US" sz="2400" b="1"/>
              <a:t>. </a:t>
            </a:r>
          </a:p>
          <a:p>
            <a:pPr eaLnBrk="1" hangingPunct="1"/>
            <a:r>
              <a:rPr lang="en-US" sz="2400" b="1"/>
              <a:t>2- </a:t>
            </a:r>
            <a:r>
              <a:rPr lang="en-US" sz="2400" b="1" u="sng">
                <a:solidFill>
                  <a:srgbClr val="FFFF00"/>
                </a:solidFill>
              </a:rPr>
              <a:t>Atypical</a:t>
            </a:r>
            <a:r>
              <a:rPr lang="en-US" sz="2400" b="1"/>
              <a:t>: 1</a:t>
            </a:r>
            <a:r>
              <a:rPr lang="en-US" sz="2400" b="1" baseline="30000"/>
              <a:t>st</a:t>
            </a:r>
            <a:r>
              <a:rPr lang="en-US" sz="2400" b="1"/>
              <a:t>, 2</a:t>
            </a:r>
            <a:r>
              <a:rPr lang="en-US" sz="2400" b="1" baseline="30000"/>
              <a:t>nd</a:t>
            </a:r>
            <a:r>
              <a:rPr lang="en-US" sz="2400" b="1"/>
              <a:t> and 7</a:t>
            </a:r>
            <a:r>
              <a:rPr lang="en-US" sz="2400" b="1" baseline="30000"/>
              <a:t>th</a:t>
            </a:r>
            <a:r>
              <a:rPr lang="en-US" sz="2400" b="1"/>
              <a:t>.</a:t>
            </a:r>
            <a:endParaRPr lang="en-US" b="1"/>
          </a:p>
        </p:txBody>
      </p:sp>
      <p:pic>
        <p:nvPicPr>
          <p:cNvPr id="6149" name="Picture 2" descr="E:\dad\Student Gray\8. Head and neck\F66122-008-f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r="15492" b="74469"/>
          <a:stretch>
            <a:fillRect/>
          </a:stretch>
        </p:blipFill>
        <p:spPr bwMode="auto">
          <a:xfrm>
            <a:off x="4356100" y="3284538"/>
            <a:ext cx="46085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E:\dad\Student Gray\8. Head and neck\F66122-008-f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" t="26054" r="48270" b="48895"/>
          <a:stretch>
            <a:fillRect/>
          </a:stretch>
        </p:blipFill>
        <p:spPr bwMode="auto">
          <a:xfrm>
            <a:off x="179388" y="188913"/>
            <a:ext cx="4248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593FCED-3740-B548-AD79-31D3134DB87F}" type="slidenum">
              <a:rPr lang="en-US">
                <a:latin typeface="Arial" charset="0"/>
              </a:rPr>
              <a:pPr eaLnBrk="1" hangingPunct="1"/>
              <a:t>4</a:t>
            </a:fld>
            <a:endParaRPr lang="en-US">
              <a:latin typeface="Arial" charset="0"/>
            </a:endParaRPr>
          </a:p>
        </p:txBody>
      </p:sp>
      <p:sp>
        <p:nvSpPr>
          <p:cNvPr id="613378" name="Text Box 2"/>
          <p:cNvSpPr txBox="1">
            <a:spLocks noChangeArrowheads="1"/>
          </p:cNvSpPr>
          <p:nvPr/>
        </p:nvSpPr>
        <p:spPr bwMode="auto">
          <a:xfrm>
            <a:off x="179388" y="404813"/>
            <a:ext cx="3097212" cy="5324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 b="1"/>
              <a:t>The </a:t>
            </a:r>
            <a:r>
              <a:rPr lang="en-US" sz="2400" b="1">
                <a:solidFill>
                  <a:srgbClr val="FFFF00"/>
                </a:solidFill>
              </a:rPr>
              <a:t>body</a:t>
            </a:r>
            <a:r>
              <a:rPr lang="en-US" sz="2400" b="1"/>
              <a:t> is small, longer horizontally than antero-posteriorly </a:t>
            </a:r>
          </a:p>
          <a:p>
            <a:pPr eaLnBrk="1" hangingPunct="1">
              <a:buFontTx/>
              <a:buChar char="•"/>
            </a:pPr>
            <a:r>
              <a:rPr lang="en-US" sz="2400" b="1"/>
              <a:t>Its</a:t>
            </a:r>
            <a:r>
              <a:rPr lang="en-US" sz="2400" b="1">
                <a:solidFill>
                  <a:srgbClr val="FFFF00"/>
                </a:solidFill>
              </a:rPr>
              <a:t> spinous processes </a:t>
            </a:r>
            <a:r>
              <a:rPr lang="en-US" sz="2400" b="1"/>
              <a:t>is short and </a:t>
            </a:r>
            <a:r>
              <a:rPr lang="en-US" sz="2800" b="1">
                <a:solidFill>
                  <a:srgbClr val="FFFF00"/>
                </a:solidFill>
              </a:rPr>
              <a:t>bifid.</a:t>
            </a:r>
            <a:r>
              <a:rPr lang="en-US" sz="2400" b="1"/>
              <a:t> </a:t>
            </a:r>
          </a:p>
          <a:p>
            <a:pPr eaLnBrk="1" hangingPunct="1">
              <a:buFontTx/>
              <a:buChar char="•"/>
            </a:pPr>
            <a:r>
              <a:rPr lang="en-US" sz="2400" b="1" u="sng"/>
              <a:t>The transverse processes </a:t>
            </a:r>
            <a:r>
              <a:rPr lang="en-US" sz="2400" b="1"/>
              <a:t>has a </a:t>
            </a:r>
            <a:r>
              <a:rPr lang="en-US" sz="2400" b="1">
                <a:solidFill>
                  <a:srgbClr val="FFFF00"/>
                </a:solidFill>
              </a:rPr>
              <a:t>foramen transversarium, </a:t>
            </a:r>
            <a:r>
              <a:rPr lang="en-US" sz="2400" b="1"/>
              <a:t>through which the </a:t>
            </a:r>
            <a:r>
              <a:rPr lang="en-US" sz="2400" b="1" u="sng"/>
              <a:t>vertebral arteries &amp; veins </a:t>
            </a:r>
            <a:r>
              <a:rPr lang="en-US" sz="2400" b="1"/>
              <a:t>pass.</a:t>
            </a:r>
          </a:p>
        </p:txBody>
      </p:sp>
      <p:sp>
        <p:nvSpPr>
          <p:cNvPr id="613380" name="Rectangle 4"/>
          <p:cNvSpPr>
            <a:spLocks noRot="1" noChangeArrowheads="1"/>
          </p:cNvSpPr>
          <p:nvPr/>
        </p:nvSpPr>
        <p:spPr bwMode="auto">
          <a:xfrm>
            <a:off x="3851275" y="188913"/>
            <a:ext cx="5041900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CERVICAL VERTEBRAE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C3, C4, C5 &amp; C 6</a:t>
            </a:r>
          </a:p>
        </p:txBody>
      </p:sp>
      <p:pic>
        <p:nvPicPr>
          <p:cNvPr id="7173" name="Picture 5" descr="File0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2" r="2568" b="77156"/>
          <a:stretch>
            <a:fillRect/>
          </a:stretch>
        </p:blipFill>
        <p:spPr bwMode="auto">
          <a:xfrm>
            <a:off x="3348038" y="1844675"/>
            <a:ext cx="56165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86" name="AutoShape 10"/>
          <p:cNvSpPr>
            <a:spLocks noChangeArrowheads="1"/>
          </p:cNvSpPr>
          <p:nvPr/>
        </p:nvSpPr>
        <p:spPr bwMode="auto">
          <a:xfrm>
            <a:off x="3419475" y="4221163"/>
            <a:ext cx="1296988" cy="792162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92500" y="5373688"/>
            <a:ext cx="5327650" cy="9540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FF00"/>
                </a:solidFill>
              </a:rPr>
              <a:t>The vertebral foramen is large &amp; triangular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67400" y="3860800"/>
            <a:ext cx="1008063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72225" y="3644900"/>
            <a:ext cx="0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7740650" y="2565400"/>
            <a:ext cx="1223963" cy="647700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7596188" y="4221163"/>
            <a:ext cx="1296987" cy="863600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pull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33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33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3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3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3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3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8" grpId="0" build="p" animBg="1"/>
      <p:bldP spid="613386" grpId="0" animBg="1"/>
      <p:bldP spid="11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476250"/>
            <a:ext cx="3168650" cy="6024563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 b="1" u="sng">
                <a:solidFill>
                  <a:srgbClr val="FFFF00"/>
                </a:solidFill>
                <a:latin typeface="Garamond" charset="0"/>
                <a:cs typeface="Arial" charset="0"/>
              </a:rPr>
              <a:t>The superior articular processes:</a:t>
            </a:r>
          </a:p>
          <a:p>
            <a:r>
              <a:rPr lang="en-US" sz="2400" b="1">
                <a:latin typeface="Garamond" charset="0"/>
                <a:cs typeface="Arial" charset="0"/>
              </a:rPr>
              <a:t> Have  </a:t>
            </a:r>
            <a:r>
              <a:rPr lang="en-US" sz="2400" b="1" u="sng">
                <a:latin typeface="Garamond" charset="0"/>
                <a:cs typeface="Arial" charset="0"/>
              </a:rPr>
              <a:t>a facets</a:t>
            </a:r>
            <a:r>
              <a:rPr lang="en-US" sz="2400" b="1">
                <a:latin typeface="Garamond" charset="0"/>
                <a:cs typeface="Arial" charset="0"/>
              </a:rPr>
              <a:t>  that face upward  &amp; backward.</a:t>
            </a:r>
          </a:p>
          <a:p>
            <a:pPr>
              <a:buFont typeface="Wingdings" charset="0"/>
              <a:buChar char="§"/>
            </a:pPr>
            <a:r>
              <a:rPr lang="en-US" sz="2400" b="1" u="sng">
                <a:solidFill>
                  <a:srgbClr val="FFFF00"/>
                </a:solidFill>
                <a:latin typeface="Garamond" charset="0"/>
                <a:cs typeface="Arial" charset="0"/>
              </a:rPr>
              <a:t>The inferior articular  processes: </a:t>
            </a:r>
          </a:p>
          <a:p>
            <a:r>
              <a:rPr lang="en-US" sz="2400" b="1">
                <a:latin typeface="Garamond" charset="0"/>
                <a:cs typeface="Arial" charset="0"/>
              </a:rPr>
              <a:t>Have </a:t>
            </a:r>
            <a:r>
              <a:rPr lang="en-US" sz="2400" b="1" u="sng">
                <a:latin typeface="Garamond" charset="0"/>
                <a:cs typeface="Arial" charset="0"/>
              </a:rPr>
              <a:t>a facets </a:t>
            </a:r>
            <a:r>
              <a:rPr lang="en-US" sz="2400" b="1">
                <a:effectLst/>
                <a:latin typeface="Garamond" charset="0"/>
                <a:cs typeface="Arial" charset="0"/>
              </a:rPr>
              <a:t>that,</a:t>
            </a:r>
            <a:r>
              <a:rPr lang="en-US" sz="2400" b="1">
                <a:latin typeface="Garamond" charset="0"/>
                <a:cs typeface="Arial" charset="0"/>
              </a:rPr>
              <a:t> face downward and forward.</a:t>
            </a:r>
          </a:p>
          <a:p>
            <a:r>
              <a:rPr lang="en-US" sz="2400" b="1">
                <a:latin typeface="Garamond" charset="0"/>
                <a:cs typeface="Arial" charset="0"/>
              </a:rPr>
              <a:t>The transverse process has 2 tubercles one infront and one behind the transverse foramen.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DC4AD09-98A1-BC42-9739-3C30720CFA5D}" type="slidenum">
              <a:rPr lang="en-US">
                <a:latin typeface="Arial" charset="0"/>
              </a:rPr>
              <a:pPr eaLnBrk="1" hangingPunct="1"/>
              <a:t>5</a:t>
            </a:fld>
            <a:endParaRPr lang="en-US">
              <a:latin typeface="Arial" charset="0"/>
            </a:endParaRPr>
          </a:p>
        </p:txBody>
      </p:sp>
      <p:pic>
        <p:nvPicPr>
          <p:cNvPr id="7174" name="Picture 2" descr="E:\dad\Student Gray\8. Head and neck\F66122-008-f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r="13324" b="73555"/>
          <a:stretch>
            <a:fillRect/>
          </a:stretch>
        </p:blipFill>
        <p:spPr>
          <a:xfrm>
            <a:off x="3563938" y="1857375"/>
            <a:ext cx="5329237" cy="385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435600" y="5286375"/>
            <a:ext cx="1223963" cy="357188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308850" y="3929063"/>
            <a:ext cx="1477963" cy="428625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571875" y="2214563"/>
            <a:ext cx="1287463" cy="785812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4"/>
          <p:cNvSpPr>
            <a:spLocks noRot="1" noChangeArrowheads="1"/>
          </p:cNvSpPr>
          <p:nvPr/>
        </p:nvSpPr>
        <p:spPr bwMode="auto">
          <a:xfrm>
            <a:off x="3851275" y="188913"/>
            <a:ext cx="5041900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TYPICAL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CERVICAL VERTEBRAE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C3, C4, C5 &amp; C 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CFDB1BB-D817-234F-8528-6719CA0D3AAE}" type="slidenum">
              <a:rPr lang="en-US">
                <a:latin typeface="Arial" charset="0"/>
              </a:rPr>
              <a:pPr eaLnBrk="1" hangingPunct="1"/>
              <a:t>6</a:t>
            </a:fld>
            <a:endParaRPr lang="en-US">
              <a:latin typeface="Arial" charset="0"/>
            </a:endParaRPr>
          </a:p>
        </p:txBody>
      </p:sp>
      <p:pic>
        <p:nvPicPr>
          <p:cNvPr id="9219" name="Picture 2" descr="E:\dad\Student Gray\8. Head and neck\F66122-008-f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6445" r="46451" b="49190"/>
          <a:stretch>
            <a:fillRect/>
          </a:stretch>
        </p:blipFill>
        <p:spPr bwMode="auto">
          <a:xfrm>
            <a:off x="2987675" y="333375"/>
            <a:ext cx="59769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388" y="2286000"/>
            <a:ext cx="2678112" cy="4587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§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/>
              <a:t>It  </a:t>
            </a:r>
            <a:r>
              <a:rPr lang="en-US" sz="2400" b="1" u="sng"/>
              <a:t>has </a:t>
            </a:r>
            <a:r>
              <a:rPr lang="en-US" sz="2400" b="1" u="sng">
                <a:solidFill>
                  <a:srgbClr val="FFFF00"/>
                </a:solidFill>
              </a:rPr>
              <a:t>No</a:t>
            </a:r>
            <a:r>
              <a:rPr lang="en-US" sz="2400" b="1" u="sng"/>
              <a:t> body</a:t>
            </a:r>
            <a:r>
              <a:rPr lang="en-US" sz="2400" b="1"/>
              <a:t>, </a:t>
            </a:r>
            <a:r>
              <a:rPr lang="en-US" sz="2400" b="1" u="sng">
                <a:solidFill>
                  <a:srgbClr val="FFFF00"/>
                </a:solidFill>
              </a:rPr>
              <a:t>No</a:t>
            </a:r>
            <a:r>
              <a:rPr lang="en-US" sz="2400" b="1" u="sng"/>
              <a:t>  spine. </a:t>
            </a:r>
          </a:p>
          <a:p>
            <a:pPr>
              <a:buFont typeface="Wingdings" charset="0"/>
              <a:buChar char="§"/>
            </a:pPr>
            <a:r>
              <a:rPr lang="en-US" sz="2400"/>
              <a:t> It has </a:t>
            </a:r>
            <a:r>
              <a:rPr lang="en-US" sz="2400">
                <a:solidFill>
                  <a:srgbClr val="FFFF00"/>
                </a:solidFill>
              </a:rPr>
              <a:t>2</a:t>
            </a:r>
            <a:r>
              <a:rPr lang="en-US" sz="2400"/>
              <a:t> lateral masses connected together by </a:t>
            </a:r>
            <a:r>
              <a:rPr lang="en-US" sz="2400" b="1" i="1" u="sng">
                <a:solidFill>
                  <a:srgbClr val="FFFF00"/>
                </a:solidFill>
              </a:rPr>
              <a:t>small</a:t>
            </a:r>
            <a:r>
              <a:rPr lang="en-US" sz="2400" i="1">
                <a:solidFill>
                  <a:srgbClr val="FFFF00"/>
                </a:solidFill>
              </a:rPr>
              <a:t> </a:t>
            </a:r>
            <a:r>
              <a:rPr lang="en-US" sz="2400"/>
              <a:t>anterior arch &amp; </a:t>
            </a:r>
            <a:r>
              <a:rPr lang="en-US" sz="2400" b="1" u="sng">
                <a:solidFill>
                  <a:srgbClr val="FFFF00"/>
                </a:solidFill>
              </a:rPr>
              <a:t>long</a:t>
            </a:r>
            <a:r>
              <a:rPr lang="en-US" sz="2400"/>
              <a:t>  posterior arch.</a:t>
            </a:r>
          </a:p>
          <a:p>
            <a:pPr>
              <a:buFont typeface="Wingdings" charset="0"/>
              <a:buChar char="§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/>
              <a:t>Each lateral mass has </a:t>
            </a:r>
            <a:r>
              <a:rPr lang="en-US" sz="2400" b="1">
                <a:solidFill>
                  <a:srgbClr val="FFFF00"/>
                </a:solidFill>
              </a:rPr>
              <a:t>articular surfaces </a:t>
            </a:r>
            <a:r>
              <a:rPr lang="en-US" sz="2400"/>
              <a:t>on its </a:t>
            </a:r>
            <a:r>
              <a:rPr lang="en-US" sz="2400" u="sng"/>
              <a:t>upper</a:t>
            </a:r>
            <a:r>
              <a:rPr lang="en-US" sz="2400"/>
              <a:t> and </a:t>
            </a:r>
            <a:r>
              <a:rPr lang="en-US" sz="2400" u="sng"/>
              <a:t>lower</a:t>
            </a:r>
            <a:r>
              <a:rPr lang="en-US" sz="2400"/>
              <a:t> aspects.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4313" y="1143000"/>
            <a:ext cx="2736850" cy="10763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00"/>
                </a:solidFill>
              </a:rPr>
              <a:t>C1-</a:t>
            </a:r>
          </a:p>
          <a:p>
            <a:pPr algn="ctr" eaLnBrk="1" hangingPunct="1"/>
            <a:r>
              <a:rPr lang="en-US" sz="3200" b="1">
                <a:solidFill>
                  <a:srgbClr val="FFFF00"/>
                </a:solidFill>
              </a:rPr>
              <a:t>ATLAS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132138" y="4724400"/>
            <a:ext cx="5688012" cy="1570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§"/>
            </a:pPr>
            <a:r>
              <a:rPr lang="en-US" sz="2400">
                <a:solidFill>
                  <a:srgbClr val="FFFF00"/>
                </a:solidFill>
              </a:rPr>
              <a:t> </a:t>
            </a:r>
            <a:r>
              <a:rPr lang="en-US" sz="2400" u="sng"/>
              <a:t>The upper articular surface </a:t>
            </a:r>
            <a:r>
              <a:rPr lang="en-US" sz="2400"/>
              <a:t>is kidney-shaped articulates with </a:t>
            </a:r>
            <a:r>
              <a:rPr lang="en-US" sz="2400" u="sng"/>
              <a:t>occipital condyles of the skull.</a:t>
            </a:r>
          </a:p>
          <a:p>
            <a:r>
              <a:rPr lang="en-US" sz="2400"/>
              <a:t>It forms the  </a:t>
            </a:r>
            <a:r>
              <a:rPr lang="en-US" sz="2400" b="1">
                <a:solidFill>
                  <a:srgbClr val="99FF33"/>
                </a:solidFill>
              </a:rPr>
              <a:t>Atlanto-Occipital joints. </a:t>
            </a:r>
          </a:p>
          <a:p>
            <a:r>
              <a:rPr lang="en-US" sz="2400"/>
              <a:t>This joint allows you to nod </a:t>
            </a:r>
            <a:r>
              <a:rPr lang="ja-JP" altLang="en-US" sz="2400" b="1">
                <a:solidFill>
                  <a:srgbClr val="FFFF00"/>
                </a:solidFill>
              </a:rPr>
              <a:t>“</a:t>
            </a:r>
            <a:r>
              <a:rPr lang="en-US" sz="2400" b="1">
                <a:solidFill>
                  <a:srgbClr val="FFFF00"/>
                </a:solidFill>
              </a:rPr>
              <a:t>say Yes</a:t>
            </a:r>
            <a:r>
              <a:rPr lang="ja-JP" altLang="en-US" sz="2400" b="1">
                <a:solidFill>
                  <a:srgbClr val="FFFF00"/>
                </a:solidFill>
              </a:rPr>
              <a:t>”</a:t>
            </a:r>
            <a:r>
              <a:rPr lang="en-US" sz="2400" b="1">
                <a:solidFill>
                  <a:srgbClr val="FFFF00"/>
                </a:solidFill>
              </a:rPr>
              <a:t>. 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79388" y="333375"/>
            <a:ext cx="2736850" cy="584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00"/>
                </a:solidFill>
              </a:rPr>
              <a:t>ATYPICAL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5003800" y="333375"/>
            <a:ext cx="1368425" cy="358775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7235825" y="4292600"/>
            <a:ext cx="1368425" cy="288925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200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1F6F0F-D0DA-B740-91B0-818E500E63AB}" type="slidenum">
              <a:rPr lang="en-US">
                <a:latin typeface="Arial" charset="0"/>
              </a:rPr>
              <a:pPr eaLnBrk="1" hangingPunct="1"/>
              <a:t>7</a:t>
            </a:fld>
            <a:endParaRPr lang="en-US">
              <a:latin typeface="Arial" charset="0"/>
            </a:endParaRPr>
          </a:p>
        </p:txBody>
      </p:sp>
      <p:pic>
        <p:nvPicPr>
          <p:cNvPr id="13316" name="Picture 2" descr="E:\dad\Student Gray\8. Head and neck\F66122-008-f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0" t="32294" r="16219" b="48663"/>
          <a:stretch>
            <a:fillRect/>
          </a:stretch>
        </p:blipFill>
        <p:spPr bwMode="auto">
          <a:xfrm>
            <a:off x="4859338" y="188913"/>
            <a:ext cx="40338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188913"/>
            <a:ext cx="4465638" cy="3140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buFont typeface="Wingdings" charset="0"/>
              <a:buChar char="§"/>
            </a:pPr>
            <a:r>
              <a:rPr lang="en-US" sz="2200" b="1">
                <a:solidFill>
                  <a:srgbClr val="FFFF00"/>
                </a:solidFill>
              </a:rPr>
              <a:t> The inferior articular surface of the atlas is circular and </a:t>
            </a:r>
            <a:r>
              <a:rPr lang="en-US" sz="2200"/>
              <a:t>articulates with the axis. It forms the  </a:t>
            </a:r>
            <a:r>
              <a:rPr lang="en-US" sz="2200" b="1">
                <a:solidFill>
                  <a:srgbClr val="99FF33"/>
                </a:solidFill>
              </a:rPr>
              <a:t>2 lateral </a:t>
            </a:r>
            <a:r>
              <a:rPr lang="en-US" sz="2400" b="1">
                <a:solidFill>
                  <a:srgbClr val="99FF33"/>
                </a:solidFill>
              </a:rPr>
              <a:t>Atlanto-Axial joints. </a:t>
            </a:r>
          </a:p>
          <a:p>
            <a:pPr>
              <a:buFont typeface="Wingdings" charset="0"/>
              <a:buChar char="§"/>
            </a:pPr>
            <a:r>
              <a:rPr lang="en-US" sz="2200">
                <a:solidFill>
                  <a:srgbClr val="FFFF00"/>
                </a:solidFill>
              </a:rPr>
              <a:t> </a:t>
            </a:r>
            <a:r>
              <a:rPr lang="en-US" sz="2200"/>
              <a:t>This joint together with </a:t>
            </a:r>
            <a:r>
              <a:rPr lang="en-US" sz="2200" b="1">
                <a:solidFill>
                  <a:srgbClr val="99FF33"/>
                </a:solidFill>
              </a:rPr>
              <a:t>one median joint</a:t>
            </a:r>
            <a:r>
              <a:rPr lang="en-US" sz="2200"/>
              <a:t> between the </a:t>
            </a:r>
            <a:r>
              <a:rPr lang="en-US" sz="2200" u="sng"/>
              <a:t>dens of axis </a:t>
            </a:r>
            <a:r>
              <a:rPr lang="en-US" sz="2200"/>
              <a:t>and the </a:t>
            </a:r>
            <a:r>
              <a:rPr lang="en-US" sz="2200" u="sng"/>
              <a:t>anterior small arch of atlas</a:t>
            </a:r>
            <a:r>
              <a:rPr lang="en-US" sz="2200"/>
              <a:t>, they allow you to </a:t>
            </a:r>
            <a:r>
              <a:rPr lang="ja-JP" altLang="en-US" sz="2200"/>
              <a:t>“</a:t>
            </a:r>
            <a:r>
              <a:rPr lang="en-US" sz="2200" b="1">
                <a:solidFill>
                  <a:srgbClr val="FFFF00"/>
                </a:solidFill>
              </a:rPr>
              <a:t>Say No </a:t>
            </a:r>
            <a:r>
              <a:rPr lang="ja-JP" altLang="en-US" sz="2200" b="1">
                <a:solidFill>
                  <a:srgbClr val="FFFF00"/>
                </a:solidFill>
              </a:rPr>
              <a:t>“</a:t>
            </a:r>
            <a:r>
              <a:rPr lang="en-US" sz="2200" b="1">
                <a:solidFill>
                  <a:srgbClr val="FFFF00"/>
                </a:solidFill>
              </a:rPr>
              <a:t> lateral rotation </a:t>
            </a:r>
            <a:r>
              <a:rPr lang="en-US" sz="2200"/>
              <a:t>of the face.</a:t>
            </a:r>
          </a:p>
        </p:txBody>
      </p:sp>
      <p:pic>
        <p:nvPicPr>
          <p:cNvPr id="6" name="Picture 2" descr="E:\dad\Student Gray\8. Head and neck\F66122-008-f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6" r="48817" b="14305"/>
          <a:stretch>
            <a:fillRect/>
          </a:stretch>
        </p:blipFill>
        <p:spPr bwMode="auto">
          <a:xfrm>
            <a:off x="179388" y="3500438"/>
            <a:ext cx="46085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rot="5400000">
            <a:off x="7812087" y="1052513"/>
            <a:ext cx="504825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932362" y="692151"/>
            <a:ext cx="1008063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519363" y="3968750"/>
            <a:ext cx="2089150" cy="115252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" descr="E:\dad\Student Gray\2. Back\F66122-002-f02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t="45596" r="65422" b="12569"/>
          <a:stretch>
            <a:fillRect/>
          </a:stretch>
        </p:blipFill>
        <p:spPr bwMode="auto">
          <a:xfrm>
            <a:off x="5219700" y="3716338"/>
            <a:ext cx="34559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19"/>
          <p:cNvSpPr txBox="1">
            <a:spLocks noChangeArrowheads="1"/>
          </p:cNvSpPr>
          <p:nvPr/>
        </p:nvSpPr>
        <p:spPr bwMode="auto">
          <a:xfrm>
            <a:off x="6084888" y="1773238"/>
            <a:ext cx="1655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bg2"/>
                </a:solidFill>
              </a:rPr>
              <a:t>AXIS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41E094-72E2-DC4B-9EB3-3DF61A36BBE7}" type="slidenum">
              <a:rPr lang="en-US">
                <a:latin typeface="Arial" charset="0"/>
              </a:rPr>
              <a:pPr eaLnBrk="1" hangingPunct="1"/>
              <a:t>8</a:t>
            </a:fld>
            <a:endParaRPr lang="en-US">
              <a:latin typeface="Arial" charset="0"/>
            </a:endParaRPr>
          </a:p>
        </p:txBody>
      </p:sp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395288" y="4652963"/>
            <a:ext cx="8532812" cy="19383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sz="2400"/>
              <a:t> It acts as a pivot for the rotation of the atlas (and the skull) above. 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/>
              <a:t> It has a large upright peg-like </a:t>
            </a:r>
            <a:r>
              <a:rPr lang="en-US" sz="2400" b="1">
                <a:solidFill>
                  <a:schemeClr val="hlink"/>
                </a:solidFill>
              </a:rPr>
              <a:t>odontoid process</a:t>
            </a:r>
            <a:r>
              <a:rPr lang="en-US" sz="2400" b="1"/>
              <a:t>,</a:t>
            </a:r>
            <a:r>
              <a:rPr lang="en-US" sz="2400"/>
              <a:t> or </a:t>
            </a:r>
            <a:r>
              <a:rPr lang="en-US" sz="2400" b="1">
                <a:solidFill>
                  <a:schemeClr val="hlink"/>
                </a:solidFill>
              </a:rPr>
              <a:t>dens</a:t>
            </a:r>
            <a:r>
              <a:rPr lang="en-US" sz="2400" b="1"/>
              <a:t>, </a:t>
            </a:r>
            <a:r>
              <a:rPr lang="en-US" sz="2400"/>
              <a:t>which projects upward from the superior surface of the body.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2400"/>
              <a:t> Actually </a:t>
            </a:r>
            <a:r>
              <a:rPr lang="en-US" sz="2400" u="sng"/>
              <a:t>it represents the body of the atlas </a:t>
            </a:r>
            <a:r>
              <a:rPr lang="en-US" sz="2400"/>
              <a:t>that has fused with the axis.</a:t>
            </a:r>
          </a:p>
        </p:txBody>
      </p:sp>
      <p:pic>
        <p:nvPicPr>
          <p:cNvPr id="551941" name="Picture 5" descr="File034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7851" r="8531" b="5788"/>
          <a:stretch>
            <a:fillRect/>
          </a:stretch>
        </p:blipFill>
        <p:spPr bwMode="auto">
          <a:xfrm>
            <a:off x="323850" y="188913"/>
            <a:ext cx="52562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942" name="Rectangle 6"/>
          <p:cNvSpPr>
            <a:spLocks noRot="1" noChangeArrowheads="1"/>
          </p:cNvSpPr>
          <p:nvPr/>
        </p:nvSpPr>
        <p:spPr bwMode="auto">
          <a:xfrm>
            <a:off x="6084888" y="188913"/>
            <a:ext cx="2447925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AXIS- C 2</a:t>
            </a:r>
          </a:p>
        </p:txBody>
      </p:sp>
      <p:sp>
        <p:nvSpPr>
          <p:cNvPr id="551948" name="Oval 12"/>
          <p:cNvSpPr>
            <a:spLocks noChangeArrowheads="1"/>
          </p:cNvSpPr>
          <p:nvPr/>
        </p:nvSpPr>
        <p:spPr bwMode="auto">
          <a:xfrm>
            <a:off x="323850" y="3573463"/>
            <a:ext cx="2160588" cy="1008062"/>
          </a:xfrm>
          <a:prstGeom prst="ellipse">
            <a:avLst/>
          </a:prstGeom>
          <a:solidFill>
            <a:srgbClr val="FF9900">
              <a:alpha val="20000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271" name="Picture 2" descr="E:\dad\Student Gray\2. Back\F66122-002-f021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1" b="56606"/>
          <a:stretch>
            <a:fillRect/>
          </a:stretch>
        </p:blipFill>
        <p:spPr bwMode="auto">
          <a:xfrm>
            <a:off x="5651500" y="908050"/>
            <a:ext cx="33131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pull dir="r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1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19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519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19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5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1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1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51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1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1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51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1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51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0" grpId="0" build="p" animBg="1"/>
      <p:bldP spid="551948" grpId="0" animBg="1"/>
      <p:bldP spid="5519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3816350" cy="180022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>
                <a:solidFill>
                  <a:srgbClr val="FFFF00"/>
                </a:solidFill>
                <a:latin typeface="Garamond" charset="0"/>
                <a:cs typeface="Arial" charset="0"/>
              </a:rPr>
              <a:t>7th </a:t>
            </a:r>
            <a:r>
              <a:rPr lang="en-US" sz="2400">
                <a:latin typeface="Garamond" charset="0"/>
                <a:cs typeface="Arial" charset="0"/>
              </a:rPr>
              <a:t/>
            </a:r>
            <a:br>
              <a:rPr lang="en-US" sz="2400">
                <a:latin typeface="Garamond" charset="0"/>
                <a:cs typeface="Arial" charset="0"/>
              </a:rPr>
            </a:br>
            <a:r>
              <a:rPr lang="en-US" sz="2400">
                <a:latin typeface="Garamond" charset="0"/>
                <a:cs typeface="Arial" charset="0"/>
              </a:rPr>
              <a:t> </a:t>
            </a:r>
            <a:r>
              <a:rPr lang="en-US" sz="2400">
                <a:solidFill>
                  <a:srgbClr val="FFFF00"/>
                </a:solidFill>
                <a:latin typeface="Garamond" charset="0"/>
                <a:cs typeface="Arial" charset="0"/>
              </a:rPr>
              <a:t>CERVICAL VERTEBRA</a:t>
            </a:r>
            <a:r>
              <a:rPr lang="en-US" sz="2800">
                <a:latin typeface="Garamond" charset="0"/>
                <a:cs typeface="Arial" charset="0"/>
              </a:rPr>
              <a:t/>
            </a:r>
            <a:br>
              <a:rPr lang="en-US" sz="2800">
                <a:latin typeface="Garamond" charset="0"/>
                <a:cs typeface="Arial" charset="0"/>
              </a:rPr>
            </a:br>
            <a:r>
              <a:rPr lang="en-US" sz="2800" u="sng">
                <a:latin typeface="Garamond" charset="0"/>
                <a:cs typeface="Arial" charset="0"/>
              </a:rPr>
              <a:t>OR</a:t>
            </a:r>
            <a:r>
              <a:rPr lang="en-US" sz="2800">
                <a:latin typeface="Garamond" charset="0"/>
                <a:cs typeface="Arial" charset="0"/>
              </a:rPr>
              <a:t/>
            </a:r>
            <a:br>
              <a:rPr lang="en-US" sz="2800">
                <a:latin typeface="Garamond" charset="0"/>
                <a:cs typeface="Arial" charset="0"/>
              </a:rPr>
            </a:br>
            <a:r>
              <a:rPr lang="en-US" sz="2800">
                <a:solidFill>
                  <a:srgbClr val="99FF33"/>
                </a:solidFill>
                <a:latin typeface="Garamond" charset="0"/>
                <a:cs typeface="Arial" charset="0"/>
              </a:rPr>
              <a:t>Cervica Prominens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2133600"/>
            <a:ext cx="3889375" cy="4367213"/>
          </a:xfrm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Wingdings" charset="0"/>
              <a:buChar char="§"/>
            </a:pPr>
            <a:r>
              <a:rPr lang="en-US" sz="2400" b="1">
                <a:latin typeface="Garamond" charset="0"/>
                <a:cs typeface="Arial" charset="0"/>
              </a:rPr>
              <a:t> It has the 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l</a:t>
            </a:r>
            <a:r>
              <a:rPr lang="en-US" sz="2400" b="1" u="sng">
                <a:solidFill>
                  <a:srgbClr val="FFFF00"/>
                </a:solidFill>
                <a:latin typeface="Garamond" charset="0"/>
                <a:cs typeface="Arial" charset="0"/>
              </a:rPr>
              <a:t>ongest</a:t>
            </a:r>
            <a:r>
              <a:rPr lang="en-US" sz="2400" b="1">
                <a:latin typeface="Garamond" charset="0"/>
                <a:cs typeface="Arial" charset="0"/>
              </a:rPr>
              <a:t> spinous process which is </a:t>
            </a:r>
            <a:r>
              <a:rPr lang="en-US" sz="2400" b="1">
                <a:solidFill>
                  <a:srgbClr val="FFFF00"/>
                </a:solidFill>
                <a:latin typeface="Garamond" charset="0"/>
                <a:cs typeface="Arial" charset="0"/>
              </a:rPr>
              <a:t>not bifid</a:t>
            </a:r>
            <a:r>
              <a:rPr lang="en-US" sz="2400" b="1">
                <a:latin typeface="Garamond" charset="0"/>
                <a:cs typeface="Arial" charset="0"/>
              </a:rPr>
              <a:t>.</a:t>
            </a:r>
          </a:p>
          <a:p>
            <a:pPr>
              <a:buFont typeface="Wingdings" charset="0"/>
              <a:buChar char="§"/>
            </a:pPr>
            <a:r>
              <a:rPr lang="en-US" sz="2400" b="1">
                <a:latin typeface="Garamond" charset="0"/>
                <a:cs typeface="Arial" charset="0"/>
              </a:rPr>
              <a:t> It is the </a:t>
            </a:r>
            <a:r>
              <a:rPr lang="en-US" sz="2400" b="1" u="sng">
                <a:solidFill>
                  <a:srgbClr val="FFFF00"/>
                </a:solidFill>
                <a:latin typeface="Garamond" charset="0"/>
                <a:cs typeface="Arial" charset="0"/>
              </a:rPr>
              <a:t>first spine </a:t>
            </a:r>
            <a:r>
              <a:rPr lang="en-US" sz="2400" b="1">
                <a:latin typeface="Garamond" charset="0"/>
                <a:cs typeface="Arial" charset="0"/>
              </a:rPr>
              <a:t>to be felt </a:t>
            </a:r>
            <a:r>
              <a:rPr lang="en-US" sz="2400" b="1">
                <a:solidFill>
                  <a:srgbClr val="99FF33"/>
                </a:solidFill>
                <a:latin typeface="Garamond" charset="0"/>
                <a:cs typeface="Arial" charset="0"/>
              </a:rPr>
              <a:t>subcutaneously</a:t>
            </a:r>
            <a:r>
              <a:rPr lang="en-US" sz="2400" b="1">
                <a:latin typeface="Garamond" charset="0"/>
                <a:cs typeface="Arial" charset="0"/>
              </a:rPr>
              <a:t>  in the root of the the back of the  neck.</a:t>
            </a:r>
          </a:p>
          <a:p>
            <a:pPr>
              <a:buFont typeface="Wingdings" charset="0"/>
              <a:buChar char="§"/>
            </a:pPr>
            <a:r>
              <a:rPr lang="en-US" sz="2400" b="1">
                <a:latin typeface="Garamond" charset="0"/>
                <a:cs typeface="Arial" charset="0"/>
              </a:rPr>
              <a:t> The transverse process is large while its </a:t>
            </a:r>
            <a:r>
              <a:rPr lang="en-US" sz="2400" b="1" u="sng">
                <a:solidFill>
                  <a:srgbClr val="FFFF00"/>
                </a:solidFill>
                <a:effectLst/>
                <a:latin typeface="Garamond" charset="0"/>
                <a:cs typeface="Arial" charset="0"/>
              </a:rPr>
              <a:t>foramen transversaium</a:t>
            </a:r>
            <a:r>
              <a:rPr lang="en-US" sz="2400" b="1">
                <a:latin typeface="Garamond" charset="0"/>
                <a:cs typeface="Arial" charset="0"/>
              </a:rPr>
              <a:t> is small and may be absent, and does not transmit the vertebral artery.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A0C7E7-0F14-1E44-9130-DF34FD261B0A}" type="slidenum">
              <a:rPr lang="en-US">
                <a:latin typeface="Arial" charset="0"/>
              </a:rPr>
              <a:pPr eaLnBrk="1" hangingPunct="1"/>
              <a:t>9</a:t>
            </a:fld>
            <a:endParaRPr lang="en-US">
              <a:latin typeface="Arial" charset="0"/>
            </a:endParaRPr>
          </a:p>
        </p:txBody>
      </p:sp>
      <p:pic>
        <p:nvPicPr>
          <p:cNvPr id="7" name="Picture 2" descr="E:\dad\Student Gray\2. Back\F66122-002-f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r="18802" b="5112"/>
          <a:stretch>
            <a:fillRect/>
          </a:stretch>
        </p:blipFill>
        <p:spPr>
          <a:xfrm>
            <a:off x="4284663" y="188913"/>
            <a:ext cx="4679950" cy="648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6948488" y="2060575"/>
            <a:ext cx="1655762" cy="647700"/>
          </a:xfrm>
          <a:prstGeom prst="roundRect">
            <a:avLst>
              <a:gd name="adj" fmla="val 16667"/>
            </a:avLst>
          </a:prstGeom>
          <a:solidFill>
            <a:srgbClr val="FF9900">
              <a:alpha val="18823"/>
            </a:srgbClr>
          </a:solidFill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9" grpId="0" animBg="1"/>
    </p:bldLst>
  </p:timing>
</p:sld>
</file>

<file path=ppt/theme/theme1.xml><?xml version="1.0" encoding="utf-8"?>
<a:theme xmlns:a="http://schemas.openxmlformats.org/drawingml/2006/main" name="Introduction">
  <a:themeElements>
    <a:clrScheme name="Introduction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Introduction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duction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uction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uc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</Template>
  <TotalTime>2910</TotalTime>
  <Words>1159</Words>
  <Application>Microsoft Macintosh PowerPoint</Application>
  <PresentationFormat>On-screen Show (4:3)</PresentationFormat>
  <Paragraphs>165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Garamond</vt:lpstr>
      <vt:lpstr>Arial</vt:lpstr>
      <vt:lpstr>Wingdings</vt:lpstr>
      <vt:lpstr>Introduction</vt:lpstr>
      <vt:lpstr>CERVICAL VERTEBRAE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7th   CERVICAL VERTEBRA OR Cervica Prominens</vt:lpstr>
      <vt:lpstr>Joints of Cervical Vertebrae</vt:lpstr>
      <vt:lpstr>PowerPoint Presentation</vt:lpstr>
      <vt:lpstr>MOVEMENTS IN THE ATLANTO-OCCIPITAL JOINT</vt:lpstr>
      <vt:lpstr>PowerPoint Presentation</vt:lpstr>
      <vt:lpstr>MOVEMENTS</vt:lpstr>
      <vt:lpstr>JOINTS OF THE VERTEBRAL COLUMN BELOW THE AXIS</vt:lpstr>
      <vt:lpstr>PowerPoint Presentation</vt:lpstr>
      <vt:lpstr>PowerPoint Presentation</vt:lpstr>
      <vt:lpstr>JOINTS BETWEEN TWO VERTEBRAL ARCHES</vt:lpstr>
      <vt:lpstr>PowerPoint Presentation</vt:lpstr>
      <vt:lpstr>L I G A ME N T S</vt:lpstr>
      <vt:lpstr>OTHER LIGAMENTS</vt:lpstr>
      <vt:lpstr>PowerPoint Presentation</vt:lpstr>
      <vt:lpstr>LIGAMENTUM NUCHAE</vt:lpstr>
      <vt:lpstr>Summary</vt:lpstr>
      <vt:lpstr>Summary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LANGUAGE OF ANATOMY CLASSIFICATION OF BONES</dc:title>
  <dc:creator>Prof. Saeed Abuel Makarem</dc:creator>
  <cp:lastModifiedBy>User</cp:lastModifiedBy>
  <cp:revision>215</cp:revision>
  <cp:lastPrinted>1601-01-01T00:00:00Z</cp:lastPrinted>
  <dcterms:created xsi:type="dcterms:W3CDTF">2005-02-19T11:50:04Z</dcterms:created>
  <dcterms:modified xsi:type="dcterms:W3CDTF">2011-12-17T13:01:36Z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Vertbrae">
    <vt:lpwstr>Prof. Saeed Abuel Makarem</vt:lpwstr>
  </property>
</Properties>
</file>