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19" r:id="rId3"/>
    <p:sldId id="320" r:id="rId4"/>
    <p:sldId id="314" r:id="rId5"/>
    <p:sldId id="299" r:id="rId6"/>
    <p:sldId id="315" r:id="rId7"/>
    <p:sldId id="300" r:id="rId8"/>
    <p:sldId id="302" r:id="rId9"/>
    <p:sldId id="303" r:id="rId10"/>
    <p:sldId id="304" r:id="rId11"/>
    <p:sldId id="305" r:id="rId12"/>
    <p:sldId id="306" r:id="rId13"/>
    <p:sldId id="317" r:id="rId14"/>
    <p:sldId id="308" r:id="rId15"/>
    <p:sldId id="309" r:id="rId16"/>
    <p:sldId id="312" r:id="rId17"/>
    <p:sldId id="263"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98" autoAdjust="0"/>
  </p:normalViewPr>
  <p:slideViewPr>
    <p:cSldViewPr>
      <p:cViewPr>
        <p:scale>
          <a:sx n="70" d="100"/>
          <a:sy n="70" d="100"/>
        </p:scale>
        <p:origin x="-4336" y="-1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0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68E4865-3BA9-D246-B9E9-FB8455EEECA1}" type="datetimeFigureOut">
              <a:rPr lang="en-US"/>
              <a:pPr/>
              <a:t>12/18/11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9B488D7-0201-5D4C-B14F-664DFB3E0CDF}" type="slidenum">
              <a:rPr lang="en-US"/>
              <a:pPr/>
              <a:t>‹#›</a:t>
            </a:fld>
            <a:endParaRPr lang="en-US"/>
          </a:p>
        </p:txBody>
      </p:sp>
    </p:spTree>
    <p:extLst>
      <p:ext uri="{BB962C8B-B14F-4D97-AF65-F5344CB8AC3E}">
        <p14:creationId xmlns:p14="http://schemas.microsoft.com/office/powerpoint/2010/main" val="2986875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388990A-61BB-3F47-972D-E13CEEC69398}" type="datetime1">
              <a:rPr lang="en-US"/>
              <a:pPr/>
              <a:t>12/18/11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 Zeenat &amp; Dr. Vohra  1/1/2011</a:t>
            </a:r>
          </a:p>
        </p:txBody>
      </p:sp>
      <p:sp>
        <p:nvSpPr>
          <p:cNvPr id="6" name="Slide Number Placeholder 5"/>
          <p:cNvSpPr>
            <a:spLocks noGrp="1"/>
          </p:cNvSpPr>
          <p:nvPr>
            <p:ph type="sldNum" sz="quarter" idx="12"/>
          </p:nvPr>
        </p:nvSpPr>
        <p:spPr/>
        <p:txBody>
          <a:bodyPr/>
          <a:lstStyle>
            <a:lvl1pPr>
              <a:defRPr/>
            </a:lvl1pPr>
          </a:lstStyle>
          <a:p>
            <a:fld id="{C0E4E937-A2A5-424E-A1A7-4BB98CF6C90A}" type="slidenum">
              <a:rPr lang="en-US"/>
              <a:pPr/>
              <a:t>‹#›</a:t>
            </a:fld>
            <a:endParaRPr lang="en-US"/>
          </a:p>
        </p:txBody>
      </p:sp>
    </p:spTree>
    <p:extLst>
      <p:ext uri="{BB962C8B-B14F-4D97-AF65-F5344CB8AC3E}">
        <p14:creationId xmlns:p14="http://schemas.microsoft.com/office/powerpoint/2010/main" val="339487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371ED2-32A5-0343-B98D-ADB5D43BA2A8}" type="datetime1">
              <a:rPr lang="en-US"/>
              <a:pPr/>
              <a:t>12/18/11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 Zeenat &amp; Dr. Vohra  1/1/2011</a:t>
            </a:r>
          </a:p>
        </p:txBody>
      </p:sp>
      <p:sp>
        <p:nvSpPr>
          <p:cNvPr id="6" name="Slide Number Placeholder 5"/>
          <p:cNvSpPr>
            <a:spLocks noGrp="1"/>
          </p:cNvSpPr>
          <p:nvPr>
            <p:ph type="sldNum" sz="quarter" idx="12"/>
          </p:nvPr>
        </p:nvSpPr>
        <p:spPr/>
        <p:txBody>
          <a:bodyPr/>
          <a:lstStyle>
            <a:lvl1pPr>
              <a:defRPr/>
            </a:lvl1pPr>
          </a:lstStyle>
          <a:p>
            <a:fld id="{3783D8D6-9D76-D64E-8494-D480DE1CABF8}" type="slidenum">
              <a:rPr lang="en-US"/>
              <a:pPr/>
              <a:t>‹#›</a:t>
            </a:fld>
            <a:endParaRPr lang="en-US"/>
          </a:p>
        </p:txBody>
      </p:sp>
    </p:spTree>
    <p:extLst>
      <p:ext uri="{BB962C8B-B14F-4D97-AF65-F5344CB8AC3E}">
        <p14:creationId xmlns:p14="http://schemas.microsoft.com/office/powerpoint/2010/main" val="4003285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0C9B94D-6969-6940-907E-45EBEF83CDBF}" type="datetime1">
              <a:rPr lang="en-US"/>
              <a:pPr/>
              <a:t>12/18/11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 Zeenat &amp; Dr. Vohra  1/1/2011</a:t>
            </a:r>
          </a:p>
        </p:txBody>
      </p:sp>
      <p:sp>
        <p:nvSpPr>
          <p:cNvPr id="6" name="Slide Number Placeholder 5"/>
          <p:cNvSpPr>
            <a:spLocks noGrp="1"/>
          </p:cNvSpPr>
          <p:nvPr>
            <p:ph type="sldNum" sz="quarter" idx="12"/>
          </p:nvPr>
        </p:nvSpPr>
        <p:spPr/>
        <p:txBody>
          <a:bodyPr/>
          <a:lstStyle>
            <a:lvl1pPr>
              <a:defRPr/>
            </a:lvl1pPr>
          </a:lstStyle>
          <a:p>
            <a:fld id="{6C2F1B57-FE1F-D04C-B1D6-CB83D6DF3DDD}" type="slidenum">
              <a:rPr lang="en-US"/>
              <a:pPr/>
              <a:t>‹#›</a:t>
            </a:fld>
            <a:endParaRPr lang="en-US"/>
          </a:p>
        </p:txBody>
      </p:sp>
    </p:spTree>
    <p:extLst>
      <p:ext uri="{BB962C8B-B14F-4D97-AF65-F5344CB8AC3E}">
        <p14:creationId xmlns:p14="http://schemas.microsoft.com/office/powerpoint/2010/main" val="59260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9B915B-C6BC-4F42-B249-90CF6D2F9ADC}" type="datetime1">
              <a:rPr lang="en-US"/>
              <a:pPr/>
              <a:t>12/18/11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 Zeenat &amp; Dr. Vohra  1/1/2011</a:t>
            </a:r>
          </a:p>
        </p:txBody>
      </p:sp>
      <p:sp>
        <p:nvSpPr>
          <p:cNvPr id="6" name="Slide Number Placeholder 5"/>
          <p:cNvSpPr>
            <a:spLocks noGrp="1"/>
          </p:cNvSpPr>
          <p:nvPr>
            <p:ph type="sldNum" sz="quarter" idx="12"/>
          </p:nvPr>
        </p:nvSpPr>
        <p:spPr/>
        <p:txBody>
          <a:bodyPr/>
          <a:lstStyle>
            <a:lvl1pPr>
              <a:defRPr/>
            </a:lvl1pPr>
          </a:lstStyle>
          <a:p>
            <a:fld id="{1E6DAE45-FF92-9940-8C1A-69710317E1CD}" type="slidenum">
              <a:rPr lang="en-US"/>
              <a:pPr/>
              <a:t>‹#›</a:t>
            </a:fld>
            <a:endParaRPr lang="en-US"/>
          </a:p>
        </p:txBody>
      </p:sp>
    </p:spTree>
    <p:extLst>
      <p:ext uri="{BB962C8B-B14F-4D97-AF65-F5344CB8AC3E}">
        <p14:creationId xmlns:p14="http://schemas.microsoft.com/office/powerpoint/2010/main" val="2989309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CAFBF49-FC0A-1D49-B023-79647BEE88B1}" type="datetime1">
              <a:rPr lang="en-US"/>
              <a:pPr/>
              <a:t>12/18/11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 Zeenat &amp; Dr. Vohra  1/1/2011</a:t>
            </a:r>
          </a:p>
        </p:txBody>
      </p:sp>
      <p:sp>
        <p:nvSpPr>
          <p:cNvPr id="6" name="Slide Number Placeholder 5"/>
          <p:cNvSpPr>
            <a:spLocks noGrp="1"/>
          </p:cNvSpPr>
          <p:nvPr>
            <p:ph type="sldNum" sz="quarter" idx="12"/>
          </p:nvPr>
        </p:nvSpPr>
        <p:spPr/>
        <p:txBody>
          <a:bodyPr/>
          <a:lstStyle>
            <a:lvl1pPr>
              <a:defRPr/>
            </a:lvl1pPr>
          </a:lstStyle>
          <a:p>
            <a:fld id="{2740FD3B-97AD-874F-96C7-93362C182813}" type="slidenum">
              <a:rPr lang="en-US"/>
              <a:pPr/>
              <a:t>‹#›</a:t>
            </a:fld>
            <a:endParaRPr lang="en-US"/>
          </a:p>
        </p:txBody>
      </p:sp>
    </p:spTree>
    <p:extLst>
      <p:ext uri="{BB962C8B-B14F-4D97-AF65-F5344CB8AC3E}">
        <p14:creationId xmlns:p14="http://schemas.microsoft.com/office/powerpoint/2010/main" val="374099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B6142DD-2E78-994D-9648-058AA201D755}" type="datetime1">
              <a:rPr lang="en-US"/>
              <a:pPr/>
              <a:t>12/18/11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Dr. Zeenat &amp; Dr. Vohra  1/1/2011</a:t>
            </a:r>
          </a:p>
        </p:txBody>
      </p:sp>
      <p:sp>
        <p:nvSpPr>
          <p:cNvPr id="7" name="Slide Number Placeholder 5"/>
          <p:cNvSpPr>
            <a:spLocks noGrp="1"/>
          </p:cNvSpPr>
          <p:nvPr>
            <p:ph type="sldNum" sz="quarter" idx="12"/>
          </p:nvPr>
        </p:nvSpPr>
        <p:spPr/>
        <p:txBody>
          <a:bodyPr/>
          <a:lstStyle>
            <a:lvl1pPr>
              <a:defRPr/>
            </a:lvl1pPr>
          </a:lstStyle>
          <a:p>
            <a:fld id="{5ED1521F-4397-A04A-A603-5E6591548456}" type="slidenum">
              <a:rPr lang="en-US"/>
              <a:pPr/>
              <a:t>‹#›</a:t>
            </a:fld>
            <a:endParaRPr lang="en-US"/>
          </a:p>
        </p:txBody>
      </p:sp>
    </p:spTree>
    <p:extLst>
      <p:ext uri="{BB962C8B-B14F-4D97-AF65-F5344CB8AC3E}">
        <p14:creationId xmlns:p14="http://schemas.microsoft.com/office/powerpoint/2010/main" val="124935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CFF652B-60E4-6647-A3B6-D4BF1ACAF7C8}" type="datetime1">
              <a:rPr lang="en-US"/>
              <a:pPr/>
              <a:t>12/18/11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Dr. Zeenat &amp; Dr. Vohra  1/1/2011</a:t>
            </a:r>
          </a:p>
        </p:txBody>
      </p:sp>
      <p:sp>
        <p:nvSpPr>
          <p:cNvPr id="9" name="Slide Number Placeholder 5"/>
          <p:cNvSpPr>
            <a:spLocks noGrp="1"/>
          </p:cNvSpPr>
          <p:nvPr>
            <p:ph type="sldNum" sz="quarter" idx="12"/>
          </p:nvPr>
        </p:nvSpPr>
        <p:spPr/>
        <p:txBody>
          <a:bodyPr/>
          <a:lstStyle>
            <a:lvl1pPr>
              <a:defRPr/>
            </a:lvl1pPr>
          </a:lstStyle>
          <a:p>
            <a:fld id="{38BBB651-1DFA-1748-82FB-C4812ACED136}" type="slidenum">
              <a:rPr lang="en-US"/>
              <a:pPr/>
              <a:t>‹#›</a:t>
            </a:fld>
            <a:endParaRPr lang="en-US"/>
          </a:p>
        </p:txBody>
      </p:sp>
    </p:spTree>
    <p:extLst>
      <p:ext uri="{BB962C8B-B14F-4D97-AF65-F5344CB8AC3E}">
        <p14:creationId xmlns:p14="http://schemas.microsoft.com/office/powerpoint/2010/main" val="84885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FC0800C-9C5F-7C44-AAB4-A19A59D96C02}" type="datetime1">
              <a:rPr lang="en-US"/>
              <a:pPr/>
              <a:t>12/18/11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Dr. Zeenat &amp; Dr. Vohra  1/1/2011</a:t>
            </a:r>
          </a:p>
        </p:txBody>
      </p:sp>
      <p:sp>
        <p:nvSpPr>
          <p:cNvPr id="5" name="Slide Number Placeholder 5"/>
          <p:cNvSpPr>
            <a:spLocks noGrp="1"/>
          </p:cNvSpPr>
          <p:nvPr>
            <p:ph type="sldNum" sz="quarter" idx="12"/>
          </p:nvPr>
        </p:nvSpPr>
        <p:spPr/>
        <p:txBody>
          <a:bodyPr/>
          <a:lstStyle>
            <a:lvl1pPr>
              <a:defRPr/>
            </a:lvl1pPr>
          </a:lstStyle>
          <a:p>
            <a:fld id="{09D1E73F-A4A7-0447-9654-3A5322CC0FF1}" type="slidenum">
              <a:rPr lang="en-US"/>
              <a:pPr/>
              <a:t>‹#›</a:t>
            </a:fld>
            <a:endParaRPr lang="en-US"/>
          </a:p>
        </p:txBody>
      </p:sp>
    </p:spTree>
    <p:extLst>
      <p:ext uri="{BB962C8B-B14F-4D97-AF65-F5344CB8AC3E}">
        <p14:creationId xmlns:p14="http://schemas.microsoft.com/office/powerpoint/2010/main" val="157350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E181A7A-2ED2-D846-82BF-81456241EE63}" type="datetime1">
              <a:rPr lang="en-US"/>
              <a:pPr/>
              <a:t>12/18/11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Dr. Zeenat &amp; Dr. Vohra  1/1/2011</a:t>
            </a:r>
          </a:p>
        </p:txBody>
      </p:sp>
      <p:sp>
        <p:nvSpPr>
          <p:cNvPr id="4" name="Slide Number Placeholder 5"/>
          <p:cNvSpPr>
            <a:spLocks noGrp="1"/>
          </p:cNvSpPr>
          <p:nvPr>
            <p:ph type="sldNum" sz="quarter" idx="12"/>
          </p:nvPr>
        </p:nvSpPr>
        <p:spPr/>
        <p:txBody>
          <a:bodyPr/>
          <a:lstStyle>
            <a:lvl1pPr>
              <a:defRPr/>
            </a:lvl1pPr>
          </a:lstStyle>
          <a:p>
            <a:fld id="{80A537E8-45DD-FD44-BD04-6989F370EF8F}" type="slidenum">
              <a:rPr lang="en-US"/>
              <a:pPr/>
              <a:t>‹#›</a:t>
            </a:fld>
            <a:endParaRPr lang="en-US"/>
          </a:p>
        </p:txBody>
      </p:sp>
    </p:spTree>
    <p:extLst>
      <p:ext uri="{BB962C8B-B14F-4D97-AF65-F5344CB8AC3E}">
        <p14:creationId xmlns:p14="http://schemas.microsoft.com/office/powerpoint/2010/main" val="2975325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7F9DDB0-8185-374B-A274-C5FAE5DB6F60}" type="datetime1">
              <a:rPr lang="en-US"/>
              <a:pPr/>
              <a:t>12/18/11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Dr. Zeenat &amp; Dr. Vohra  1/1/2011</a:t>
            </a:r>
          </a:p>
        </p:txBody>
      </p:sp>
      <p:sp>
        <p:nvSpPr>
          <p:cNvPr id="7" name="Slide Number Placeholder 5"/>
          <p:cNvSpPr>
            <a:spLocks noGrp="1"/>
          </p:cNvSpPr>
          <p:nvPr>
            <p:ph type="sldNum" sz="quarter" idx="12"/>
          </p:nvPr>
        </p:nvSpPr>
        <p:spPr/>
        <p:txBody>
          <a:bodyPr/>
          <a:lstStyle>
            <a:lvl1pPr>
              <a:defRPr/>
            </a:lvl1pPr>
          </a:lstStyle>
          <a:p>
            <a:fld id="{7C3D60AF-B768-694F-846C-6073AB82850B}" type="slidenum">
              <a:rPr lang="en-US"/>
              <a:pPr/>
              <a:t>‹#›</a:t>
            </a:fld>
            <a:endParaRPr lang="en-US"/>
          </a:p>
        </p:txBody>
      </p:sp>
    </p:spTree>
    <p:extLst>
      <p:ext uri="{BB962C8B-B14F-4D97-AF65-F5344CB8AC3E}">
        <p14:creationId xmlns:p14="http://schemas.microsoft.com/office/powerpoint/2010/main" val="3420936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7AC111D-A78B-DC42-8A2D-305D51FE6C43}" type="datetime1">
              <a:rPr lang="en-US"/>
              <a:pPr/>
              <a:t>12/18/11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Dr. Zeenat &amp; Dr. Vohra  1/1/2011</a:t>
            </a:r>
          </a:p>
        </p:txBody>
      </p:sp>
      <p:sp>
        <p:nvSpPr>
          <p:cNvPr id="7" name="Slide Number Placeholder 5"/>
          <p:cNvSpPr>
            <a:spLocks noGrp="1"/>
          </p:cNvSpPr>
          <p:nvPr>
            <p:ph type="sldNum" sz="quarter" idx="12"/>
          </p:nvPr>
        </p:nvSpPr>
        <p:spPr/>
        <p:txBody>
          <a:bodyPr/>
          <a:lstStyle>
            <a:lvl1pPr>
              <a:defRPr/>
            </a:lvl1pPr>
          </a:lstStyle>
          <a:p>
            <a:fld id="{993E3EEF-68D3-FE4B-8CB0-F4F0B076C844}" type="slidenum">
              <a:rPr lang="en-US"/>
              <a:pPr/>
              <a:t>‹#›</a:t>
            </a:fld>
            <a:endParaRPr lang="en-US"/>
          </a:p>
        </p:txBody>
      </p:sp>
    </p:spTree>
    <p:extLst>
      <p:ext uri="{BB962C8B-B14F-4D97-AF65-F5344CB8AC3E}">
        <p14:creationId xmlns:p14="http://schemas.microsoft.com/office/powerpoint/2010/main" val="31086042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7658619C-D4DE-9540-8B84-1D44EF2C0FB5}" type="datetime1">
              <a:rPr lang="en-US"/>
              <a:pPr/>
              <a:t>12/18/11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Dr. Zeenat &amp; Dr. Vohra  1/1/2011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C64D193-0C44-D64D-8A5D-12A589ACA5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ln>
            <a:miter lim="800000"/>
            <a:headEnd/>
            <a:tailEnd/>
          </a:ln>
        </p:spPr>
        <p:style>
          <a:lnRef idx="0">
            <a:schemeClr val="accent2"/>
          </a:lnRef>
          <a:fillRef idx="3">
            <a:schemeClr val="accent2"/>
          </a:fillRef>
          <a:effectRef idx="3">
            <a:schemeClr val="accent2"/>
          </a:effectRef>
          <a:fontRef idx="minor">
            <a:schemeClr val="lt1"/>
          </a:fontRef>
        </p:style>
        <p:txBody>
          <a:bodyPr rtlCol="0">
            <a:normAutofit/>
          </a:bodyPr>
          <a:lstStyle/>
          <a:p>
            <a:pPr eaLnBrk="1" fontAlgn="auto" hangingPunct="1">
              <a:spcAft>
                <a:spcPts val="0"/>
              </a:spcAft>
              <a:defRPr/>
            </a:pPr>
            <a:r>
              <a:rPr lang="en-US" sz="6600" b="1" dirty="0" err="1" smtClean="0"/>
              <a:t>Thoracolumbar</a:t>
            </a:r>
            <a:r>
              <a:rPr lang="en-US" sz="6600" b="1" dirty="0" smtClean="0"/>
              <a:t> Spine</a:t>
            </a:r>
            <a:endParaRPr lang="en-US" sz="6600" b="1" dirty="0"/>
          </a:p>
        </p:txBody>
      </p:sp>
      <p:sp>
        <p:nvSpPr>
          <p:cNvPr id="3" name="Subtitle 2"/>
          <p:cNvSpPr>
            <a:spLocks noGrp="1"/>
          </p:cNvSpPr>
          <p:nvPr>
            <p:ph type="subTitle" idx="1"/>
          </p:nvPr>
        </p:nvSpPr>
        <p:spPr>
          <a:xfrm>
            <a:off x="1295400" y="4114800"/>
            <a:ext cx="6400800" cy="1143000"/>
          </a:xfrm>
          <a:ln>
            <a:miter lim="800000"/>
            <a:headEnd/>
            <a:tailEnd/>
          </a:ln>
        </p:spPr>
        <p:style>
          <a:lnRef idx="0">
            <a:schemeClr val="accent3"/>
          </a:lnRef>
          <a:fillRef idx="3">
            <a:schemeClr val="accent3"/>
          </a:fillRef>
          <a:effectRef idx="3">
            <a:schemeClr val="accent3"/>
          </a:effectRef>
          <a:fontRef idx="minor">
            <a:schemeClr val="lt1"/>
          </a:fontRef>
        </p:style>
        <p:txBody>
          <a:bodyPr rtlCol="0">
            <a:normAutofit fontScale="70000" lnSpcReduction="20000"/>
          </a:bodyPr>
          <a:lstStyle/>
          <a:p>
            <a:pPr eaLnBrk="1" fontAlgn="auto" hangingPunct="1">
              <a:spcAft>
                <a:spcPts val="0"/>
              </a:spcAft>
              <a:defRPr/>
            </a:pPr>
            <a:r>
              <a:rPr lang="en-US" b="1" dirty="0" smtClean="0">
                <a:solidFill>
                  <a:schemeClr val="bg1"/>
                </a:solidFill>
              </a:rPr>
              <a:t>Dr. </a:t>
            </a:r>
            <a:r>
              <a:rPr lang="en-US" b="1" dirty="0" err="1" smtClean="0">
                <a:solidFill>
                  <a:schemeClr val="bg1"/>
                </a:solidFill>
              </a:rPr>
              <a:t>Zeenat</a:t>
            </a:r>
            <a:r>
              <a:rPr lang="en-US" b="1" dirty="0" smtClean="0">
                <a:solidFill>
                  <a:schemeClr val="bg1"/>
                </a:solidFill>
              </a:rPr>
              <a:t> </a:t>
            </a:r>
            <a:r>
              <a:rPr lang="en-US" b="1" dirty="0" err="1" smtClean="0">
                <a:solidFill>
                  <a:schemeClr val="bg1"/>
                </a:solidFill>
              </a:rPr>
              <a:t>Zaidi</a:t>
            </a:r>
            <a:r>
              <a:rPr lang="en-US" b="1" dirty="0" smtClean="0">
                <a:solidFill>
                  <a:schemeClr val="bg1"/>
                </a:solidFill>
              </a:rPr>
              <a:t> </a:t>
            </a:r>
          </a:p>
          <a:p>
            <a:pPr eaLnBrk="1" fontAlgn="auto" hangingPunct="1">
              <a:spcAft>
                <a:spcPts val="0"/>
              </a:spcAft>
              <a:defRPr/>
            </a:pPr>
            <a:r>
              <a:rPr lang="en-US" b="1" dirty="0" smtClean="0">
                <a:solidFill>
                  <a:schemeClr val="bg1"/>
                </a:solidFill>
              </a:rPr>
              <a:t>&amp;</a:t>
            </a:r>
          </a:p>
          <a:p>
            <a:pPr eaLnBrk="1" fontAlgn="auto" hangingPunct="1">
              <a:spcAft>
                <a:spcPts val="0"/>
              </a:spcAft>
              <a:defRPr/>
            </a:pPr>
            <a:r>
              <a:rPr lang="en-US" b="1" dirty="0" smtClean="0">
                <a:solidFill>
                  <a:schemeClr val="bg1"/>
                </a:solidFill>
              </a:rPr>
              <a:t>Dr. </a:t>
            </a:r>
            <a:r>
              <a:rPr lang="en-US" b="1" dirty="0" err="1" smtClean="0">
                <a:solidFill>
                  <a:schemeClr val="bg1"/>
                </a:solidFill>
              </a:rPr>
              <a:t>Saeed</a:t>
            </a:r>
            <a:r>
              <a:rPr lang="en-US" b="1" dirty="0" smtClean="0">
                <a:solidFill>
                  <a:schemeClr val="bg1"/>
                </a:solidFill>
              </a:rPr>
              <a:t> </a:t>
            </a:r>
            <a:r>
              <a:rPr lang="en-US" b="1" dirty="0" err="1" smtClean="0">
                <a:solidFill>
                  <a:schemeClr val="bg1"/>
                </a:solidFill>
              </a:rPr>
              <a:t>Vohra</a:t>
            </a:r>
            <a:r>
              <a:rPr lang="en-US" b="1" dirty="0" smtClean="0">
                <a:solidFill>
                  <a:schemeClr val="bg1"/>
                </a:solidFill>
              </a:rPr>
              <a:t> </a:t>
            </a:r>
          </a:p>
          <a:p>
            <a:pPr eaLnBrk="1" fontAlgn="auto" hangingPunct="1">
              <a:spcAft>
                <a:spcPts val="0"/>
              </a:spcAft>
              <a:buFont typeface="Arial" pitchFamily="34" charset="0"/>
              <a:buNone/>
              <a:defRPr/>
            </a:pPr>
            <a:endParaRPr lang="en-US" b="1" dirty="0" smtClean="0">
              <a:solidFill>
                <a:schemeClr val="bg1"/>
              </a:solidFill>
            </a:endParaRPr>
          </a:p>
        </p:txBody>
      </p:sp>
      <p:sp>
        <p:nvSpPr>
          <p:cNvPr id="4" name="Footer Placeholder 3"/>
          <p:cNvSpPr>
            <a:spLocks noGrp="1"/>
          </p:cNvSpPr>
          <p:nvPr>
            <p:ph type="ftr" sz="quarter" idx="11"/>
          </p:nvPr>
        </p:nvSpPr>
        <p:spPr>
          <a:xfrm>
            <a:off x="0" y="6569075"/>
            <a:ext cx="2895600" cy="365125"/>
          </a:xfrm>
        </p:spPr>
        <p:txBody>
          <a:bodyPr/>
          <a:lstStyle/>
          <a:p>
            <a:pPr algn="l">
              <a:defRPr/>
            </a:pPr>
            <a:r>
              <a:rPr lang="en-US" dirty="0"/>
              <a:t>Dr. Zeenat &amp; Dr. </a:t>
            </a:r>
            <a:r>
              <a:rPr lang="en-US" dirty="0" err="1" smtClean="0"/>
              <a:t>Vohra</a:t>
            </a:r>
            <a:endParaRPr lang="en-US" dirty="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D57E89E-2DEA-9446-BCEA-FED89EA7B5E1}" type="slidenum">
              <a:rPr lang="en-US">
                <a:solidFill>
                  <a:srgbClr val="898989"/>
                </a:solidFill>
                <a:latin typeface="Calibri" charset="0"/>
              </a:rPr>
              <a:pPr eaLnBrk="1" hangingPunct="1"/>
              <a:t>1</a:t>
            </a:fld>
            <a:endParaRPr lang="en-US">
              <a:solidFill>
                <a:srgbClr val="898989"/>
              </a:solidFill>
              <a:latin typeface="Calibri" charset="0"/>
            </a:endParaRPr>
          </a:p>
        </p:txBody>
      </p:sp>
      <p:pic>
        <p:nvPicPr>
          <p:cNvPr id="6" name="Picture 2" descr="C:\Documents and Settings\HP\My Documents\My Pictures\untitled.bmp"/>
          <p:cNvPicPr>
            <a:picLocks noChangeAspect="1" noChangeArrowheads="1"/>
          </p:cNvPicPr>
          <p:nvPr/>
        </p:nvPicPr>
        <p:blipFill>
          <a:blip r:embed="rId2" cstate="print">
            <a:duotone>
              <a:schemeClr val="accent3">
                <a:shade val="45000"/>
                <a:satMod val="135000"/>
              </a:schemeClr>
              <a:prstClr val="white"/>
            </a:duotone>
            <a:lum/>
          </a:blip>
          <a:srcRect/>
          <a:stretch>
            <a:fillRect/>
          </a:stretch>
        </p:blipFill>
        <p:spPr bwMode="auto">
          <a:xfrm>
            <a:off x="3657600" y="228600"/>
            <a:ext cx="2038696" cy="66152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4"/>
          <p:cNvSpPr>
            <a:spLocks noGrp="1"/>
          </p:cNvSpPr>
          <p:nvPr>
            <p:ph idx="1"/>
          </p:nvPr>
        </p:nvSpPr>
        <p:spPr>
          <a:xfrm>
            <a:off x="381000" y="1066800"/>
            <a:ext cx="8382000" cy="1905000"/>
          </a:xfrm>
          <a:ln>
            <a:solidFill>
              <a:srgbClr val="FF0000"/>
            </a:solidFill>
            <a:miter lim="800000"/>
            <a:headEnd/>
            <a:tailEnd/>
          </a:ln>
        </p:spPr>
        <p:txBody>
          <a:bodyPr/>
          <a:lstStyle/>
          <a:p>
            <a:pPr eaLnBrk="1" hangingPunct="1"/>
            <a:r>
              <a:rPr lang="en-US" sz="2400">
                <a:latin typeface="Calibri" charset="0"/>
              </a:rPr>
              <a:t>Allow one vertebra to rock forward or backward on another, as in flexion and extension of the vertebral column.</a:t>
            </a:r>
          </a:p>
          <a:p>
            <a:pPr eaLnBrk="1" hangingPunct="1"/>
            <a:r>
              <a:rPr lang="en-US" sz="2400">
                <a:latin typeface="Calibri" charset="0"/>
              </a:rPr>
              <a:t>Serve as shock absorbers when the load on the vertebral column is suddenly increased, as when one is jumping from a height.</a:t>
            </a:r>
          </a:p>
        </p:txBody>
      </p:sp>
      <p:sp>
        <p:nvSpPr>
          <p:cNvPr id="4" name="Content Placeholder 4"/>
          <p:cNvSpPr txBox="1">
            <a:spLocks/>
          </p:cNvSpPr>
          <p:nvPr/>
        </p:nvSpPr>
        <p:spPr bwMode="auto">
          <a:xfrm>
            <a:off x="381000" y="3429000"/>
            <a:ext cx="4648200" cy="2743200"/>
          </a:xfrm>
          <a:prstGeom prst="rect">
            <a:avLst/>
          </a:prstGeom>
          <a:noFill/>
          <a:ln w="9525">
            <a:solidFill>
              <a:srgbClr val="FF0000"/>
            </a:solidFill>
            <a:miter lim="800000"/>
            <a:headEnd/>
            <a:tailEnd/>
          </a:ln>
        </p:spPr>
        <p:txBody>
          <a:bodyPr>
            <a:normAutofit/>
          </a:bodyPr>
          <a:lstStyle/>
          <a:p>
            <a:pPr marL="342900" indent="-342900" fontAlgn="auto">
              <a:spcBef>
                <a:spcPct val="20000"/>
              </a:spcBef>
              <a:spcAft>
                <a:spcPts val="0"/>
              </a:spcAft>
              <a:buFont typeface="Arial" pitchFamily="34" charset="0"/>
              <a:buChar char="•"/>
              <a:defRPr/>
            </a:pPr>
            <a:r>
              <a:rPr lang="en-US" sz="2400" dirty="0">
                <a:latin typeface="+mn-lt"/>
                <a:ea typeface="+mn-ea"/>
                <a:cs typeface="+mn-cs"/>
              </a:rPr>
              <a:t>Sometimes, the </a:t>
            </a:r>
            <a:r>
              <a:rPr lang="en-US" sz="2400" b="1" dirty="0">
                <a:latin typeface="+mn-lt"/>
                <a:ea typeface="+mn-ea"/>
                <a:cs typeface="+mn-cs"/>
              </a:rPr>
              <a:t>annulus </a:t>
            </a:r>
            <a:r>
              <a:rPr lang="en-US" sz="2400" b="1" dirty="0" err="1">
                <a:latin typeface="+mn-lt"/>
                <a:ea typeface="+mn-ea"/>
                <a:cs typeface="+mn-cs"/>
              </a:rPr>
              <a:t>fibrosus</a:t>
            </a:r>
            <a:r>
              <a:rPr lang="en-US" sz="2400" b="1" dirty="0">
                <a:latin typeface="+mn-lt"/>
                <a:ea typeface="+mn-ea"/>
                <a:cs typeface="+mn-cs"/>
              </a:rPr>
              <a:t> </a:t>
            </a:r>
            <a:r>
              <a:rPr lang="en-US" sz="2400" dirty="0">
                <a:latin typeface="+mn-lt"/>
                <a:ea typeface="+mn-ea"/>
                <a:cs typeface="+mn-cs"/>
              </a:rPr>
              <a:t>ruptures, </a:t>
            </a:r>
            <a:r>
              <a:rPr lang="en-US" sz="2400" b="1" dirty="0">
                <a:solidFill>
                  <a:srgbClr val="00B0F0"/>
                </a:solidFill>
                <a:latin typeface="+mn-lt"/>
                <a:ea typeface="+mn-ea"/>
                <a:cs typeface="+mn-cs"/>
              </a:rPr>
              <a:t>allowing the nucleus </a:t>
            </a:r>
            <a:r>
              <a:rPr lang="en-US" sz="2400" b="1" dirty="0" err="1">
                <a:solidFill>
                  <a:srgbClr val="00B0F0"/>
                </a:solidFill>
                <a:latin typeface="+mn-lt"/>
                <a:ea typeface="+mn-ea"/>
                <a:cs typeface="+mn-cs"/>
              </a:rPr>
              <a:t>pulposus</a:t>
            </a:r>
            <a:r>
              <a:rPr lang="en-US" sz="2400" b="1" dirty="0">
                <a:solidFill>
                  <a:srgbClr val="00B0F0"/>
                </a:solidFill>
                <a:latin typeface="+mn-lt"/>
                <a:ea typeface="+mn-ea"/>
                <a:cs typeface="+mn-cs"/>
              </a:rPr>
              <a:t> to </a:t>
            </a:r>
            <a:r>
              <a:rPr lang="en-US" sz="2400" b="1" dirty="0" err="1">
                <a:solidFill>
                  <a:srgbClr val="00B0F0"/>
                </a:solidFill>
                <a:latin typeface="+mn-lt"/>
                <a:ea typeface="+mn-ea"/>
                <a:cs typeface="+mn-cs"/>
              </a:rPr>
              <a:t>herniate</a:t>
            </a:r>
            <a:r>
              <a:rPr lang="en-US" sz="2400" b="1" dirty="0">
                <a:solidFill>
                  <a:srgbClr val="00B0F0"/>
                </a:solidFill>
                <a:latin typeface="+mn-lt"/>
                <a:ea typeface="+mn-ea"/>
                <a:cs typeface="+mn-cs"/>
              </a:rPr>
              <a:t> and protrude into the vertebral canal</a:t>
            </a:r>
            <a:r>
              <a:rPr lang="en-US" sz="2400" dirty="0">
                <a:latin typeface="+mn-lt"/>
                <a:ea typeface="+mn-ea"/>
                <a:cs typeface="+mn-cs"/>
              </a:rPr>
              <a:t>, where it may press on the spinal nerve roots, the spinal nerve, or even the spinal cord</a:t>
            </a:r>
            <a:r>
              <a:rPr lang="en-US" sz="2000" dirty="0">
                <a:latin typeface="+mn-lt"/>
                <a:ea typeface="+mn-ea"/>
                <a:cs typeface="+mn-cs"/>
              </a:rPr>
              <a:t>.</a:t>
            </a:r>
          </a:p>
        </p:txBody>
      </p:sp>
      <p:pic>
        <p:nvPicPr>
          <p:cNvPr id="11268" name="Picture 2" descr="http://www.dartmouth.edu/sport-trial/graphics/IDH_AD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124200"/>
            <a:ext cx="3609975" cy="3124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28600"/>
            <a:ext cx="9144000" cy="5238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defRPr/>
            </a:pPr>
            <a:r>
              <a:rPr lang="en-US" sz="2800" b="1" dirty="0">
                <a:solidFill>
                  <a:schemeClr val="tx1"/>
                </a:solidFill>
              </a:rPr>
              <a:t>FUNCTION OF THE INTERVERTEBRAL DISCS</a:t>
            </a:r>
            <a:endParaRPr lang="en-US" sz="2800" dirty="0">
              <a:solidFill>
                <a:schemeClr val="tx1"/>
              </a:solidFill>
            </a:endParaRPr>
          </a:p>
        </p:txBody>
      </p:sp>
      <p:sp>
        <p:nvSpPr>
          <p:cNvPr id="7" name="Footer Placeholder 3"/>
          <p:cNvSpPr>
            <a:spLocks noGrp="1"/>
          </p:cNvSpPr>
          <p:nvPr>
            <p:ph type="ftr" sz="quarter" idx="11"/>
          </p:nvPr>
        </p:nvSpPr>
        <p:spPr>
          <a:xfrm>
            <a:off x="0" y="6569075"/>
            <a:ext cx="2895600" cy="365125"/>
          </a:xfrm>
        </p:spPr>
        <p:txBody>
          <a:bodyPr/>
          <a:lstStyle/>
          <a:p>
            <a:pPr algn="l">
              <a:defRPr/>
            </a:pPr>
            <a:r>
              <a:rPr lang="en-US" dirty="0"/>
              <a:t>Dr. Zeenat &amp; Dr. </a:t>
            </a:r>
            <a:r>
              <a:rPr lang="en-US" dirty="0" err="1" smtClean="0"/>
              <a:t>Vohra</a:t>
            </a:r>
            <a:endParaRPr lang="en-US" dirty="0"/>
          </a:p>
        </p:txBody>
      </p:sp>
      <p:sp>
        <p:nvSpPr>
          <p:cNvPr id="8" name="Slide Number Placeholder 7"/>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6A1BF86-C70F-E342-900E-D2B2598A2E4B}" type="slidenum">
              <a:rPr lang="en-US">
                <a:solidFill>
                  <a:srgbClr val="898989"/>
                </a:solidFill>
                <a:latin typeface="Calibri" charset="0"/>
              </a:rPr>
              <a:pPr eaLnBrk="1" hangingPunct="1"/>
              <a:t>10</a:t>
            </a:fld>
            <a:endParaRPr lang="en-US">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990600"/>
            <a:ext cx="4343400" cy="4419600"/>
          </a:xfrm>
          <a:ln>
            <a:solidFill>
              <a:schemeClr val="accent2"/>
            </a:solidFill>
          </a:ln>
        </p:spPr>
        <p:txBody>
          <a:bodyPr rtlCol="0">
            <a:normAutofit lnSpcReduction="10000"/>
          </a:bodyPr>
          <a:lstStyle/>
          <a:p>
            <a:pPr eaLnBrk="1" fontAlgn="auto" hangingPunct="1">
              <a:spcAft>
                <a:spcPts val="0"/>
              </a:spcAft>
              <a:buFont typeface="Arial" pitchFamily="34" charset="0"/>
              <a:buChar char="•"/>
              <a:defRPr/>
            </a:pPr>
            <a:r>
              <a:rPr lang="en-US" sz="2000" b="1" dirty="0" smtClean="0">
                <a:ea typeface="+mn-ea"/>
              </a:rPr>
              <a:t>The anterior and posterior longitudinal ligaments </a:t>
            </a:r>
            <a:r>
              <a:rPr lang="en-US" sz="2000" dirty="0" smtClean="0">
                <a:ea typeface="+mn-ea"/>
              </a:rPr>
              <a:t>run as continuous bands down the anterior and posterior surfaces of the vertebral column from the skull to the sacrum</a:t>
            </a:r>
          </a:p>
          <a:p>
            <a:pPr eaLnBrk="1" fontAlgn="auto" hangingPunct="1">
              <a:spcAft>
                <a:spcPts val="0"/>
              </a:spcAft>
              <a:buFont typeface="Arial" pitchFamily="34" charset="0"/>
              <a:buChar char="•"/>
              <a:defRPr/>
            </a:pPr>
            <a:r>
              <a:rPr lang="en-US" sz="2000" dirty="0" smtClean="0">
                <a:ea typeface="+mn-ea"/>
              </a:rPr>
              <a:t>The </a:t>
            </a:r>
            <a:r>
              <a:rPr lang="en-US" sz="2000" dirty="0" smtClean="0">
                <a:effectLst>
                  <a:outerShdw blurRad="38100" dist="38100" dir="2700000" algn="tl">
                    <a:srgbClr val="000000">
                      <a:alpha val="43137"/>
                    </a:srgbClr>
                  </a:outerShdw>
                </a:effectLst>
                <a:ea typeface="+mn-ea"/>
              </a:rPr>
              <a:t>anterior longitudinal ligament </a:t>
            </a:r>
            <a:r>
              <a:rPr lang="en-US" sz="2000" dirty="0" smtClean="0">
                <a:ea typeface="+mn-ea"/>
              </a:rPr>
              <a:t>is wide and is strongly attached to the front and sides of the vertebral bodies and to the </a:t>
            </a:r>
            <a:r>
              <a:rPr lang="en-US" sz="2000" dirty="0" err="1" smtClean="0">
                <a:ea typeface="+mn-ea"/>
              </a:rPr>
              <a:t>intervertebral</a:t>
            </a:r>
            <a:r>
              <a:rPr lang="en-US" sz="2000" dirty="0" smtClean="0">
                <a:ea typeface="+mn-ea"/>
              </a:rPr>
              <a:t> discs. </a:t>
            </a:r>
          </a:p>
          <a:p>
            <a:pPr eaLnBrk="1" fontAlgn="auto" hangingPunct="1">
              <a:spcAft>
                <a:spcPts val="0"/>
              </a:spcAft>
              <a:buFont typeface="Arial" pitchFamily="34" charset="0"/>
              <a:buChar char="•"/>
              <a:defRPr/>
            </a:pPr>
            <a:r>
              <a:rPr lang="en-US" sz="2000" dirty="0" smtClean="0">
                <a:ea typeface="+mn-ea"/>
              </a:rPr>
              <a:t>The </a:t>
            </a:r>
            <a:r>
              <a:rPr lang="en-US" sz="2000" dirty="0" smtClean="0">
                <a:effectLst>
                  <a:outerShdw blurRad="38100" dist="38100" dir="2700000" algn="tl">
                    <a:srgbClr val="000000">
                      <a:alpha val="43137"/>
                    </a:srgbClr>
                  </a:outerShdw>
                </a:effectLst>
                <a:ea typeface="+mn-ea"/>
              </a:rPr>
              <a:t>posterior longitudinal ligament </a:t>
            </a:r>
            <a:r>
              <a:rPr lang="en-US" sz="2000" dirty="0" smtClean="0">
                <a:ea typeface="+mn-ea"/>
              </a:rPr>
              <a:t>is weak and narrow and is attached to the posterior borders of the discs.</a:t>
            </a:r>
          </a:p>
          <a:p>
            <a:pPr eaLnBrk="1" fontAlgn="auto" hangingPunct="1">
              <a:spcAft>
                <a:spcPts val="0"/>
              </a:spcAft>
              <a:buFont typeface="Arial" charset="0"/>
              <a:buNone/>
              <a:defRPr/>
            </a:pPr>
            <a:endParaRPr lang="en-US" sz="2000" dirty="0" smtClean="0">
              <a:ea typeface="+mn-ea"/>
            </a:endParaRPr>
          </a:p>
        </p:txBody>
      </p:sp>
      <p:pic>
        <p:nvPicPr>
          <p:cNvPr id="12291" name="Picture 2" descr="C:\Users\user\Pictures\C12FF5.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49057" t="52493" b="3465"/>
          <a:stretch>
            <a:fillRect/>
          </a:stretch>
        </p:blipFill>
        <p:spPr>
          <a:xfrm>
            <a:off x="4648200" y="990600"/>
            <a:ext cx="4319588" cy="4419600"/>
          </a:xfrm>
          <a:ln>
            <a:solidFill>
              <a:schemeClr val="accent2"/>
            </a:solidFill>
            <a:miter lim="800000"/>
            <a:headEnd/>
            <a:tailEnd/>
          </a:ln>
        </p:spPr>
      </p:pic>
      <p:sp>
        <p:nvSpPr>
          <p:cNvPr id="6" name="Rounded Rectangle 5"/>
          <p:cNvSpPr/>
          <p:nvPr/>
        </p:nvSpPr>
        <p:spPr>
          <a:xfrm>
            <a:off x="7848600" y="3200400"/>
            <a:ext cx="914400" cy="6096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7543800" y="1600200"/>
            <a:ext cx="1447800" cy="3810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0" y="304800"/>
            <a:ext cx="9144000" cy="5238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defRPr/>
            </a:pPr>
            <a:r>
              <a:rPr lang="en-US" sz="2800" b="1" dirty="0">
                <a:solidFill>
                  <a:schemeClr val="tx1"/>
                </a:solidFill>
              </a:rPr>
              <a:t>LIGAMENTS</a:t>
            </a:r>
            <a:endParaRPr lang="en-US" sz="2800" dirty="0">
              <a:solidFill>
                <a:schemeClr val="tx1"/>
              </a:solidFill>
            </a:endParaRPr>
          </a:p>
        </p:txBody>
      </p:sp>
      <p:sp>
        <p:nvSpPr>
          <p:cNvPr id="8" name="Footer Placeholder 3"/>
          <p:cNvSpPr>
            <a:spLocks noGrp="1"/>
          </p:cNvSpPr>
          <p:nvPr>
            <p:ph type="ftr" sz="quarter" idx="11"/>
          </p:nvPr>
        </p:nvSpPr>
        <p:spPr>
          <a:xfrm>
            <a:off x="0" y="6569075"/>
            <a:ext cx="2895600" cy="365125"/>
          </a:xfrm>
        </p:spPr>
        <p:txBody>
          <a:bodyPr/>
          <a:lstStyle/>
          <a:p>
            <a:pPr algn="l">
              <a:defRPr/>
            </a:pPr>
            <a:r>
              <a:rPr lang="en-US" dirty="0"/>
              <a:t>Dr. Zeenat &amp; Dr. </a:t>
            </a:r>
            <a:r>
              <a:rPr lang="en-US" dirty="0" err="1" smtClean="0"/>
              <a:t>Vohra</a:t>
            </a:r>
            <a:endParaRPr lang="en-US" dirty="0"/>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2628135-FD57-8242-BADC-EF2161BC8DAF}" type="slidenum">
              <a:rPr lang="en-US">
                <a:solidFill>
                  <a:srgbClr val="898989"/>
                </a:solidFill>
                <a:latin typeface="Calibri" charset="0"/>
              </a:rPr>
              <a:pPr eaLnBrk="1" hangingPunct="1"/>
              <a:t>11</a:t>
            </a:fld>
            <a:endParaRPr lang="en-US">
              <a:solidFill>
                <a:srgbClr val="898989"/>
              </a:solidFill>
              <a:latin typeface="Calibri" charset="0"/>
            </a:endParaRPr>
          </a:p>
        </p:txBody>
      </p:sp>
      <p:sp>
        <p:nvSpPr>
          <p:cNvPr id="11" name="Rectangle 10"/>
          <p:cNvSpPr/>
          <p:nvPr/>
        </p:nvSpPr>
        <p:spPr>
          <a:xfrm>
            <a:off x="304800" y="5638800"/>
            <a:ext cx="8686800" cy="708025"/>
          </a:xfrm>
          <a:prstGeom prst="rect">
            <a:avLst/>
          </a:prstGeom>
          <a:ln>
            <a:solidFill>
              <a:srgbClr val="0000FF"/>
            </a:solidFill>
          </a:ln>
        </p:spPr>
        <p:txBody>
          <a:bodyPr>
            <a:spAutoFit/>
          </a:bodyPr>
          <a:lstStyle/>
          <a:p>
            <a:pPr algn="ctr" fontAlgn="auto">
              <a:spcAft>
                <a:spcPts val="0"/>
              </a:spcAft>
              <a:defRPr/>
            </a:pPr>
            <a:r>
              <a:rPr lang="en-US" sz="2000" dirty="0">
                <a:ea typeface="+mn-ea"/>
              </a:rPr>
              <a:t>These ligaments </a:t>
            </a:r>
            <a:r>
              <a:rPr lang="en-US" sz="2000" dirty="0">
                <a:effectLst>
                  <a:outerShdw blurRad="38100" dist="38100" dir="2700000" algn="tl">
                    <a:srgbClr val="000000">
                      <a:alpha val="43137"/>
                    </a:srgbClr>
                  </a:outerShdw>
                </a:effectLst>
                <a:ea typeface="+mn-ea"/>
              </a:rPr>
              <a:t>hold the vertebrae firmly together</a:t>
            </a:r>
            <a:r>
              <a:rPr lang="en-US" sz="2000" dirty="0">
                <a:ea typeface="+mn-ea"/>
              </a:rPr>
              <a:t> but at the same time permit a small amount of movement to take place between them.</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600200"/>
            <a:ext cx="3276600" cy="3200400"/>
          </a:xfrm>
          <a:ln>
            <a:solidFill>
              <a:srgbClr val="FF0000"/>
            </a:solidFill>
          </a:ln>
        </p:spPr>
        <p:txBody>
          <a:bodyPr rtlCol="0">
            <a:normAutofit fontScale="92500"/>
          </a:bodyPr>
          <a:lstStyle/>
          <a:p>
            <a:pPr eaLnBrk="1" fontAlgn="auto" hangingPunct="1">
              <a:spcAft>
                <a:spcPts val="0"/>
              </a:spcAft>
              <a:buFont typeface="Arial" pitchFamily="34" charset="0"/>
              <a:buChar char="•"/>
              <a:defRPr/>
            </a:pPr>
            <a:r>
              <a:rPr lang="en-US" sz="3000" dirty="0" smtClean="0">
                <a:ea typeface="+mn-ea"/>
              </a:rPr>
              <a:t>Consist of </a:t>
            </a:r>
            <a:r>
              <a:rPr lang="en-US" sz="3000" b="1" dirty="0" smtClean="0">
                <a:ea typeface="+mn-ea"/>
              </a:rPr>
              <a:t>synovial joints</a:t>
            </a:r>
            <a:r>
              <a:rPr lang="en-US" sz="3000" dirty="0" smtClean="0">
                <a:solidFill>
                  <a:srgbClr val="FF0000"/>
                </a:solidFill>
                <a:ea typeface="+mn-ea"/>
              </a:rPr>
              <a:t> </a:t>
            </a:r>
            <a:r>
              <a:rPr lang="en-US" sz="3000" dirty="0" smtClean="0">
                <a:ea typeface="+mn-ea"/>
              </a:rPr>
              <a:t>between the superior and inferior </a:t>
            </a:r>
            <a:r>
              <a:rPr lang="en-US" sz="3000" dirty="0" err="1" smtClean="0">
                <a:ea typeface="+mn-ea"/>
              </a:rPr>
              <a:t>articular</a:t>
            </a:r>
            <a:r>
              <a:rPr lang="en-US" sz="3000" dirty="0" smtClean="0">
                <a:ea typeface="+mn-ea"/>
              </a:rPr>
              <a:t> processes of adjacent vertebrae. </a:t>
            </a:r>
          </a:p>
          <a:p>
            <a:pPr eaLnBrk="1" fontAlgn="auto" hangingPunct="1">
              <a:spcAft>
                <a:spcPts val="0"/>
              </a:spcAft>
              <a:buFont typeface="Arial" pitchFamily="34" charset="0"/>
              <a:buChar char="•"/>
              <a:defRPr/>
            </a:pPr>
            <a:endParaRPr lang="en-US" sz="2000" dirty="0" smtClean="0">
              <a:ea typeface="+mn-ea"/>
            </a:endParaRPr>
          </a:p>
        </p:txBody>
      </p:sp>
      <p:pic>
        <p:nvPicPr>
          <p:cNvPr id="13315" name="Picture 1" descr="C:\Users\user\Pictures\rrrr.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1219200"/>
            <a:ext cx="3340100" cy="4525963"/>
          </a:xfrm>
          <a:ln>
            <a:solidFill>
              <a:srgbClr val="FF0000"/>
            </a:solidFill>
            <a:miter lim="800000"/>
            <a:headEnd/>
            <a:tailEnd/>
          </a:ln>
        </p:spPr>
      </p:pic>
      <p:cxnSp>
        <p:nvCxnSpPr>
          <p:cNvPr id="10" name="Straight Arrow Connector 9"/>
          <p:cNvCxnSpPr/>
          <p:nvPr/>
        </p:nvCxnSpPr>
        <p:spPr>
          <a:xfrm flipV="1">
            <a:off x="4038600" y="2209800"/>
            <a:ext cx="1600200" cy="533400"/>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038600" y="2743200"/>
            <a:ext cx="1905000" cy="1752600"/>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304800"/>
            <a:ext cx="9144000" cy="5238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defRPr/>
            </a:pPr>
            <a:r>
              <a:rPr lang="en-US" sz="2800" b="1" dirty="0">
                <a:solidFill>
                  <a:schemeClr val="tx1"/>
                </a:solidFill>
              </a:rPr>
              <a:t>JOINTS BETWEEN TWO VERTEBRAL ARCHES</a:t>
            </a:r>
            <a:endParaRPr lang="en-US" sz="2800" dirty="0">
              <a:solidFill>
                <a:schemeClr val="tx1"/>
              </a:solidFill>
            </a:endParaRPr>
          </a:p>
        </p:txBody>
      </p:sp>
      <p:sp>
        <p:nvSpPr>
          <p:cNvPr id="8" name="Footer Placeholder 3"/>
          <p:cNvSpPr>
            <a:spLocks noGrp="1"/>
          </p:cNvSpPr>
          <p:nvPr>
            <p:ph type="ftr" sz="quarter" idx="11"/>
          </p:nvPr>
        </p:nvSpPr>
        <p:spPr>
          <a:xfrm>
            <a:off x="0" y="6569075"/>
            <a:ext cx="2895600" cy="365125"/>
          </a:xfrm>
        </p:spPr>
        <p:txBody>
          <a:bodyPr/>
          <a:lstStyle/>
          <a:p>
            <a:pPr algn="l">
              <a:defRPr/>
            </a:pPr>
            <a:r>
              <a:rPr lang="en-US" dirty="0"/>
              <a:t>Dr. Zeenat &amp; Dr. </a:t>
            </a:r>
            <a:r>
              <a:rPr lang="en-US" dirty="0" err="1" smtClean="0"/>
              <a:t>Vohra</a:t>
            </a:r>
            <a:endParaRPr lang="en-US" dirty="0"/>
          </a:p>
        </p:txBody>
      </p:sp>
      <p:sp>
        <p:nvSpPr>
          <p:cNvPr id="9" name="Slide Number Placeholder 8"/>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4996D47-62ED-FC48-8A08-8ED4720BCD9C}" type="slidenum">
              <a:rPr lang="en-US">
                <a:solidFill>
                  <a:srgbClr val="898989"/>
                </a:solidFill>
                <a:latin typeface="Calibri" charset="0"/>
              </a:rPr>
              <a:pPr eaLnBrk="1" hangingPunct="1"/>
              <a:t>12</a:t>
            </a:fld>
            <a:endParaRPr lang="en-US">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19200"/>
            <a:ext cx="6400800" cy="3355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0" y="533400"/>
            <a:ext cx="9144000" cy="5238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defRPr/>
            </a:pPr>
            <a:r>
              <a:rPr lang="en-US" sz="2800" b="1" dirty="0">
                <a:solidFill>
                  <a:schemeClr val="tx1"/>
                </a:solidFill>
              </a:rPr>
              <a:t>LIGAMENTS</a:t>
            </a:r>
            <a:endParaRPr lang="en-US" sz="2800" dirty="0">
              <a:solidFill>
                <a:schemeClr val="tx1"/>
              </a:solidFill>
            </a:endParaRPr>
          </a:p>
        </p:txBody>
      </p:sp>
      <p:sp>
        <p:nvSpPr>
          <p:cNvPr id="4" name="Footer Placeholder 3"/>
          <p:cNvSpPr>
            <a:spLocks noGrp="1"/>
          </p:cNvSpPr>
          <p:nvPr>
            <p:ph type="ftr" sz="quarter" idx="11"/>
          </p:nvPr>
        </p:nvSpPr>
        <p:spPr>
          <a:xfrm>
            <a:off x="0" y="6569075"/>
            <a:ext cx="2895600" cy="365125"/>
          </a:xfrm>
        </p:spPr>
        <p:txBody>
          <a:bodyPr/>
          <a:lstStyle/>
          <a:p>
            <a:pPr algn="l">
              <a:defRPr/>
            </a:pPr>
            <a:r>
              <a:rPr lang="en-US" dirty="0"/>
              <a:t>Dr. Zeenat &amp; Dr. </a:t>
            </a:r>
            <a:r>
              <a:rPr lang="en-US" dirty="0" err="1" smtClean="0"/>
              <a:t>Vohra</a:t>
            </a:r>
            <a:endParaRPr lang="en-US" dirty="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5BCFCFB-DCFD-9B4C-8F0E-55BE4467919F}" type="slidenum">
              <a:rPr lang="en-US">
                <a:solidFill>
                  <a:srgbClr val="898989"/>
                </a:solidFill>
                <a:latin typeface="Calibri" charset="0"/>
              </a:rPr>
              <a:pPr eaLnBrk="1" hangingPunct="1"/>
              <a:t>13</a:t>
            </a:fld>
            <a:endParaRPr lang="en-US">
              <a:solidFill>
                <a:srgbClr val="898989"/>
              </a:solidFill>
              <a:latin typeface="Calibri" charset="0"/>
            </a:endParaRPr>
          </a:p>
        </p:txBody>
      </p:sp>
      <p:sp>
        <p:nvSpPr>
          <p:cNvPr id="14342" name="Rectangle 6"/>
          <p:cNvSpPr>
            <a:spLocks noChangeArrowheads="1"/>
          </p:cNvSpPr>
          <p:nvPr/>
        </p:nvSpPr>
        <p:spPr bwMode="auto">
          <a:xfrm>
            <a:off x="152400" y="4648200"/>
            <a:ext cx="2286000" cy="1323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2000" b="1"/>
              <a:t>Supraspinous ligament: </a:t>
            </a:r>
            <a:r>
              <a:rPr lang="en-US" sz="2000"/>
              <a:t>runs between the tips of adjacent spines</a:t>
            </a:r>
          </a:p>
        </p:txBody>
      </p:sp>
      <p:sp>
        <p:nvSpPr>
          <p:cNvPr id="14343" name="Rectangle 14"/>
          <p:cNvSpPr>
            <a:spLocks noChangeArrowheads="1"/>
          </p:cNvSpPr>
          <p:nvPr/>
        </p:nvSpPr>
        <p:spPr bwMode="auto">
          <a:xfrm>
            <a:off x="4267200" y="4800600"/>
            <a:ext cx="2819400" cy="1323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2000" b="1"/>
              <a:t>Intertransverse ligaments: </a:t>
            </a:r>
            <a:r>
              <a:rPr lang="en-US" sz="2000"/>
              <a:t>run between adjacent transverse processes</a:t>
            </a:r>
          </a:p>
        </p:txBody>
      </p:sp>
      <p:sp>
        <p:nvSpPr>
          <p:cNvPr id="14344" name="Rectangle 15"/>
          <p:cNvSpPr>
            <a:spLocks noChangeArrowheads="1"/>
          </p:cNvSpPr>
          <p:nvPr/>
        </p:nvSpPr>
        <p:spPr bwMode="auto">
          <a:xfrm>
            <a:off x="152400" y="1524000"/>
            <a:ext cx="2286000" cy="1323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2000" b="1"/>
              <a:t>Ligamentum flavum: </a:t>
            </a:r>
            <a:r>
              <a:rPr lang="en-US" sz="2000"/>
              <a:t>connects the laminae of adjacent vertebrae</a:t>
            </a:r>
          </a:p>
        </p:txBody>
      </p:sp>
      <p:sp>
        <p:nvSpPr>
          <p:cNvPr id="14345" name="Rectangle 16"/>
          <p:cNvSpPr>
            <a:spLocks noChangeArrowheads="1"/>
          </p:cNvSpPr>
          <p:nvPr/>
        </p:nvSpPr>
        <p:spPr bwMode="auto">
          <a:xfrm>
            <a:off x="152400" y="3048000"/>
            <a:ext cx="2286000" cy="1323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2000" b="1"/>
              <a:t>Interspinous ligament</a:t>
            </a:r>
            <a:r>
              <a:rPr lang="en-US" sz="2000"/>
              <a:t>: connects adjacent spines</a:t>
            </a:r>
          </a:p>
        </p:txBody>
      </p:sp>
      <p:cxnSp>
        <p:nvCxnSpPr>
          <p:cNvPr id="20" name="Straight Arrow Connector 19"/>
          <p:cNvCxnSpPr/>
          <p:nvPr/>
        </p:nvCxnSpPr>
        <p:spPr>
          <a:xfrm>
            <a:off x="2971800" y="2438400"/>
            <a:ext cx="1447800" cy="153988"/>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248400" y="2895600"/>
            <a:ext cx="381000" cy="1905000"/>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895600" y="3276600"/>
            <a:ext cx="1295400" cy="381000"/>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438400" y="4419600"/>
            <a:ext cx="1295400" cy="609600"/>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4345" idx="3"/>
          </p:cNvCxnSpPr>
          <p:nvPr/>
        </p:nvCxnSpPr>
        <p:spPr>
          <a:xfrm flipV="1">
            <a:off x="2438400" y="3581400"/>
            <a:ext cx="1752600" cy="128588"/>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438400" y="2286000"/>
            <a:ext cx="1981200" cy="609600"/>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57200" y="1143000"/>
            <a:ext cx="8229600" cy="4876800"/>
          </a:xfrm>
          <a:ln>
            <a:solidFill>
              <a:srgbClr val="FF0000"/>
            </a:solidFill>
          </a:ln>
        </p:spPr>
        <p:txBody>
          <a:bodyPr/>
          <a:lstStyle/>
          <a:p>
            <a:pPr eaLnBrk="1" hangingPunct="1">
              <a:defRPr/>
            </a:pPr>
            <a:r>
              <a:rPr lang="en-US" sz="2400" dirty="0" smtClean="0">
                <a:ea typeface="+mn-ea"/>
              </a:rPr>
              <a:t>The following movements are possible on the spine: </a:t>
            </a:r>
            <a:r>
              <a:rPr lang="en-US" sz="2400" b="1" dirty="0" smtClean="0">
                <a:ea typeface="+mn-ea"/>
              </a:rPr>
              <a:t>flexion</a:t>
            </a:r>
            <a:r>
              <a:rPr lang="en-US" sz="2400" dirty="0" smtClean="0">
                <a:ea typeface="+mn-ea"/>
              </a:rPr>
              <a:t>, </a:t>
            </a:r>
            <a:r>
              <a:rPr lang="en-US" sz="2400" b="1" dirty="0" smtClean="0">
                <a:ea typeface="+mn-ea"/>
              </a:rPr>
              <a:t>extension</a:t>
            </a:r>
            <a:r>
              <a:rPr lang="en-US" sz="2400" dirty="0" smtClean="0">
                <a:ea typeface="+mn-ea"/>
              </a:rPr>
              <a:t>, </a:t>
            </a:r>
            <a:r>
              <a:rPr lang="en-US" sz="2400" b="1" dirty="0" smtClean="0">
                <a:ea typeface="+mn-ea"/>
              </a:rPr>
              <a:t>lateral flexion, rotation, and </a:t>
            </a:r>
            <a:r>
              <a:rPr lang="en-US" sz="2400" b="1" dirty="0" err="1" smtClean="0">
                <a:ea typeface="+mn-ea"/>
              </a:rPr>
              <a:t>circumduction</a:t>
            </a:r>
            <a:r>
              <a:rPr lang="en-US" sz="2400" b="1" dirty="0" smtClean="0">
                <a:ea typeface="+mn-ea"/>
              </a:rPr>
              <a:t>.</a:t>
            </a:r>
          </a:p>
          <a:p>
            <a:pPr eaLnBrk="1" hangingPunct="1">
              <a:defRPr/>
            </a:pPr>
            <a:r>
              <a:rPr lang="en-US" sz="2400" dirty="0" smtClean="0">
                <a:ea typeface="+mn-ea"/>
              </a:rPr>
              <a:t>The type and range of movements possible in each region of the vertebral column largely depend on the:</a:t>
            </a:r>
          </a:p>
          <a:p>
            <a:pPr lvl="1" eaLnBrk="1" hangingPunct="1">
              <a:buFont typeface="Wingdings" pitchFamily="2" charset="2"/>
              <a:buChar char="Ø"/>
              <a:defRPr/>
            </a:pPr>
            <a:r>
              <a:rPr lang="en-US" sz="2400" dirty="0" smtClean="0">
                <a:ea typeface="+mn-ea"/>
              </a:rPr>
              <a:t>Thickness of the </a:t>
            </a:r>
            <a:r>
              <a:rPr lang="en-US" sz="2400" dirty="0" err="1" smtClean="0">
                <a:ea typeface="+mn-ea"/>
              </a:rPr>
              <a:t>intervertebral</a:t>
            </a:r>
            <a:r>
              <a:rPr lang="en-US" sz="2400" dirty="0" smtClean="0">
                <a:ea typeface="+mn-ea"/>
              </a:rPr>
              <a:t> discs</a:t>
            </a:r>
            <a:r>
              <a:rPr lang="en-US" sz="2400" dirty="0" smtClean="0">
                <a:solidFill>
                  <a:srgbClr val="FF0000"/>
                </a:solidFill>
                <a:ea typeface="+mn-ea"/>
              </a:rPr>
              <a:t> </a:t>
            </a:r>
            <a:r>
              <a:rPr lang="en-US" sz="2400" dirty="0" smtClean="0">
                <a:ea typeface="+mn-ea"/>
              </a:rPr>
              <a:t>and the</a:t>
            </a:r>
          </a:p>
          <a:p>
            <a:pPr lvl="1" eaLnBrk="1" hangingPunct="1">
              <a:buFont typeface="Wingdings" pitchFamily="2" charset="2"/>
              <a:buChar char="Ø"/>
              <a:defRPr/>
            </a:pPr>
            <a:r>
              <a:rPr lang="en-US" sz="2400" dirty="0" smtClean="0">
                <a:ea typeface="+mn-ea"/>
              </a:rPr>
              <a:t>Shape and direction of the </a:t>
            </a:r>
            <a:r>
              <a:rPr lang="en-US" sz="2400" dirty="0" err="1" smtClean="0">
                <a:ea typeface="+mn-ea"/>
              </a:rPr>
              <a:t>articular</a:t>
            </a:r>
            <a:r>
              <a:rPr lang="en-US" sz="2400" dirty="0" smtClean="0">
                <a:ea typeface="+mn-ea"/>
              </a:rPr>
              <a:t> processes.</a:t>
            </a:r>
          </a:p>
          <a:p>
            <a:pPr eaLnBrk="1" hangingPunct="1">
              <a:defRPr/>
            </a:pPr>
            <a:r>
              <a:rPr lang="en-US" sz="2400" dirty="0" smtClean="0">
                <a:ea typeface="+mn-ea"/>
              </a:rPr>
              <a:t>In the </a:t>
            </a:r>
            <a:r>
              <a:rPr lang="en-US" sz="2400" b="1" dirty="0" smtClean="0">
                <a:ea typeface="+mn-ea"/>
              </a:rPr>
              <a:t>thoracic region</a:t>
            </a:r>
            <a:r>
              <a:rPr lang="en-US" sz="2400" dirty="0" smtClean="0">
                <a:ea typeface="+mn-ea"/>
              </a:rPr>
              <a:t>, the ribs, the costal cartilages, and the sternum severely restrict the range of movement.</a:t>
            </a:r>
          </a:p>
          <a:p>
            <a:pPr eaLnBrk="1" hangingPunct="1">
              <a:defRPr/>
            </a:pPr>
            <a:r>
              <a:rPr lang="en-US" sz="2400" u="sng" dirty="0" smtClean="0">
                <a:effectLst>
                  <a:outerShdw blurRad="38100" dist="38100" dir="2700000" algn="tl">
                    <a:srgbClr val="000000">
                      <a:alpha val="43137"/>
                    </a:srgbClr>
                  </a:outerShdw>
                </a:effectLst>
                <a:ea typeface="+mn-ea"/>
              </a:rPr>
              <a:t>Flexion, extension and lateral flexion </a:t>
            </a:r>
            <a:r>
              <a:rPr lang="en-US" sz="2400" dirty="0" smtClean="0">
                <a:ea typeface="+mn-ea"/>
              </a:rPr>
              <a:t>are </a:t>
            </a:r>
            <a:r>
              <a:rPr lang="en-US" sz="2400" b="1" dirty="0" smtClean="0">
                <a:ea typeface="+mn-ea"/>
              </a:rPr>
              <a:t>extensive in the  lumbar regions </a:t>
            </a:r>
            <a:r>
              <a:rPr lang="en-US" sz="2400" dirty="0" smtClean="0">
                <a:ea typeface="+mn-ea"/>
              </a:rPr>
              <a:t>but </a:t>
            </a:r>
            <a:r>
              <a:rPr lang="en-US" sz="2400" b="1" dirty="0" smtClean="0">
                <a:ea typeface="+mn-ea"/>
              </a:rPr>
              <a:t>restricted in the thoracic region.</a:t>
            </a:r>
          </a:p>
          <a:p>
            <a:pPr eaLnBrk="1" hangingPunct="1">
              <a:defRPr/>
            </a:pPr>
            <a:r>
              <a:rPr lang="en-US" sz="2400" u="sng" dirty="0" smtClean="0">
                <a:effectLst>
                  <a:outerShdw blurRad="38100" dist="38100" dir="2700000" algn="tl">
                    <a:srgbClr val="000000">
                      <a:alpha val="43137"/>
                    </a:srgbClr>
                  </a:outerShdw>
                </a:effectLst>
                <a:ea typeface="+mn-ea"/>
              </a:rPr>
              <a:t>Rotation</a:t>
            </a:r>
            <a:r>
              <a:rPr lang="en-US" sz="2400" dirty="0" smtClean="0">
                <a:ea typeface="+mn-ea"/>
              </a:rPr>
              <a:t> is least extensive in the lumbar region.</a:t>
            </a:r>
          </a:p>
          <a:p>
            <a:pPr eaLnBrk="1" hangingPunct="1">
              <a:defRPr/>
            </a:pPr>
            <a:endParaRPr lang="en-US" sz="1600" dirty="0" smtClean="0">
              <a:ea typeface="+mn-ea"/>
            </a:endParaRPr>
          </a:p>
        </p:txBody>
      </p:sp>
      <p:sp>
        <p:nvSpPr>
          <p:cNvPr id="4" name="TextBox 3"/>
          <p:cNvSpPr txBox="1"/>
          <p:nvPr/>
        </p:nvSpPr>
        <p:spPr>
          <a:xfrm>
            <a:off x="0" y="304800"/>
            <a:ext cx="9144000" cy="5238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defRPr/>
            </a:pPr>
            <a:r>
              <a:rPr lang="en-US" sz="2800" b="1" dirty="0">
                <a:solidFill>
                  <a:schemeClr val="tx1"/>
                </a:solidFill>
              </a:rPr>
              <a:t>MOVEMENTS OF THE THORACOLUMBAR SPINE</a:t>
            </a:r>
            <a:endParaRPr lang="en-US" sz="2800" dirty="0">
              <a:solidFill>
                <a:schemeClr val="tx1"/>
              </a:solidFil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941309A-6562-9A4C-9B3E-97219354D0E8}" type="slidenum">
              <a:rPr lang="en-US">
                <a:solidFill>
                  <a:srgbClr val="898989"/>
                </a:solidFill>
                <a:latin typeface="Calibri" charset="0"/>
              </a:rPr>
              <a:pPr eaLnBrk="1" hangingPunct="1"/>
              <a:t>14</a:t>
            </a:fld>
            <a:endParaRPr lang="en-US">
              <a:solidFill>
                <a:srgbClr val="898989"/>
              </a:solidFill>
              <a:latin typeface="Calibri" charset="0"/>
            </a:endParaRPr>
          </a:p>
        </p:txBody>
      </p:sp>
      <p:sp>
        <p:nvSpPr>
          <p:cNvPr id="7" name="Footer Placeholder 3"/>
          <p:cNvSpPr txBox="1">
            <a:spLocks/>
          </p:cNvSpPr>
          <p:nvPr/>
        </p:nvSpPr>
        <p:spPr>
          <a:xfrm>
            <a:off x="0" y="6569075"/>
            <a:ext cx="2895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ea typeface="+mn-ea"/>
                <a:cs typeface="+mn-cs"/>
              </a:rPr>
              <a:t>Dr. Zeenat &amp; Dr. </a:t>
            </a:r>
            <a:r>
              <a:rPr lang="en-US" sz="1200" dirty="0" err="1">
                <a:solidFill>
                  <a:schemeClr val="tx1">
                    <a:tint val="75000"/>
                  </a:schemeClr>
                </a:solidFill>
                <a:latin typeface="+mn-lt"/>
                <a:ea typeface="+mn-ea"/>
                <a:cs typeface="+mn-cs"/>
              </a:rPr>
              <a:t>Vohra</a:t>
            </a:r>
            <a:endParaRPr lang="en-US" sz="1200" dirty="0">
              <a:solidFill>
                <a:schemeClr val="tx1">
                  <a:tint val="75000"/>
                </a:schemeClr>
              </a:solidFill>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304800"/>
            <a:ext cx="9144000" cy="563563"/>
          </a:xfrm>
        </p:spPr>
        <p:style>
          <a:lnRef idx="2">
            <a:schemeClr val="accent3">
              <a:shade val="50000"/>
            </a:schemeClr>
          </a:lnRef>
          <a:fillRef idx="1">
            <a:schemeClr val="accent3"/>
          </a:fillRef>
          <a:effectRef idx="0">
            <a:schemeClr val="accent3"/>
          </a:effectRef>
          <a:fontRef idx="minor">
            <a:schemeClr val="lt1"/>
          </a:fontRef>
        </p:style>
        <p:txBody>
          <a:bodyPr/>
          <a:lstStyle/>
          <a:p>
            <a:pPr algn="l" eaLnBrk="1" hangingPunct="1">
              <a:defRPr/>
            </a:pPr>
            <a:r>
              <a:rPr lang="en-US" sz="2800" b="1" dirty="0" smtClean="0">
                <a:solidFill>
                  <a:schemeClr val="tx1"/>
                </a:solidFill>
              </a:rPr>
              <a:t>MUSCLES PRODUCING MOVEMENTS</a:t>
            </a:r>
          </a:p>
        </p:txBody>
      </p:sp>
      <p:sp>
        <p:nvSpPr>
          <p:cNvPr id="3" name="Content Placeholder 2"/>
          <p:cNvSpPr>
            <a:spLocks noGrp="1"/>
          </p:cNvSpPr>
          <p:nvPr>
            <p:ph sz="half" idx="1"/>
          </p:nvPr>
        </p:nvSpPr>
        <p:spPr>
          <a:xfrm>
            <a:off x="457200" y="990600"/>
            <a:ext cx="8229600" cy="1295400"/>
          </a:xfrm>
          <a:ln>
            <a:solidFill>
              <a:srgbClr val="FF0000"/>
            </a:solidFill>
          </a:ln>
        </p:spPr>
        <p:txBody>
          <a:bodyPr rtlCol="0">
            <a:normAutofit lnSpcReduction="10000"/>
          </a:bodyPr>
          <a:lstStyle/>
          <a:p>
            <a:pPr eaLnBrk="1" fontAlgn="auto" hangingPunct="1">
              <a:spcAft>
                <a:spcPts val="0"/>
              </a:spcAft>
              <a:buFont typeface="Arial" pitchFamily="34" charset="0"/>
              <a:buChar char="•"/>
              <a:defRPr/>
            </a:pPr>
            <a:r>
              <a:rPr lang="en-US" dirty="0" smtClean="0">
                <a:ea typeface="+mn-ea"/>
              </a:rPr>
              <a:t>In the </a:t>
            </a:r>
            <a:r>
              <a:rPr lang="en-US" b="1" u="sng" dirty="0" smtClean="0">
                <a:solidFill>
                  <a:srgbClr val="66FF33"/>
                </a:solidFill>
                <a:effectLst>
                  <a:outerShdw blurRad="38100" dist="38100" dir="2700000" algn="tl">
                    <a:srgbClr val="000000">
                      <a:alpha val="43137"/>
                    </a:srgbClr>
                  </a:outerShdw>
                </a:effectLst>
                <a:ea typeface="+mn-ea"/>
              </a:rPr>
              <a:t>thoracic region</a:t>
            </a:r>
            <a:r>
              <a:rPr lang="en-US" dirty="0" smtClean="0">
                <a:ea typeface="+mn-ea"/>
              </a:rPr>
              <a:t>, rotation is produced by the </a:t>
            </a:r>
            <a:r>
              <a:rPr lang="en-US" dirty="0" err="1" smtClean="0">
                <a:ea typeface="+mn-ea"/>
              </a:rPr>
              <a:t>semispinalis</a:t>
            </a:r>
            <a:r>
              <a:rPr lang="en-US" dirty="0" smtClean="0">
                <a:ea typeface="+mn-ea"/>
              </a:rPr>
              <a:t> and rotator muscles, assisted by the oblique muscles of the </a:t>
            </a:r>
            <a:r>
              <a:rPr lang="en-US" dirty="0" err="1" smtClean="0">
                <a:ea typeface="+mn-ea"/>
              </a:rPr>
              <a:t>anterolateral</a:t>
            </a:r>
            <a:r>
              <a:rPr lang="en-US" dirty="0" smtClean="0">
                <a:ea typeface="+mn-ea"/>
              </a:rPr>
              <a:t> abdominal wall.</a:t>
            </a:r>
          </a:p>
          <a:p>
            <a:pPr eaLnBrk="1" fontAlgn="auto" hangingPunct="1">
              <a:spcAft>
                <a:spcPts val="0"/>
              </a:spcAft>
              <a:buFont typeface="Arial" pitchFamily="34" charset="0"/>
              <a:buChar char="•"/>
              <a:defRPr/>
            </a:pPr>
            <a:endParaRPr lang="en-US" dirty="0" smtClean="0">
              <a:ea typeface="+mn-ea"/>
            </a:endParaRPr>
          </a:p>
        </p:txBody>
      </p:sp>
      <p:sp>
        <p:nvSpPr>
          <p:cNvPr id="6" name="Content Placeholder 2"/>
          <p:cNvSpPr txBox="1">
            <a:spLocks/>
          </p:cNvSpPr>
          <p:nvPr/>
        </p:nvSpPr>
        <p:spPr bwMode="auto">
          <a:xfrm>
            <a:off x="152400" y="2362200"/>
            <a:ext cx="8839200" cy="4267200"/>
          </a:xfrm>
          <a:prstGeom prst="rect">
            <a:avLst/>
          </a:prstGeom>
          <a:noFill/>
          <a:ln w="9525">
            <a:solidFill>
              <a:srgbClr val="FF0000"/>
            </a:solidFill>
            <a:miter lim="800000"/>
            <a:headEnd/>
            <a:tailEnd/>
          </a:ln>
        </p:spPr>
        <p:txBody>
          <a:bodyPr>
            <a:normAutofit fontScale="92500" lnSpcReduction="10000"/>
          </a:bodyPr>
          <a:lstStyle/>
          <a:p>
            <a:pPr marL="342900" indent="-342900" fontAlgn="auto">
              <a:spcBef>
                <a:spcPct val="20000"/>
              </a:spcBef>
              <a:spcAft>
                <a:spcPts val="0"/>
              </a:spcAft>
              <a:buFont typeface="Arial" pitchFamily="34" charset="0"/>
              <a:buChar char="•"/>
              <a:defRPr/>
            </a:pPr>
            <a:r>
              <a:rPr lang="en-US" sz="2800" dirty="0">
                <a:latin typeface="+mn-lt"/>
                <a:ea typeface="+mn-ea"/>
                <a:cs typeface="+mn-cs"/>
              </a:rPr>
              <a:t>In the </a:t>
            </a:r>
            <a:r>
              <a:rPr lang="en-US" sz="2800" b="1" u="sng" dirty="0">
                <a:solidFill>
                  <a:srgbClr val="66FF33"/>
                </a:solidFill>
                <a:effectLst>
                  <a:outerShdw blurRad="38100" dist="38100" dir="2700000" algn="tl">
                    <a:srgbClr val="000000">
                      <a:alpha val="43137"/>
                    </a:srgbClr>
                  </a:outerShdw>
                </a:effectLst>
                <a:latin typeface="+mn-lt"/>
                <a:ea typeface="+mn-ea"/>
                <a:cs typeface="+mn-cs"/>
              </a:rPr>
              <a:t>lumbar region</a:t>
            </a:r>
            <a:r>
              <a:rPr lang="en-US" sz="2800" dirty="0">
                <a:solidFill>
                  <a:srgbClr val="66FF33"/>
                </a:solidFill>
                <a:latin typeface="+mn-lt"/>
                <a:ea typeface="+mn-ea"/>
                <a:cs typeface="+mn-cs"/>
              </a:rPr>
              <a:t>:</a:t>
            </a:r>
          </a:p>
          <a:p>
            <a:pPr marL="342900" indent="-342900" fontAlgn="auto">
              <a:spcBef>
                <a:spcPct val="20000"/>
              </a:spcBef>
              <a:spcAft>
                <a:spcPts val="0"/>
              </a:spcAft>
              <a:buFont typeface="Arial" pitchFamily="34" charset="0"/>
              <a:buChar char="•"/>
              <a:defRPr/>
            </a:pPr>
            <a:r>
              <a:rPr lang="en-US" sz="2800" dirty="0">
                <a:solidFill>
                  <a:srgbClr val="FF0000"/>
                </a:solidFill>
                <a:latin typeface="+mn-lt"/>
                <a:ea typeface="+mn-ea"/>
                <a:cs typeface="+mn-cs"/>
              </a:rPr>
              <a:t>Flexion</a:t>
            </a:r>
            <a:r>
              <a:rPr lang="en-US" sz="2800" dirty="0">
                <a:latin typeface="+mn-lt"/>
                <a:ea typeface="+mn-ea"/>
                <a:cs typeface="+mn-cs"/>
              </a:rPr>
              <a:t> is produced by the rectus </a:t>
            </a:r>
            <a:r>
              <a:rPr lang="en-US" sz="2800" dirty="0" err="1">
                <a:latin typeface="+mn-lt"/>
                <a:ea typeface="+mn-ea"/>
                <a:cs typeface="+mn-cs"/>
              </a:rPr>
              <a:t>abdominis</a:t>
            </a:r>
            <a:r>
              <a:rPr lang="en-US" sz="2800" dirty="0">
                <a:latin typeface="+mn-lt"/>
                <a:ea typeface="+mn-ea"/>
                <a:cs typeface="+mn-cs"/>
              </a:rPr>
              <a:t> and the </a:t>
            </a:r>
            <a:r>
              <a:rPr lang="en-US" sz="2800" dirty="0" err="1">
                <a:latin typeface="+mn-lt"/>
                <a:ea typeface="+mn-ea"/>
                <a:cs typeface="+mn-cs"/>
              </a:rPr>
              <a:t>psoas</a:t>
            </a:r>
            <a:r>
              <a:rPr lang="en-US" sz="2800" dirty="0">
                <a:latin typeface="+mn-lt"/>
                <a:ea typeface="+mn-ea"/>
                <a:cs typeface="+mn-cs"/>
              </a:rPr>
              <a:t> muscles.</a:t>
            </a:r>
          </a:p>
          <a:p>
            <a:pPr marL="342900" indent="-342900" fontAlgn="auto">
              <a:spcBef>
                <a:spcPct val="20000"/>
              </a:spcBef>
              <a:spcAft>
                <a:spcPts val="0"/>
              </a:spcAft>
              <a:buFont typeface="Arial" pitchFamily="34" charset="0"/>
              <a:buChar char="•"/>
              <a:defRPr/>
            </a:pPr>
            <a:r>
              <a:rPr lang="en-US" sz="2800" dirty="0">
                <a:solidFill>
                  <a:srgbClr val="FF0000"/>
                </a:solidFill>
                <a:latin typeface="+mn-lt"/>
                <a:ea typeface="+mn-ea"/>
                <a:cs typeface="+mn-cs"/>
              </a:rPr>
              <a:t>Extension</a:t>
            </a:r>
            <a:r>
              <a:rPr lang="en-US" sz="2800" dirty="0">
                <a:latin typeface="+mn-lt"/>
                <a:ea typeface="+mn-ea"/>
                <a:cs typeface="+mn-cs"/>
              </a:rPr>
              <a:t> is produced by the postvertebral muscles.</a:t>
            </a:r>
          </a:p>
          <a:p>
            <a:pPr marL="342900" indent="-342900" fontAlgn="auto">
              <a:spcBef>
                <a:spcPct val="20000"/>
              </a:spcBef>
              <a:spcAft>
                <a:spcPts val="0"/>
              </a:spcAft>
              <a:buFont typeface="Arial" pitchFamily="34" charset="0"/>
              <a:buChar char="•"/>
              <a:defRPr/>
            </a:pPr>
            <a:r>
              <a:rPr lang="en-US" sz="2800" dirty="0">
                <a:solidFill>
                  <a:srgbClr val="FF0000"/>
                </a:solidFill>
                <a:latin typeface="+mn-lt"/>
                <a:ea typeface="+mn-ea"/>
                <a:cs typeface="+mn-cs"/>
              </a:rPr>
              <a:t>Lateral flexion </a:t>
            </a:r>
            <a:r>
              <a:rPr lang="en-US" sz="2800" dirty="0">
                <a:latin typeface="+mn-lt"/>
                <a:ea typeface="+mn-ea"/>
                <a:cs typeface="+mn-cs"/>
              </a:rPr>
              <a:t>is produced by the postvertebral muscles, the </a:t>
            </a:r>
            <a:r>
              <a:rPr lang="en-US" sz="2800" dirty="0" err="1">
                <a:latin typeface="+mn-lt"/>
                <a:ea typeface="+mn-ea"/>
                <a:cs typeface="+mn-cs"/>
              </a:rPr>
              <a:t>quadratus</a:t>
            </a:r>
            <a:r>
              <a:rPr lang="en-US" sz="2800" dirty="0">
                <a:latin typeface="+mn-lt"/>
                <a:ea typeface="+mn-ea"/>
                <a:cs typeface="+mn-cs"/>
              </a:rPr>
              <a:t> </a:t>
            </a:r>
            <a:r>
              <a:rPr lang="en-US" sz="2800" dirty="0" err="1">
                <a:latin typeface="+mn-lt"/>
                <a:ea typeface="+mn-ea"/>
                <a:cs typeface="+mn-cs"/>
              </a:rPr>
              <a:t>lumborum</a:t>
            </a:r>
            <a:r>
              <a:rPr lang="en-US" sz="2800" dirty="0">
                <a:latin typeface="+mn-lt"/>
                <a:ea typeface="+mn-ea"/>
                <a:cs typeface="+mn-cs"/>
              </a:rPr>
              <a:t>, and the oblique muscles of the </a:t>
            </a:r>
            <a:r>
              <a:rPr lang="en-US" sz="2800" dirty="0" err="1">
                <a:latin typeface="+mn-lt"/>
                <a:ea typeface="+mn-ea"/>
                <a:cs typeface="+mn-cs"/>
              </a:rPr>
              <a:t>anterolateral</a:t>
            </a:r>
            <a:r>
              <a:rPr lang="en-US" sz="2800" dirty="0">
                <a:latin typeface="+mn-lt"/>
                <a:ea typeface="+mn-ea"/>
                <a:cs typeface="+mn-cs"/>
              </a:rPr>
              <a:t> abdominal wall. The </a:t>
            </a:r>
            <a:r>
              <a:rPr lang="en-US" sz="2800" dirty="0" err="1">
                <a:latin typeface="+mn-lt"/>
                <a:ea typeface="+mn-ea"/>
                <a:cs typeface="+mn-cs"/>
              </a:rPr>
              <a:t>psoas</a:t>
            </a:r>
            <a:r>
              <a:rPr lang="en-US" sz="2800" dirty="0">
                <a:latin typeface="+mn-lt"/>
                <a:ea typeface="+mn-ea"/>
                <a:cs typeface="+mn-cs"/>
              </a:rPr>
              <a:t> may also play a part in this movement. </a:t>
            </a:r>
          </a:p>
          <a:p>
            <a:pPr marL="342900" indent="-342900" fontAlgn="auto">
              <a:spcBef>
                <a:spcPct val="20000"/>
              </a:spcBef>
              <a:spcAft>
                <a:spcPts val="0"/>
              </a:spcAft>
              <a:buFont typeface="Arial" pitchFamily="34" charset="0"/>
              <a:buChar char="•"/>
              <a:defRPr/>
            </a:pPr>
            <a:r>
              <a:rPr lang="en-US" sz="2800" dirty="0">
                <a:solidFill>
                  <a:srgbClr val="FF0000"/>
                </a:solidFill>
                <a:latin typeface="+mn-lt"/>
                <a:ea typeface="+mn-ea"/>
                <a:cs typeface="+mn-cs"/>
              </a:rPr>
              <a:t>Rotation</a:t>
            </a:r>
            <a:r>
              <a:rPr lang="en-US" sz="2800" dirty="0">
                <a:latin typeface="+mn-lt"/>
                <a:ea typeface="+mn-ea"/>
                <a:cs typeface="+mn-cs"/>
              </a:rPr>
              <a:t> is produced by the rotator muscles and the oblique muscles of the </a:t>
            </a:r>
            <a:r>
              <a:rPr lang="en-US" sz="2800" dirty="0" err="1">
                <a:latin typeface="+mn-lt"/>
                <a:ea typeface="+mn-ea"/>
                <a:cs typeface="+mn-cs"/>
              </a:rPr>
              <a:t>anterolateral</a:t>
            </a:r>
            <a:r>
              <a:rPr lang="en-US" sz="2800" dirty="0">
                <a:latin typeface="+mn-lt"/>
                <a:ea typeface="+mn-ea"/>
                <a:cs typeface="+mn-cs"/>
              </a:rPr>
              <a:t> abdominal wall.</a:t>
            </a:r>
          </a:p>
          <a:p>
            <a:pPr marL="342900" indent="-342900" fontAlgn="auto">
              <a:spcBef>
                <a:spcPct val="20000"/>
              </a:spcBef>
              <a:spcAft>
                <a:spcPts val="0"/>
              </a:spcAft>
              <a:buFont typeface="Arial" pitchFamily="34" charset="0"/>
              <a:buChar char="•"/>
              <a:defRPr/>
            </a:pPr>
            <a:endParaRPr lang="en-US" sz="2800" dirty="0">
              <a:latin typeface="+mn-lt"/>
              <a:ea typeface="+mn-ea"/>
              <a:cs typeface="+mn-cs"/>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F940BC9-1C82-CA48-962F-050C31F19FB1}" type="slidenum">
              <a:rPr lang="en-US">
                <a:solidFill>
                  <a:srgbClr val="898989"/>
                </a:solidFill>
                <a:latin typeface="Calibri" charset="0"/>
              </a:rPr>
              <a:pPr eaLnBrk="1" hangingPunct="1"/>
              <a:t>15</a:t>
            </a:fld>
            <a:endParaRPr lang="en-US">
              <a:solidFill>
                <a:srgbClr val="898989"/>
              </a:solidFill>
              <a:latin typeface="Calibri" charset="0"/>
            </a:endParaRPr>
          </a:p>
        </p:txBody>
      </p:sp>
      <p:sp>
        <p:nvSpPr>
          <p:cNvPr id="8" name="Footer Placeholder 3"/>
          <p:cNvSpPr txBox="1">
            <a:spLocks/>
          </p:cNvSpPr>
          <p:nvPr/>
        </p:nvSpPr>
        <p:spPr>
          <a:xfrm>
            <a:off x="0" y="6569075"/>
            <a:ext cx="2895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ea typeface="+mn-ea"/>
                <a:cs typeface="+mn-cs"/>
              </a:rPr>
              <a:t>Dr. Zeenat &amp; Dr. </a:t>
            </a:r>
            <a:r>
              <a:rPr lang="en-US" sz="1200" dirty="0" err="1">
                <a:solidFill>
                  <a:schemeClr val="tx1">
                    <a:tint val="75000"/>
                  </a:schemeClr>
                </a:solidFill>
                <a:latin typeface="+mn-lt"/>
                <a:ea typeface="+mn-ea"/>
                <a:cs typeface="+mn-cs"/>
              </a:rPr>
              <a:t>Vohra</a:t>
            </a:r>
            <a:endParaRPr lang="en-US" sz="1200" dirty="0">
              <a:solidFill>
                <a:schemeClr val="tx1">
                  <a:tint val="75000"/>
                </a:schemeClr>
              </a:solidFill>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4294967295"/>
          </p:nvPr>
        </p:nvSpPr>
        <p:spPr>
          <a:xfrm>
            <a:off x="228600" y="1447800"/>
            <a:ext cx="5715000" cy="4724400"/>
          </a:xfrm>
          <a:ln>
            <a:solidFill>
              <a:srgbClr val="FF0000"/>
            </a:solidFill>
            <a:miter lim="800000"/>
            <a:headEnd/>
            <a:tailEnd/>
          </a:ln>
        </p:spPr>
        <p:txBody>
          <a:bodyPr/>
          <a:lstStyle/>
          <a:p>
            <a:pPr eaLnBrk="1" hangingPunct="1"/>
            <a:r>
              <a:rPr lang="en-US" sz="2000">
                <a:latin typeface="Arial" charset="0"/>
                <a:cs typeface="Arial" charset="0"/>
              </a:rPr>
              <a:t>Is the largest of all movable vertebrae. </a:t>
            </a:r>
          </a:p>
          <a:p>
            <a:pPr eaLnBrk="1" hangingPunct="1"/>
            <a:r>
              <a:rPr lang="en-US" sz="2000">
                <a:latin typeface="Arial" charset="0"/>
                <a:cs typeface="Arial" charset="0"/>
              </a:rPr>
              <a:t>Is distinguished by its </a:t>
            </a:r>
            <a:r>
              <a:rPr lang="en-US" sz="2000" b="1">
                <a:latin typeface="Arial" charset="0"/>
                <a:cs typeface="Arial" charset="0"/>
              </a:rPr>
              <a:t>massive body </a:t>
            </a:r>
            <a:r>
              <a:rPr lang="en-US" sz="2000">
                <a:latin typeface="Arial" charset="0"/>
                <a:cs typeface="Arial" charset="0"/>
              </a:rPr>
              <a:t>and </a:t>
            </a:r>
            <a:r>
              <a:rPr lang="en-US" sz="2000" b="1">
                <a:latin typeface="Arial" charset="0"/>
                <a:cs typeface="Arial" charset="0"/>
              </a:rPr>
              <a:t>thick transverse processes </a:t>
            </a:r>
          </a:p>
          <a:p>
            <a:pPr eaLnBrk="1" hangingPunct="1"/>
            <a:r>
              <a:rPr lang="en-US" sz="2000">
                <a:latin typeface="Arial" charset="0"/>
                <a:cs typeface="Arial" charset="0"/>
              </a:rPr>
              <a:t>It carries the weight of the whole upper body. </a:t>
            </a:r>
          </a:p>
          <a:p>
            <a:pPr eaLnBrk="1" hangingPunct="1"/>
            <a:r>
              <a:rPr lang="en-US" sz="2000">
                <a:latin typeface="Arial" charset="0"/>
                <a:cs typeface="Arial" charset="0"/>
              </a:rPr>
              <a:t>The L5 </a:t>
            </a:r>
            <a:r>
              <a:rPr lang="en-US" sz="2000" u="sng">
                <a:latin typeface="Arial" charset="0"/>
                <a:cs typeface="Arial" charset="0"/>
              </a:rPr>
              <a:t>body</a:t>
            </a:r>
            <a:r>
              <a:rPr lang="en-US" sz="2000">
                <a:latin typeface="Arial" charset="0"/>
                <a:cs typeface="Arial" charset="0"/>
              </a:rPr>
              <a:t> is largely responsible for the </a:t>
            </a:r>
            <a:r>
              <a:rPr lang="en-US" sz="2000" b="1">
                <a:solidFill>
                  <a:srgbClr val="FF0000"/>
                </a:solidFill>
                <a:latin typeface="Arial" charset="0"/>
                <a:cs typeface="Arial" charset="0"/>
              </a:rPr>
              <a:t>lumbosacral angle </a:t>
            </a:r>
            <a:r>
              <a:rPr lang="en-US" sz="2000">
                <a:latin typeface="Arial" charset="0"/>
                <a:cs typeface="Arial" charset="0"/>
              </a:rPr>
              <a:t>between the long axis of the lumbar region of the vertebral column and that of the sacrum</a:t>
            </a:r>
          </a:p>
          <a:p>
            <a:pPr eaLnBrk="1" hangingPunct="1"/>
            <a:r>
              <a:rPr lang="en-US" sz="2000">
                <a:latin typeface="Arial" charset="0"/>
                <a:cs typeface="Arial" charset="0"/>
              </a:rPr>
              <a:t>Body weight is transmitted from L5 vertebra to the base of the sacrum, formed by the superior surface of S1 vertebra</a:t>
            </a:r>
          </a:p>
          <a:p>
            <a:pPr eaLnBrk="1" hangingPunct="1"/>
            <a:r>
              <a:rPr lang="en-US" sz="2000">
                <a:latin typeface="Arial" charset="0"/>
                <a:cs typeface="Arial" charset="0"/>
              </a:rPr>
              <a:t>The fifth lumbar vertebra is by far the most common site of </a:t>
            </a:r>
            <a:r>
              <a:rPr lang="en-US" sz="2000">
                <a:solidFill>
                  <a:srgbClr val="FF0000"/>
                </a:solidFill>
                <a:latin typeface="Arial" charset="0"/>
                <a:cs typeface="Arial" charset="0"/>
              </a:rPr>
              <a:t>spondylolysis</a:t>
            </a:r>
            <a:r>
              <a:rPr lang="en-US" sz="2000">
                <a:latin typeface="Arial" charset="0"/>
                <a:cs typeface="Arial" charset="0"/>
              </a:rPr>
              <a:t> and </a:t>
            </a:r>
            <a:r>
              <a:rPr lang="en-US" sz="2000">
                <a:solidFill>
                  <a:srgbClr val="FF0000"/>
                </a:solidFill>
                <a:latin typeface="Arial" charset="0"/>
                <a:cs typeface="Arial" charset="0"/>
              </a:rPr>
              <a:t>spondylolisthesis</a:t>
            </a:r>
          </a:p>
          <a:p>
            <a:pPr eaLnBrk="1" hangingPunct="1"/>
            <a:endParaRPr lang="en-US" sz="2000">
              <a:latin typeface="Calibri" charset="0"/>
            </a:endParaRPr>
          </a:p>
        </p:txBody>
      </p:sp>
      <p:pic>
        <p:nvPicPr>
          <p:cNvPr id="17411" name="Picture 2" descr="File:Gray9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09600"/>
            <a:ext cx="2728913" cy="2667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F7A077E-67EA-7842-84CF-BCD77B542019}" type="slidenum">
              <a:rPr lang="en-US">
                <a:solidFill>
                  <a:srgbClr val="898989"/>
                </a:solidFill>
                <a:latin typeface="Calibri" charset="0"/>
              </a:rPr>
              <a:pPr eaLnBrk="1" hangingPunct="1"/>
              <a:t>16</a:t>
            </a:fld>
            <a:endParaRPr lang="en-US">
              <a:solidFill>
                <a:srgbClr val="898989"/>
              </a:solidFill>
              <a:latin typeface="Calibri" charset="0"/>
            </a:endParaRPr>
          </a:p>
        </p:txBody>
      </p:sp>
      <p:sp>
        <p:nvSpPr>
          <p:cNvPr id="6" name="Footer Placeholder 3"/>
          <p:cNvSpPr txBox="1">
            <a:spLocks/>
          </p:cNvSpPr>
          <p:nvPr/>
        </p:nvSpPr>
        <p:spPr>
          <a:xfrm>
            <a:off x="0" y="6569075"/>
            <a:ext cx="2895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ea typeface="+mn-ea"/>
                <a:cs typeface="+mn-cs"/>
              </a:rPr>
              <a:t>Dr. Zeenat &amp; Dr. </a:t>
            </a:r>
            <a:r>
              <a:rPr lang="en-US" sz="1200" dirty="0" err="1">
                <a:solidFill>
                  <a:schemeClr val="tx1">
                    <a:tint val="75000"/>
                  </a:schemeClr>
                </a:solidFill>
                <a:latin typeface="+mn-lt"/>
                <a:ea typeface="+mn-ea"/>
                <a:cs typeface="+mn-cs"/>
              </a:rPr>
              <a:t>Vohra</a:t>
            </a:r>
            <a:endParaRPr lang="en-US" sz="1200" dirty="0">
              <a:solidFill>
                <a:schemeClr val="tx1">
                  <a:tint val="75000"/>
                </a:schemeClr>
              </a:solidFill>
              <a:latin typeface="+mn-lt"/>
              <a:ea typeface="+mn-ea"/>
              <a:cs typeface="+mn-cs"/>
            </a:endParaRPr>
          </a:p>
        </p:txBody>
      </p:sp>
      <p:sp>
        <p:nvSpPr>
          <p:cNvPr id="7" name="Rectangle 6"/>
          <p:cNvSpPr/>
          <p:nvPr/>
        </p:nvSpPr>
        <p:spPr>
          <a:xfrm>
            <a:off x="1600200" y="381000"/>
            <a:ext cx="2698750" cy="646113"/>
          </a:xfrm>
          <a:prstGeom prst="rect">
            <a:avLst/>
          </a:prstGeom>
          <a:solidFill>
            <a:schemeClr val="accent3">
              <a:lumMod val="60000"/>
              <a:lumOff val="40000"/>
            </a:schemeClr>
          </a:solidFill>
          <a:ln>
            <a:solidFill>
              <a:schemeClr val="accent1"/>
            </a:solidFill>
          </a:ln>
        </p:spPr>
        <p:txBody>
          <a:bodyPr>
            <a:spAutoFit/>
          </a:bodyPr>
          <a:lstStyle/>
          <a:p>
            <a:r>
              <a:rPr lang="en-US" sz="3600" b="1">
                <a:effectLst>
                  <a:outerShdw blurRad="38100" dist="38100" dir="2700000" algn="tl">
                    <a:srgbClr val="FFFFFF"/>
                  </a:outerShdw>
                </a:effectLst>
              </a:rPr>
              <a:t>Vertebra L5</a:t>
            </a:r>
          </a:p>
        </p:txBody>
      </p:sp>
      <p:pic>
        <p:nvPicPr>
          <p:cNvPr id="17415" name="Picture 8" descr="C:\Documents and Settings\Free User\My Documents\My Pictures\174px-Gray_111_-_Vertebral_column-colou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429000"/>
            <a:ext cx="828675" cy="28432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2362200"/>
            <a:ext cx="9144000" cy="1143000"/>
          </a:xfrm>
          <a:ln>
            <a:miter lim="800000"/>
            <a:headEnd/>
            <a:tailEnd/>
          </a:ln>
        </p:spPr>
        <p:style>
          <a:lnRef idx="0">
            <a:schemeClr val="accent3"/>
          </a:lnRef>
          <a:fillRef idx="3">
            <a:schemeClr val="accent3"/>
          </a:fillRef>
          <a:effectRef idx="3">
            <a:schemeClr val="accent3"/>
          </a:effectRef>
          <a:fontRef idx="minor">
            <a:schemeClr val="lt1"/>
          </a:fontRef>
        </p:style>
        <p:txBody>
          <a:bodyPr/>
          <a:lstStyle/>
          <a:p>
            <a:pPr>
              <a:defRPr/>
            </a:pPr>
            <a:r>
              <a:rPr lang="en-US" sz="5400" dirty="0" smtClean="0">
                <a:latin typeface="Broadway" pitchFamily="82" charset="0"/>
              </a:rPr>
              <a:t>Thank u &amp; Good Luck</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CA18F38-FE75-C44C-A9FE-24416ACFADA5}" type="slidenum">
              <a:rPr lang="en-US">
                <a:solidFill>
                  <a:srgbClr val="898989"/>
                </a:solidFill>
                <a:latin typeface="Calibri" charset="0"/>
              </a:rPr>
              <a:pPr eaLnBrk="1" hangingPunct="1"/>
              <a:t>17</a:t>
            </a:fld>
            <a:endParaRPr lang="en-US">
              <a:solidFill>
                <a:srgbClr val="898989"/>
              </a:solidFill>
              <a:latin typeface="Calibri" charset="0"/>
            </a:endParaRPr>
          </a:p>
        </p:txBody>
      </p:sp>
      <p:sp>
        <p:nvSpPr>
          <p:cNvPr id="5" name="Footer Placeholder 3"/>
          <p:cNvSpPr txBox="1">
            <a:spLocks/>
          </p:cNvSpPr>
          <p:nvPr/>
        </p:nvSpPr>
        <p:spPr>
          <a:xfrm>
            <a:off x="0" y="6569075"/>
            <a:ext cx="2895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ea typeface="+mn-ea"/>
                <a:cs typeface="+mn-cs"/>
              </a:rPr>
              <a:t>Dr. Zeenat &amp; Dr. </a:t>
            </a:r>
            <a:r>
              <a:rPr lang="en-US" sz="1200" dirty="0" err="1">
                <a:solidFill>
                  <a:schemeClr val="tx1">
                    <a:tint val="75000"/>
                  </a:schemeClr>
                </a:solidFill>
                <a:latin typeface="+mn-lt"/>
                <a:ea typeface="+mn-ea"/>
                <a:cs typeface="+mn-cs"/>
              </a:rPr>
              <a:t>Vohra</a:t>
            </a:r>
            <a:endParaRPr lang="en-US" sz="1200" dirty="0">
              <a:solidFill>
                <a:schemeClr val="tx1">
                  <a:tint val="75000"/>
                </a:schemeClr>
              </a:solidFill>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3"/>
          </a:xfrm>
        </p:spPr>
        <p:txBody>
          <a:bodyPr>
            <a:normAutofit/>
          </a:bodyPr>
          <a:lstStyle/>
          <a:p>
            <a:r>
              <a:rPr lang="en-US" b="1">
                <a:effectLst>
                  <a:outerShdw blurRad="38100" dist="38100" dir="2700000" algn="tl">
                    <a:srgbClr val="DDDDDD"/>
                  </a:outerShdw>
                </a:effectLst>
                <a:latin typeface="Calibri" charset="0"/>
              </a:rPr>
              <a:t>OBJECTIVES</a:t>
            </a:r>
          </a:p>
        </p:txBody>
      </p:sp>
      <p:sp>
        <p:nvSpPr>
          <p:cNvPr id="3" name="Content Placeholder 2"/>
          <p:cNvSpPr>
            <a:spLocks noGrp="1"/>
          </p:cNvSpPr>
          <p:nvPr>
            <p:ph idx="1"/>
          </p:nvPr>
        </p:nvSpPr>
        <p:spPr>
          <a:xfrm>
            <a:off x="457200" y="1143000"/>
            <a:ext cx="8458200" cy="5181600"/>
          </a:xfrm>
          <a:ln>
            <a:solidFill>
              <a:schemeClr val="accent1"/>
            </a:solidFill>
          </a:ln>
        </p:spPr>
        <p:txBody>
          <a:bodyPr rtlCol="0">
            <a:normAutofit lnSpcReduction="10000"/>
          </a:bodyPr>
          <a:lstStyle/>
          <a:p>
            <a:pPr fontAlgn="auto">
              <a:spcAft>
                <a:spcPts val="0"/>
              </a:spcAft>
              <a:buFont typeface="Arial" pitchFamily="34" charset="0"/>
              <a:buNone/>
              <a:defRPr/>
            </a:pPr>
            <a:r>
              <a:rPr lang="en-US" sz="2800" b="1" dirty="0" smtClean="0">
                <a:solidFill>
                  <a:schemeClr val="accent3">
                    <a:lumMod val="75000"/>
                  </a:schemeClr>
                </a:solidFill>
                <a:effectLst>
                  <a:outerShdw blurRad="38100" dist="38100" dir="2700000" algn="tl">
                    <a:srgbClr val="000000">
                      <a:alpha val="43137"/>
                    </a:srgbClr>
                  </a:outerShdw>
                </a:effectLst>
                <a:ea typeface="+mn-ea"/>
              </a:rPr>
              <a:t>At the end of the lecture, students should be able to:</a:t>
            </a:r>
          </a:p>
          <a:p>
            <a:pPr fontAlgn="auto">
              <a:spcAft>
                <a:spcPts val="0"/>
              </a:spcAft>
              <a:buFont typeface="Wingdings" pitchFamily="2" charset="2"/>
              <a:buChar char="§"/>
              <a:defRPr/>
            </a:pPr>
            <a:r>
              <a:rPr lang="en-US" sz="2800" b="1" i="1" dirty="0" smtClean="0">
                <a:solidFill>
                  <a:srgbClr val="0070C0"/>
                </a:solidFill>
                <a:ea typeface="+mn-ea"/>
              </a:rPr>
              <a:t>Distinguish the thoracic and lumbar vertebrae from each other and from vertebrae of the cervical region</a:t>
            </a:r>
            <a:endParaRPr lang="en-US" sz="2800" b="1" i="1" dirty="0" smtClean="0">
              <a:solidFill>
                <a:srgbClr val="0070C0"/>
              </a:solidFill>
              <a:effectLst>
                <a:outerShdw blurRad="38100" dist="38100" dir="2700000" algn="tl">
                  <a:srgbClr val="000000">
                    <a:alpha val="43137"/>
                  </a:srgbClr>
                </a:outerShdw>
              </a:effectLst>
              <a:ea typeface="+mn-ea"/>
            </a:endParaRPr>
          </a:p>
          <a:p>
            <a:pPr fontAlgn="auto">
              <a:spcAft>
                <a:spcPts val="0"/>
              </a:spcAft>
              <a:buFont typeface="Wingdings" pitchFamily="2" charset="2"/>
              <a:buChar char="§"/>
              <a:defRPr/>
            </a:pPr>
            <a:r>
              <a:rPr lang="en-US" sz="2800" b="1" i="1" dirty="0" smtClean="0">
                <a:solidFill>
                  <a:srgbClr val="0070C0"/>
                </a:solidFill>
                <a:ea typeface="+mn-ea"/>
              </a:rPr>
              <a:t>Describe the characteristic features of a thoracic and a lumbar vertebra.</a:t>
            </a:r>
          </a:p>
          <a:p>
            <a:pPr fontAlgn="auto">
              <a:spcAft>
                <a:spcPts val="0"/>
              </a:spcAft>
              <a:buFont typeface="Wingdings" pitchFamily="2" charset="2"/>
              <a:buChar char="§"/>
              <a:defRPr/>
            </a:pPr>
            <a:r>
              <a:rPr lang="en-US" sz="2800" b="1" i="1" dirty="0" smtClean="0">
                <a:solidFill>
                  <a:srgbClr val="0070C0"/>
                </a:solidFill>
                <a:ea typeface="+mn-ea"/>
              </a:rPr>
              <a:t>Compare the movements occurring in thoracic and lumbar regions.</a:t>
            </a:r>
          </a:p>
          <a:p>
            <a:pPr fontAlgn="auto">
              <a:spcAft>
                <a:spcPts val="0"/>
              </a:spcAft>
              <a:buFont typeface="Wingdings" pitchFamily="2" charset="2"/>
              <a:buChar char="§"/>
              <a:defRPr/>
            </a:pPr>
            <a:r>
              <a:rPr lang="en-US" sz="2800" b="1" i="1" dirty="0" smtClean="0">
                <a:solidFill>
                  <a:srgbClr val="0070C0"/>
                </a:solidFill>
                <a:ea typeface="+mn-ea"/>
              </a:rPr>
              <a:t>Describe the joints between the vertebral bodies and the vertebral arches.</a:t>
            </a:r>
          </a:p>
          <a:p>
            <a:pPr fontAlgn="auto">
              <a:spcAft>
                <a:spcPts val="0"/>
              </a:spcAft>
              <a:buFont typeface="Wingdings" pitchFamily="2" charset="2"/>
              <a:buChar char="§"/>
              <a:defRPr/>
            </a:pPr>
            <a:r>
              <a:rPr lang="en-US" sz="2800" b="1" i="1" dirty="0" smtClean="0">
                <a:solidFill>
                  <a:srgbClr val="0070C0"/>
                </a:solidFill>
                <a:ea typeface="+mn-ea"/>
              </a:rPr>
              <a:t>List and identify the ligaments of the </a:t>
            </a:r>
            <a:r>
              <a:rPr lang="en-US" sz="2800" b="1" i="1" dirty="0" err="1" smtClean="0">
                <a:solidFill>
                  <a:srgbClr val="0070C0"/>
                </a:solidFill>
                <a:ea typeface="+mn-ea"/>
              </a:rPr>
              <a:t>intervertebral</a:t>
            </a:r>
            <a:r>
              <a:rPr lang="en-US" sz="2800" b="1" i="1" dirty="0" smtClean="0">
                <a:solidFill>
                  <a:srgbClr val="0070C0"/>
                </a:solidFill>
                <a:ea typeface="+mn-ea"/>
              </a:rPr>
              <a:t> joints.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563562"/>
          </a:xfrm>
        </p:spPr>
        <p:txBody>
          <a:bodyPr/>
          <a:lstStyle/>
          <a:p>
            <a:r>
              <a:rPr lang="en-US" sz="3600" b="1">
                <a:latin typeface="Calibri" charset="0"/>
              </a:rPr>
              <a:t>Thoracolumbar Spine</a:t>
            </a:r>
            <a:endParaRPr lang="en-US" sz="3600">
              <a:latin typeface="Calibri" charset="0"/>
            </a:endParaRPr>
          </a:p>
        </p:txBody>
      </p:sp>
      <p:sp>
        <p:nvSpPr>
          <p:cNvPr id="4099" name="Content Placeholder 2"/>
          <p:cNvSpPr>
            <a:spLocks noGrp="1"/>
          </p:cNvSpPr>
          <p:nvPr>
            <p:ph sz="half" idx="1"/>
          </p:nvPr>
        </p:nvSpPr>
        <p:spPr>
          <a:xfrm>
            <a:off x="152400" y="838200"/>
            <a:ext cx="5105400" cy="4724400"/>
          </a:xfrm>
          <a:ln>
            <a:solidFill>
              <a:schemeClr val="accent1"/>
            </a:solidFill>
            <a:miter lim="800000"/>
            <a:headEnd/>
            <a:tailEnd/>
          </a:ln>
        </p:spPr>
        <p:txBody>
          <a:bodyPr/>
          <a:lstStyle/>
          <a:p>
            <a:r>
              <a:rPr lang="en-US" sz="2000">
                <a:latin typeface="Calibri" charset="0"/>
              </a:rPr>
              <a:t>The anatomy of the thoracolumbar spine is a combination of vertebrae, intervertebral joints, ligaments/tendons, muscles, nerves and vascular supply.</a:t>
            </a:r>
          </a:p>
          <a:p>
            <a:r>
              <a:rPr lang="en-US" sz="2000">
                <a:latin typeface="Calibri" charset="0"/>
              </a:rPr>
              <a:t>The thoracic region consists of </a:t>
            </a:r>
            <a:r>
              <a:rPr lang="en-US" sz="2000" b="1">
                <a:latin typeface="Calibri" charset="0"/>
              </a:rPr>
              <a:t>12</a:t>
            </a:r>
            <a:r>
              <a:rPr lang="en-US" sz="2000">
                <a:latin typeface="Calibri" charset="0"/>
              </a:rPr>
              <a:t> vertebrae. Due to its articulations with rib cage, the thoracic spine is more rigid than the cervical and lumbar regions.</a:t>
            </a:r>
          </a:p>
          <a:p>
            <a:r>
              <a:rPr lang="en-US" sz="2000">
                <a:latin typeface="Calibri" charset="0"/>
              </a:rPr>
              <a:t>The lumbar spine is made up of </a:t>
            </a:r>
            <a:r>
              <a:rPr lang="en-US" sz="2000" b="1">
                <a:latin typeface="Calibri" charset="0"/>
              </a:rPr>
              <a:t>5</a:t>
            </a:r>
            <a:r>
              <a:rPr lang="en-US" sz="2000">
                <a:latin typeface="Calibri" charset="0"/>
              </a:rPr>
              <a:t> vertebrae. It is designed to be strong, protecting the spinal cord and spinal nerve roots. At the same time, it is highly flexible, providing mobility in many different planes including flexion, extension, lateral flexion, and rotation.</a:t>
            </a:r>
          </a:p>
          <a:p>
            <a:endParaRPr lang="en-US" sz="1600">
              <a:latin typeface="Calibri" charset="0"/>
            </a:endParaRPr>
          </a:p>
        </p:txBody>
      </p:sp>
      <p:sp>
        <p:nvSpPr>
          <p:cNvPr id="6" name="Slide Number Placeholder 5"/>
          <p:cNvSpPr>
            <a:spLocks noGrp="1"/>
          </p:cNvSpPr>
          <p:nvPr>
            <p:ph type="sldNum" sz="quarter" idx="12"/>
          </p:nvPr>
        </p:nvSpPr>
        <p:spPr>
          <a:xfrm>
            <a:off x="8305800" y="6356350"/>
            <a:ext cx="381000" cy="365125"/>
          </a:xfr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AA0E514-958D-0149-8CF4-5100228F7E28}" type="slidenum">
              <a:rPr lang="en-US">
                <a:solidFill>
                  <a:srgbClr val="898989"/>
                </a:solidFill>
                <a:latin typeface="Calibri" charset="0"/>
              </a:rPr>
              <a:pPr eaLnBrk="1" hangingPunct="1"/>
              <a:t>3</a:t>
            </a:fld>
            <a:endParaRPr lang="en-US">
              <a:solidFill>
                <a:srgbClr val="898989"/>
              </a:solidFill>
              <a:latin typeface="Calibri" charset="0"/>
            </a:endParaRPr>
          </a:p>
        </p:txBody>
      </p:sp>
      <p:pic>
        <p:nvPicPr>
          <p:cNvPr id="410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0200" y="838200"/>
            <a:ext cx="3508375" cy="4724400"/>
          </a:xfrm>
          <a:noFill/>
          <a:ln>
            <a:solidFill>
              <a:srgbClr val="FF0000"/>
            </a:solidFill>
            <a:miter lim="800000"/>
            <a:headEnd/>
            <a:tailEnd/>
          </a:ln>
        </p:spPr>
      </p:pic>
      <p:sp>
        <p:nvSpPr>
          <p:cNvPr id="4102" name="TextBox 3"/>
          <p:cNvSpPr txBox="1">
            <a:spLocks noChangeArrowheads="1"/>
          </p:cNvSpPr>
          <p:nvPr/>
        </p:nvSpPr>
        <p:spPr bwMode="auto">
          <a:xfrm>
            <a:off x="228600" y="5638800"/>
            <a:ext cx="86868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b="1"/>
              <a:t>Note the curvatures in thoracic (primary, concave anteriorly) and lumbar (secondary, convex anteriorly) spine</a:t>
            </a:r>
          </a:p>
        </p:txBody>
      </p:sp>
      <p:sp>
        <p:nvSpPr>
          <p:cNvPr id="10" name="Footer Placeholder 3"/>
          <p:cNvSpPr>
            <a:spLocks noGrp="1"/>
          </p:cNvSpPr>
          <p:nvPr>
            <p:ph type="ftr" sz="quarter" idx="11"/>
          </p:nvPr>
        </p:nvSpPr>
        <p:spPr>
          <a:xfrm>
            <a:off x="0" y="6569075"/>
            <a:ext cx="2895600" cy="365125"/>
          </a:xfrm>
        </p:spPr>
        <p:txBody>
          <a:bodyPr/>
          <a:lstStyle/>
          <a:p>
            <a:pPr algn="l">
              <a:defRPr/>
            </a:pPr>
            <a:r>
              <a:rPr lang="en-US" dirty="0"/>
              <a:t>Dr. Zeenat &amp; Dr. </a:t>
            </a:r>
            <a:r>
              <a:rPr lang="en-US" dirty="0" err="1" smtClean="0"/>
              <a:t>Vohra</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381000"/>
            <a:ext cx="9144000" cy="584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defRPr/>
            </a:pPr>
            <a:r>
              <a:rPr lang="en-US" sz="3200" b="1" dirty="0">
                <a:solidFill>
                  <a:srgbClr val="333333"/>
                </a:solidFill>
                <a:ea typeface="Times New Roman" pitchFamily="18" charset="0"/>
                <a:cs typeface="Arial" pitchFamily="34" charset="0"/>
              </a:rPr>
              <a:t>THORACIC VERTEBRAE</a:t>
            </a:r>
            <a:endParaRPr lang="en-US" sz="4400" dirty="0">
              <a:solidFill>
                <a:schemeClr val="tx1"/>
              </a:solidFill>
              <a:latin typeface="Arial" pitchFamily="34" charset="0"/>
              <a:cs typeface="Arial"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24000"/>
            <a:ext cx="4191000" cy="28051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124" name="TextBox 5"/>
          <p:cNvSpPr txBox="1">
            <a:spLocks noChangeArrowheads="1"/>
          </p:cNvSpPr>
          <p:nvPr/>
        </p:nvSpPr>
        <p:spPr bwMode="auto">
          <a:xfrm>
            <a:off x="533400" y="4648200"/>
            <a:ext cx="8001000" cy="1016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a:t>Most </a:t>
            </a:r>
            <a:r>
              <a:rPr lang="en-US" sz="2000" b="1"/>
              <a:t>thoracic vertebrae</a:t>
            </a:r>
            <a:r>
              <a:rPr lang="en-US" sz="2000"/>
              <a:t> are typical, have bodies, vertebral arches, and seven processes for muscular and articular connections. There are regional variations from Tl to T12</a:t>
            </a:r>
          </a:p>
        </p:txBody>
      </p:sp>
      <p:sp>
        <p:nvSpPr>
          <p:cNvPr id="7" name="Footer Placeholder 3"/>
          <p:cNvSpPr>
            <a:spLocks noGrp="1"/>
          </p:cNvSpPr>
          <p:nvPr>
            <p:ph type="ftr" sz="quarter" idx="11"/>
          </p:nvPr>
        </p:nvSpPr>
        <p:spPr>
          <a:xfrm>
            <a:off x="0" y="6569075"/>
            <a:ext cx="2895600" cy="365125"/>
          </a:xfrm>
        </p:spPr>
        <p:txBody>
          <a:bodyPr/>
          <a:lstStyle/>
          <a:p>
            <a:pPr algn="l">
              <a:defRPr/>
            </a:pPr>
            <a:r>
              <a:rPr lang="en-US" dirty="0"/>
              <a:t>Dr. Zeenat &amp; Dr. </a:t>
            </a:r>
            <a:r>
              <a:rPr lang="en-US" dirty="0" err="1" smtClean="0"/>
              <a:t>Vohra</a:t>
            </a:r>
            <a:endParaRPr lang="en-US" dirty="0"/>
          </a:p>
        </p:txBody>
      </p:sp>
      <p:sp>
        <p:nvSpPr>
          <p:cNvPr id="8" name="Slide Number Placeholder 7"/>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0BE1660-76CA-2047-9946-4EDAEEE4F53F}" type="slidenum">
              <a:rPr lang="en-US">
                <a:solidFill>
                  <a:srgbClr val="898989"/>
                </a:solidFill>
                <a:latin typeface="Calibri" charset="0"/>
              </a:rPr>
              <a:pPr eaLnBrk="1" hangingPunct="1"/>
              <a:t>4</a:t>
            </a:fld>
            <a:endParaRPr lang="en-US">
              <a:solidFill>
                <a:srgbClr val="898989"/>
              </a:solidFill>
              <a:latin typeface="Calibri" charset="0"/>
            </a:endParaRPr>
          </a:p>
        </p:txBody>
      </p:sp>
      <p:pic>
        <p:nvPicPr>
          <p:cNvPr id="5127" name="Picture 8" descr="C:\Documents and Settings\Free User\My Documents\My Pictures\Pic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41100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8"/>
          <p:cNvSpPr txBox="1">
            <a:spLocks noChangeArrowheads="1"/>
          </p:cNvSpPr>
          <p:nvPr/>
        </p:nvSpPr>
        <p:spPr bwMode="auto">
          <a:xfrm>
            <a:off x="1447800" y="1143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b="1"/>
              <a:t>Superior view</a:t>
            </a:r>
          </a:p>
        </p:txBody>
      </p:sp>
      <p:sp>
        <p:nvSpPr>
          <p:cNvPr id="5129" name="TextBox 9"/>
          <p:cNvSpPr txBox="1">
            <a:spLocks noChangeArrowheads="1"/>
          </p:cNvSpPr>
          <p:nvPr/>
        </p:nvSpPr>
        <p:spPr bwMode="auto">
          <a:xfrm>
            <a:off x="5715000" y="1143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b="1"/>
              <a:t>Lateral view</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7" descr="C:\Documents and Settings\Free User\My Documents\My Picture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514600"/>
            <a:ext cx="272097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ChangeArrowheads="1"/>
          </p:cNvSpPr>
          <p:nvPr/>
        </p:nvSpPr>
        <p:spPr bwMode="auto">
          <a:xfrm>
            <a:off x="6477000" y="3886200"/>
            <a:ext cx="2514600" cy="6461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t>The </a:t>
            </a:r>
            <a:r>
              <a:rPr lang="en-US" b="1"/>
              <a:t>body</a:t>
            </a:r>
            <a:r>
              <a:rPr lang="en-US"/>
              <a:t> is medium size and heart shaped.</a:t>
            </a:r>
          </a:p>
        </p:txBody>
      </p:sp>
      <p:sp>
        <p:nvSpPr>
          <p:cNvPr id="6148" name="Rectangle 5"/>
          <p:cNvSpPr>
            <a:spLocks noChangeArrowheads="1"/>
          </p:cNvSpPr>
          <p:nvPr/>
        </p:nvSpPr>
        <p:spPr bwMode="auto">
          <a:xfrm>
            <a:off x="6705600" y="2438400"/>
            <a:ext cx="2043113" cy="9239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t>The </a:t>
            </a:r>
            <a:r>
              <a:rPr lang="en-US" b="1"/>
              <a:t>vertebral foramen</a:t>
            </a:r>
            <a:r>
              <a:rPr lang="en-US"/>
              <a:t> is small and circular</a:t>
            </a:r>
          </a:p>
        </p:txBody>
      </p:sp>
      <p:sp>
        <p:nvSpPr>
          <p:cNvPr id="6149" name="Rectangle 6"/>
          <p:cNvSpPr>
            <a:spLocks noChangeArrowheads="1"/>
          </p:cNvSpPr>
          <p:nvPr/>
        </p:nvSpPr>
        <p:spPr bwMode="auto">
          <a:xfrm>
            <a:off x="5410200" y="1066800"/>
            <a:ext cx="2590800" cy="6461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t>The </a:t>
            </a:r>
            <a:r>
              <a:rPr lang="en-US" b="1"/>
              <a:t>spines</a:t>
            </a:r>
            <a:r>
              <a:rPr lang="en-US"/>
              <a:t> are long and inclined downward.</a:t>
            </a:r>
          </a:p>
        </p:txBody>
      </p:sp>
      <p:sp>
        <p:nvSpPr>
          <p:cNvPr id="6150" name="Rectangle 7"/>
          <p:cNvSpPr>
            <a:spLocks noChangeArrowheads="1"/>
          </p:cNvSpPr>
          <p:nvPr/>
        </p:nvSpPr>
        <p:spPr bwMode="auto">
          <a:xfrm>
            <a:off x="685800" y="3352800"/>
            <a:ext cx="2438400" cy="14779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b="1"/>
              <a:t>Costal facets </a:t>
            </a:r>
            <a:r>
              <a:rPr lang="en-US"/>
              <a:t>are present on the </a:t>
            </a:r>
            <a:r>
              <a:rPr lang="en-US" u="sng"/>
              <a:t>sides of the bodies </a:t>
            </a:r>
            <a:r>
              <a:rPr lang="en-US"/>
              <a:t>for articulation with the heads of the ribs.</a:t>
            </a:r>
          </a:p>
        </p:txBody>
      </p:sp>
      <p:sp>
        <p:nvSpPr>
          <p:cNvPr id="6151" name="Rectangle 8"/>
          <p:cNvSpPr>
            <a:spLocks noChangeArrowheads="1"/>
          </p:cNvSpPr>
          <p:nvPr/>
        </p:nvSpPr>
        <p:spPr bwMode="auto">
          <a:xfrm>
            <a:off x="381000" y="1143000"/>
            <a:ext cx="2895600" cy="2032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b="1"/>
              <a:t>Costal facets </a:t>
            </a:r>
            <a:r>
              <a:rPr lang="en-US"/>
              <a:t>are present on the </a:t>
            </a:r>
            <a:r>
              <a:rPr lang="en-US" u="sng"/>
              <a:t>transverse processes </a:t>
            </a:r>
            <a:r>
              <a:rPr lang="en-US"/>
              <a:t>for articulation with the tubercles of the ribs (T11 and 12 have no facets on the transverse processes).</a:t>
            </a:r>
          </a:p>
        </p:txBody>
      </p:sp>
      <p:sp>
        <p:nvSpPr>
          <p:cNvPr id="6152" name="Rectangle 9"/>
          <p:cNvSpPr>
            <a:spLocks noChangeArrowheads="1"/>
          </p:cNvSpPr>
          <p:nvPr/>
        </p:nvSpPr>
        <p:spPr bwMode="auto">
          <a:xfrm>
            <a:off x="381000" y="5105400"/>
            <a:ext cx="8382000" cy="1200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t>The </a:t>
            </a:r>
            <a:r>
              <a:rPr lang="en-US" b="1"/>
              <a:t>superior articular processes </a:t>
            </a:r>
            <a:r>
              <a:rPr lang="en-US"/>
              <a:t>bear facets that face backward and laterally, whereas the facets on the </a:t>
            </a:r>
            <a:r>
              <a:rPr lang="en-US" b="1"/>
              <a:t>inferior articular processes </a:t>
            </a:r>
            <a:r>
              <a:rPr lang="en-US"/>
              <a:t>face forward and medially. The inferior articular processes of the 12th vertebra face laterally, as do those of the lumbar vertebrae.</a:t>
            </a:r>
          </a:p>
        </p:txBody>
      </p:sp>
      <p:sp>
        <p:nvSpPr>
          <p:cNvPr id="5129" name="Rectangle 10"/>
          <p:cNvSpPr>
            <a:spLocks noChangeArrowheads="1"/>
          </p:cNvSpPr>
          <p:nvPr/>
        </p:nvSpPr>
        <p:spPr bwMode="auto">
          <a:xfrm>
            <a:off x="0" y="228600"/>
            <a:ext cx="9144000" cy="52387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defRPr/>
            </a:pPr>
            <a:r>
              <a:rPr lang="en-US" sz="2800" b="1" dirty="0">
                <a:solidFill>
                  <a:schemeClr val="tx1"/>
                </a:solidFill>
              </a:rPr>
              <a:t>CHARACTERISTICS OF A TYPICAL THORACIC VERTEBRA</a:t>
            </a:r>
          </a:p>
        </p:txBody>
      </p:sp>
      <p:cxnSp>
        <p:nvCxnSpPr>
          <p:cNvPr id="14" name="Straight Arrow Connector 13"/>
          <p:cNvCxnSpPr/>
          <p:nvPr/>
        </p:nvCxnSpPr>
        <p:spPr>
          <a:xfrm>
            <a:off x="3276600" y="2971800"/>
            <a:ext cx="609600" cy="0"/>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147" idx="1"/>
          </p:cNvCxnSpPr>
          <p:nvPr/>
        </p:nvCxnSpPr>
        <p:spPr>
          <a:xfrm flipH="1" flipV="1">
            <a:off x="5562600" y="3962400"/>
            <a:ext cx="914400" cy="247650"/>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029200" y="1752600"/>
            <a:ext cx="838200" cy="914400"/>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150" idx="3"/>
          </p:cNvCxnSpPr>
          <p:nvPr/>
        </p:nvCxnSpPr>
        <p:spPr>
          <a:xfrm flipV="1">
            <a:off x="3124200" y="3733800"/>
            <a:ext cx="1371600" cy="357188"/>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105400" y="3124200"/>
            <a:ext cx="1600200" cy="300038"/>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Footer Placeholder 3"/>
          <p:cNvSpPr>
            <a:spLocks noGrp="1"/>
          </p:cNvSpPr>
          <p:nvPr>
            <p:ph type="ftr" sz="quarter" idx="11"/>
          </p:nvPr>
        </p:nvSpPr>
        <p:spPr>
          <a:xfrm>
            <a:off x="0" y="6569075"/>
            <a:ext cx="2895600" cy="365125"/>
          </a:xfrm>
        </p:spPr>
        <p:txBody>
          <a:bodyPr/>
          <a:lstStyle/>
          <a:p>
            <a:pPr algn="l">
              <a:defRPr/>
            </a:pPr>
            <a:r>
              <a:rPr lang="en-US" dirty="0"/>
              <a:t>Dr. Zeenat &amp; Dr. </a:t>
            </a:r>
            <a:r>
              <a:rPr lang="en-US" dirty="0" err="1" smtClean="0"/>
              <a:t>Vohra</a:t>
            </a:r>
            <a:endParaRPr lang="en-US" dirty="0"/>
          </a:p>
        </p:txBody>
      </p:sp>
      <p:sp>
        <p:nvSpPr>
          <p:cNvPr id="19" name="Slide Number Placeholder 18"/>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6C5C4CD-C1B2-8748-9B9F-84F7C63E310F}" type="slidenum">
              <a:rPr lang="en-US">
                <a:solidFill>
                  <a:srgbClr val="898989"/>
                </a:solidFill>
                <a:latin typeface="Calibri" charset="0"/>
              </a:rPr>
              <a:pPr eaLnBrk="1" hangingPunct="1"/>
              <a:t>5</a:t>
            </a:fld>
            <a:endParaRPr lang="en-US">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Pictures\fff.png"/>
          <p:cNvPicPr>
            <a:picLocks noChangeAspect="1" noChangeArrowheads="1"/>
          </p:cNvPicPr>
          <p:nvPr/>
        </p:nvPicPr>
        <p:blipFill>
          <a:blip r:embed="rId2">
            <a:extLst>
              <a:ext uri="{28A0092B-C50C-407E-A947-70E740481C1C}">
                <a14:useLocalDpi xmlns:a14="http://schemas.microsoft.com/office/drawing/2010/main" val="0"/>
              </a:ext>
            </a:extLst>
          </a:blip>
          <a:srcRect l="10135" t="9721" r="5554" b="8333"/>
          <a:stretch>
            <a:fillRect/>
          </a:stretch>
        </p:blipFill>
        <p:spPr bwMode="auto">
          <a:xfrm>
            <a:off x="2971800" y="2133600"/>
            <a:ext cx="32766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ChangeArrowheads="1"/>
          </p:cNvSpPr>
          <p:nvPr/>
        </p:nvSpPr>
        <p:spPr bwMode="auto">
          <a:xfrm>
            <a:off x="0" y="304800"/>
            <a:ext cx="9144000" cy="52387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defRPr/>
            </a:pPr>
            <a:r>
              <a:rPr lang="en-US" sz="2800" b="1" dirty="0">
                <a:solidFill>
                  <a:schemeClr val="tx1"/>
                </a:solidFill>
              </a:rPr>
              <a:t>CHARACTERISTICS OF A TYPICAL LUMBAR VERTEBRA</a:t>
            </a:r>
          </a:p>
        </p:txBody>
      </p:sp>
      <p:sp>
        <p:nvSpPr>
          <p:cNvPr id="7172" name="Rectangle 6"/>
          <p:cNvSpPr>
            <a:spLocks noChangeArrowheads="1"/>
          </p:cNvSpPr>
          <p:nvPr/>
        </p:nvSpPr>
        <p:spPr bwMode="auto">
          <a:xfrm>
            <a:off x="457200" y="4114800"/>
            <a:ext cx="22860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t>The </a:t>
            </a:r>
            <a:r>
              <a:rPr lang="en-US" b="1"/>
              <a:t>body</a:t>
            </a:r>
            <a:r>
              <a:rPr lang="en-US"/>
              <a:t> is large and kidney shaped.</a:t>
            </a:r>
          </a:p>
        </p:txBody>
      </p:sp>
      <p:sp>
        <p:nvSpPr>
          <p:cNvPr id="7173" name="Rectangle 7"/>
          <p:cNvSpPr>
            <a:spLocks noChangeArrowheads="1"/>
          </p:cNvSpPr>
          <p:nvPr/>
        </p:nvSpPr>
        <p:spPr bwMode="auto">
          <a:xfrm>
            <a:off x="6629400" y="4191000"/>
            <a:ext cx="2286000"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t>The </a:t>
            </a:r>
            <a:r>
              <a:rPr lang="en-US" b="1"/>
              <a:t>pedicles</a:t>
            </a:r>
            <a:r>
              <a:rPr lang="en-US"/>
              <a:t> are strong and directed backward.</a:t>
            </a:r>
          </a:p>
        </p:txBody>
      </p:sp>
      <p:sp>
        <p:nvSpPr>
          <p:cNvPr id="7174" name="Rectangle 8"/>
          <p:cNvSpPr>
            <a:spLocks noChangeArrowheads="1"/>
          </p:cNvSpPr>
          <p:nvPr/>
        </p:nvSpPr>
        <p:spPr bwMode="auto">
          <a:xfrm>
            <a:off x="5715000" y="1524000"/>
            <a:ext cx="2535238" cy="3698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a:t>The </a:t>
            </a:r>
            <a:r>
              <a:rPr lang="en-US" b="1"/>
              <a:t>laminae</a:t>
            </a:r>
            <a:r>
              <a:rPr lang="en-US"/>
              <a:t> are thick.</a:t>
            </a:r>
          </a:p>
        </p:txBody>
      </p:sp>
      <p:sp>
        <p:nvSpPr>
          <p:cNvPr id="7175" name="Rectangle 9"/>
          <p:cNvSpPr>
            <a:spLocks noChangeArrowheads="1"/>
          </p:cNvSpPr>
          <p:nvPr/>
        </p:nvSpPr>
        <p:spPr bwMode="auto">
          <a:xfrm>
            <a:off x="457200" y="2895600"/>
            <a:ext cx="1676400"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t>The </a:t>
            </a:r>
            <a:r>
              <a:rPr lang="en-US" b="1"/>
              <a:t>vertebral foramina </a:t>
            </a:r>
            <a:r>
              <a:rPr lang="en-US"/>
              <a:t>are triangular.</a:t>
            </a:r>
          </a:p>
        </p:txBody>
      </p:sp>
      <p:sp>
        <p:nvSpPr>
          <p:cNvPr id="7176" name="Rectangle 10"/>
          <p:cNvSpPr>
            <a:spLocks noChangeArrowheads="1"/>
          </p:cNvSpPr>
          <p:nvPr/>
        </p:nvSpPr>
        <p:spPr bwMode="auto">
          <a:xfrm>
            <a:off x="6629400" y="2743200"/>
            <a:ext cx="2209800"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t>The </a:t>
            </a:r>
            <a:r>
              <a:rPr lang="en-US" b="1"/>
              <a:t>transverse processes </a:t>
            </a:r>
            <a:r>
              <a:rPr lang="en-US"/>
              <a:t>are long and slender.</a:t>
            </a:r>
          </a:p>
        </p:txBody>
      </p:sp>
      <p:sp>
        <p:nvSpPr>
          <p:cNvPr id="7177" name="Rectangle 11"/>
          <p:cNvSpPr>
            <a:spLocks noChangeArrowheads="1"/>
          </p:cNvSpPr>
          <p:nvPr/>
        </p:nvSpPr>
        <p:spPr bwMode="auto">
          <a:xfrm>
            <a:off x="609600" y="1143000"/>
            <a:ext cx="43434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t>The </a:t>
            </a:r>
            <a:r>
              <a:rPr lang="en-US" b="1"/>
              <a:t>spinous processes </a:t>
            </a:r>
            <a:r>
              <a:rPr lang="en-US"/>
              <a:t>are short, flat, &amp; quadrangular and project backward.</a:t>
            </a:r>
          </a:p>
        </p:txBody>
      </p:sp>
      <p:sp>
        <p:nvSpPr>
          <p:cNvPr id="7178" name="Rectangle 12"/>
          <p:cNvSpPr>
            <a:spLocks noChangeArrowheads="1"/>
          </p:cNvSpPr>
          <p:nvPr/>
        </p:nvSpPr>
        <p:spPr bwMode="auto">
          <a:xfrm>
            <a:off x="533400" y="5257800"/>
            <a:ext cx="83820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t>The articular surfaces of the </a:t>
            </a:r>
            <a:r>
              <a:rPr lang="en-US" b="1"/>
              <a:t>superior articular processes </a:t>
            </a:r>
            <a:r>
              <a:rPr lang="en-US"/>
              <a:t>face medially, and those of the </a:t>
            </a:r>
            <a:r>
              <a:rPr lang="en-US" b="1"/>
              <a:t>inferior articular processes </a:t>
            </a:r>
            <a:r>
              <a:rPr lang="en-US"/>
              <a:t>face laterally.</a:t>
            </a:r>
          </a:p>
        </p:txBody>
      </p:sp>
      <p:cxnSp>
        <p:nvCxnSpPr>
          <p:cNvPr id="14" name="Straight Arrow Connector 13"/>
          <p:cNvCxnSpPr/>
          <p:nvPr/>
        </p:nvCxnSpPr>
        <p:spPr>
          <a:xfrm flipH="1">
            <a:off x="4800600" y="1828800"/>
            <a:ext cx="914400" cy="1295400"/>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172" idx="3"/>
          </p:cNvCxnSpPr>
          <p:nvPr/>
        </p:nvCxnSpPr>
        <p:spPr>
          <a:xfrm flipV="1">
            <a:off x="2743200" y="4114800"/>
            <a:ext cx="1371600" cy="323850"/>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175" idx="3"/>
          </p:cNvCxnSpPr>
          <p:nvPr/>
        </p:nvCxnSpPr>
        <p:spPr>
          <a:xfrm>
            <a:off x="2133600" y="3357563"/>
            <a:ext cx="2209800" cy="147637"/>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176" idx="1"/>
          </p:cNvCxnSpPr>
          <p:nvPr/>
        </p:nvCxnSpPr>
        <p:spPr>
          <a:xfrm flipH="1" flipV="1">
            <a:off x="6019800" y="3124200"/>
            <a:ext cx="609600" cy="80963"/>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181600" y="3505200"/>
            <a:ext cx="1447800" cy="990600"/>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4038600" y="1981200"/>
            <a:ext cx="533400" cy="228600"/>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Footer Placeholder 3"/>
          <p:cNvSpPr>
            <a:spLocks noGrp="1"/>
          </p:cNvSpPr>
          <p:nvPr>
            <p:ph type="ftr" sz="quarter" idx="11"/>
          </p:nvPr>
        </p:nvSpPr>
        <p:spPr>
          <a:xfrm>
            <a:off x="0" y="6569075"/>
            <a:ext cx="2895600" cy="365125"/>
          </a:xfrm>
        </p:spPr>
        <p:txBody>
          <a:bodyPr/>
          <a:lstStyle/>
          <a:p>
            <a:pPr algn="l">
              <a:defRPr/>
            </a:pPr>
            <a:r>
              <a:rPr lang="en-US" dirty="0"/>
              <a:t>Dr. Zeenat &amp; Dr. </a:t>
            </a:r>
            <a:r>
              <a:rPr lang="en-US" dirty="0" err="1" smtClean="0"/>
              <a:t>Vohra</a:t>
            </a:r>
            <a:endParaRPr lang="en-US" dirty="0"/>
          </a:p>
        </p:txBody>
      </p:sp>
      <p:sp>
        <p:nvSpPr>
          <p:cNvPr id="20" name="Slide Number Placeholder 19"/>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2DB3DEE-77C1-5A44-B49D-7A98420A9DDA}" type="slidenum">
              <a:rPr lang="en-US">
                <a:solidFill>
                  <a:srgbClr val="898989"/>
                </a:solidFill>
                <a:latin typeface="Calibri" charset="0"/>
              </a:rPr>
              <a:pPr eaLnBrk="1" hangingPunct="1"/>
              <a:t>6</a:t>
            </a:fld>
            <a:endParaRPr lang="en-US">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Pictures\C4-FF2.png"/>
          <p:cNvPicPr>
            <a:picLocks noChangeAspect="1" noChangeArrowheads="1"/>
          </p:cNvPicPr>
          <p:nvPr/>
        </p:nvPicPr>
        <p:blipFill>
          <a:blip r:embed="rId2">
            <a:extLst>
              <a:ext uri="{28A0092B-C50C-407E-A947-70E740481C1C}">
                <a14:useLocalDpi xmlns:a14="http://schemas.microsoft.com/office/drawing/2010/main" val="0"/>
              </a:ext>
            </a:extLst>
          </a:blip>
          <a:srcRect t="50201" r="48000"/>
          <a:stretch>
            <a:fillRect/>
          </a:stretch>
        </p:blipFill>
        <p:spPr bwMode="auto">
          <a:xfrm>
            <a:off x="533400" y="533400"/>
            <a:ext cx="3962400" cy="25701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195" name="Picture 2" descr="C:\Users\user\Pictures\C4-FF2.png"/>
          <p:cNvPicPr>
            <a:picLocks noChangeAspect="1" noChangeArrowheads="1"/>
          </p:cNvPicPr>
          <p:nvPr/>
        </p:nvPicPr>
        <p:blipFill>
          <a:blip r:embed="rId2">
            <a:extLst>
              <a:ext uri="{28A0092B-C50C-407E-A947-70E740481C1C}">
                <a14:useLocalDpi xmlns:a14="http://schemas.microsoft.com/office/drawing/2010/main" val="0"/>
              </a:ext>
            </a:extLst>
          </a:blip>
          <a:srcRect l="53763" t="3175" b="52371"/>
          <a:stretch>
            <a:fillRect/>
          </a:stretch>
        </p:blipFill>
        <p:spPr bwMode="auto">
          <a:xfrm>
            <a:off x="533400" y="3200400"/>
            <a:ext cx="3962400"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1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00400"/>
            <a:ext cx="3990975" cy="2971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1"/>
          </p:nvPr>
        </p:nvSpPr>
        <p:spPr>
          <a:xfrm>
            <a:off x="0" y="6569075"/>
            <a:ext cx="2895600" cy="365125"/>
          </a:xfrm>
        </p:spPr>
        <p:txBody>
          <a:bodyPr/>
          <a:lstStyle/>
          <a:p>
            <a:pPr algn="l">
              <a:defRPr/>
            </a:pPr>
            <a:r>
              <a:rPr lang="en-US" dirty="0"/>
              <a:t>Dr. Zeenat &amp; Dr. </a:t>
            </a:r>
            <a:r>
              <a:rPr lang="en-US" dirty="0" err="1" smtClean="0"/>
              <a:t>Vohra</a:t>
            </a:r>
            <a:endParaRPr lang="en-US" dirty="0"/>
          </a:p>
        </p:txBody>
      </p:sp>
      <p:sp>
        <p:nvSpPr>
          <p:cNvPr id="7" name="Slide Number Placeholder 6"/>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03C24B5-53EE-7949-A9B8-2F2E5458F3A7}" type="slidenum">
              <a:rPr lang="en-US">
                <a:solidFill>
                  <a:srgbClr val="898989"/>
                </a:solidFill>
                <a:latin typeface="Calibri" charset="0"/>
              </a:rPr>
              <a:pPr eaLnBrk="1" hangingPunct="1"/>
              <a:t>7</a:t>
            </a:fld>
            <a:endParaRPr lang="en-US">
              <a:solidFill>
                <a:srgbClr val="898989"/>
              </a:solidFill>
              <a:latin typeface="Calibri" charset="0"/>
            </a:endParaRPr>
          </a:p>
        </p:txBody>
      </p:sp>
      <p:pic>
        <p:nvPicPr>
          <p:cNvPr id="8199" name="Picture 8" descr="C:\Documents and Settings\Free User\My Documents\My Pictures\Pictur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533400"/>
            <a:ext cx="39862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295400"/>
            <a:ext cx="4267200" cy="5181600"/>
          </a:xfrm>
          <a:ln>
            <a:solidFill>
              <a:srgbClr val="0000FF"/>
            </a:solidFill>
          </a:ln>
        </p:spPr>
        <p:txBody>
          <a:bodyPr rtlCol="0">
            <a:normAutofit fontScale="92500" lnSpcReduction="20000"/>
          </a:bodyPr>
          <a:lstStyle/>
          <a:p>
            <a:pPr eaLnBrk="1" fontAlgn="auto" hangingPunct="1">
              <a:spcAft>
                <a:spcPts val="0"/>
              </a:spcAft>
              <a:buFont typeface="Arial" pitchFamily="34" charset="0"/>
              <a:buChar char="•"/>
              <a:defRPr/>
            </a:pPr>
            <a:r>
              <a:rPr lang="en-US" dirty="0" smtClean="0">
                <a:ea typeface="+mn-ea"/>
              </a:rPr>
              <a:t>It is a </a:t>
            </a:r>
            <a:r>
              <a:rPr lang="en-US" b="1" dirty="0" err="1" smtClean="0">
                <a:ea typeface="+mn-ea"/>
              </a:rPr>
              <a:t>cartilagenous</a:t>
            </a:r>
            <a:r>
              <a:rPr lang="en-US" dirty="0" smtClean="0">
                <a:ea typeface="+mn-ea"/>
              </a:rPr>
              <a:t> joint.</a:t>
            </a:r>
          </a:p>
          <a:p>
            <a:pPr eaLnBrk="1" fontAlgn="auto" hangingPunct="1">
              <a:spcAft>
                <a:spcPts val="0"/>
              </a:spcAft>
              <a:buFont typeface="Arial" pitchFamily="34" charset="0"/>
              <a:buChar char="•"/>
              <a:defRPr/>
            </a:pPr>
            <a:r>
              <a:rPr lang="en-US" dirty="0" smtClean="0">
                <a:ea typeface="+mn-ea"/>
              </a:rPr>
              <a:t>The upper and lower surfaces of the bodies of adjacent vertebrae are covered by thin plates of </a:t>
            </a:r>
            <a:r>
              <a:rPr lang="en-US" b="1" dirty="0" smtClean="0">
                <a:solidFill>
                  <a:srgbClr val="00B050"/>
                </a:solidFill>
                <a:ea typeface="+mn-ea"/>
              </a:rPr>
              <a:t>hyaline cartilage. </a:t>
            </a:r>
          </a:p>
          <a:p>
            <a:pPr eaLnBrk="1" fontAlgn="auto" hangingPunct="1">
              <a:spcAft>
                <a:spcPts val="0"/>
              </a:spcAft>
              <a:buFont typeface="Arial" pitchFamily="34" charset="0"/>
              <a:buChar char="•"/>
              <a:defRPr/>
            </a:pPr>
            <a:r>
              <a:rPr lang="en-US" dirty="0" smtClean="0">
                <a:ea typeface="+mn-ea"/>
              </a:rPr>
              <a:t>Sandwiched between the plates of hyaline cartilage is an </a:t>
            </a:r>
            <a:r>
              <a:rPr lang="en-US" b="1" dirty="0" err="1" smtClean="0">
                <a:solidFill>
                  <a:srgbClr val="0000FF"/>
                </a:solidFill>
                <a:ea typeface="+mn-ea"/>
              </a:rPr>
              <a:t>intervertebral</a:t>
            </a:r>
            <a:r>
              <a:rPr lang="en-US" b="1" dirty="0" smtClean="0">
                <a:solidFill>
                  <a:srgbClr val="0000FF"/>
                </a:solidFill>
                <a:ea typeface="+mn-ea"/>
              </a:rPr>
              <a:t> disc of </a:t>
            </a:r>
            <a:r>
              <a:rPr lang="en-US" b="1" dirty="0" err="1" smtClean="0">
                <a:solidFill>
                  <a:srgbClr val="0000FF"/>
                </a:solidFill>
                <a:ea typeface="+mn-ea"/>
              </a:rPr>
              <a:t>fibrocartilage</a:t>
            </a:r>
            <a:r>
              <a:rPr lang="en-US" b="1" dirty="0" smtClean="0">
                <a:solidFill>
                  <a:srgbClr val="0000FF"/>
                </a:solidFill>
                <a:ea typeface="+mn-ea"/>
              </a:rPr>
              <a:t> </a:t>
            </a:r>
          </a:p>
          <a:p>
            <a:pPr eaLnBrk="1" fontAlgn="auto" hangingPunct="1">
              <a:spcAft>
                <a:spcPts val="0"/>
              </a:spcAft>
              <a:buFont typeface="Arial" pitchFamily="34" charset="0"/>
              <a:buChar char="•"/>
              <a:defRPr/>
            </a:pPr>
            <a:r>
              <a:rPr lang="en-US" dirty="0" smtClean="0">
                <a:ea typeface="+mn-ea"/>
              </a:rPr>
              <a:t>The collagen fibers of the disc strongly unite the bodies of the two vertebrae.</a:t>
            </a:r>
          </a:p>
          <a:p>
            <a:pPr eaLnBrk="1" fontAlgn="auto" hangingPunct="1">
              <a:spcAft>
                <a:spcPts val="0"/>
              </a:spcAft>
              <a:buFont typeface="Arial" pitchFamily="34" charset="0"/>
              <a:buChar char="•"/>
              <a:defRPr/>
            </a:pPr>
            <a:endParaRPr lang="en-US" sz="2000" dirty="0" smtClean="0">
              <a:ea typeface="+mn-ea"/>
            </a:endParaRPr>
          </a:p>
        </p:txBody>
      </p:sp>
      <p:pic>
        <p:nvPicPr>
          <p:cNvPr id="9219" name="Picture 1" descr="C:\Users\user\Pictures\rrrr.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1295400"/>
            <a:ext cx="3824288" cy="5181600"/>
          </a:xfrm>
        </p:spPr>
      </p:pic>
      <p:sp>
        <p:nvSpPr>
          <p:cNvPr id="6" name="TextBox 5"/>
          <p:cNvSpPr txBox="1"/>
          <p:nvPr/>
        </p:nvSpPr>
        <p:spPr>
          <a:xfrm>
            <a:off x="0" y="457200"/>
            <a:ext cx="9144000" cy="5238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defRPr/>
            </a:pPr>
            <a:r>
              <a:rPr lang="en-US" sz="2800" b="1" dirty="0">
                <a:solidFill>
                  <a:schemeClr val="tx1"/>
                </a:solidFill>
              </a:rPr>
              <a:t>JOINTS BETWEEN TWO VERTEBRAL BODIES</a:t>
            </a:r>
            <a:endParaRPr lang="en-US" sz="2800" dirty="0">
              <a:solidFill>
                <a:schemeClr val="tx1"/>
              </a:solidFill>
            </a:endParaRPr>
          </a:p>
        </p:txBody>
      </p:sp>
      <p:sp>
        <p:nvSpPr>
          <p:cNvPr id="7" name="Footer Placeholder 3"/>
          <p:cNvSpPr>
            <a:spLocks noGrp="1"/>
          </p:cNvSpPr>
          <p:nvPr>
            <p:ph type="ftr" sz="quarter" idx="11"/>
          </p:nvPr>
        </p:nvSpPr>
        <p:spPr>
          <a:xfrm>
            <a:off x="0" y="6569075"/>
            <a:ext cx="2895600" cy="365125"/>
          </a:xfrm>
        </p:spPr>
        <p:txBody>
          <a:bodyPr/>
          <a:lstStyle/>
          <a:p>
            <a:pPr algn="l">
              <a:defRPr/>
            </a:pPr>
            <a:r>
              <a:rPr lang="en-US" dirty="0"/>
              <a:t>Dr. Zeenat &amp; Dr. </a:t>
            </a:r>
            <a:r>
              <a:rPr lang="en-US" dirty="0" err="1" smtClean="0"/>
              <a:t>Vohra</a:t>
            </a:r>
            <a:endParaRPr lang="en-US" dirty="0"/>
          </a:p>
        </p:txBody>
      </p:sp>
      <p:sp>
        <p:nvSpPr>
          <p:cNvPr id="8" name="Slide Number Placeholder 7"/>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493631D-1619-E14A-81E8-5614F9774A3C}" type="slidenum">
              <a:rPr lang="en-US">
                <a:solidFill>
                  <a:srgbClr val="898989"/>
                </a:solidFill>
                <a:latin typeface="Calibri" charset="0"/>
              </a:rPr>
              <a:pPr eaLnBrk="1" hangingPunct="1"/>
              <a:t>8</a:t>
            </a:fld>
            <a:endParaRPr lang="en-US">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914400"/>
            <a:ext cx="5334000" cy="5638800"/>
          </a:xfrm>
          <a:ln>
            <a:solidFill>
              <a:srgbClr val="FF0000"/>
            </a:solidFill>
          </a:ln>
        </p:spPr>
        <p:txBody>
          <a:bodyPr rtlCol="0">
            <a:normAutofit fontScale="62500" lnSpcReduction="20000"/>
          </a:bodyPr>
          <a:lstStyle/>
          <a:p>
            <a:pPr eaLnBrk="1" fontAlgn="auto" hangingPunct="1">
              <a:spcAft>
                <a:spcPts val="0"/>
              </a:spcAft>
              <a:buFont typeface="Arial" pitchFamily="34" charset="0"/>
              <a:buChar char="•"/>
              <a:defRPr/>
            </a:pPr>
            <a:r>
              <a:rPr lang="en-US" sz="3600" dirty="0" smtClean="0">
                <a:ea typeface="+mn-ea"/>
              </a:rPr>
              <a:t>The </a:t>
            </a:r>
            <a:r>
              <a:rPr lang="en-US" sz="3600" dirty="0" err="1" smtClean="0">
                <a:ea typeface="+mn-ea"/>
              </a:rPr>
              <a:t>intervertebral</a:t>
            </a:r>
            <a:r>
              <a:rPr lang="en-US" sz="3600" dirty="0" smtClean="0">
                <a:ea typeface="+mn-ea"/>
              </a:rPr>
              <a:t> discs are responsible for </a:t>
            </a:r>
            <a:r>
              <a:rPr lang="en-US" sz="3600" b="1" dirty="0" smtClean="0">
                <a:ea typeface="+mn-ea"/>
              </a:rPr>
              <a:t>one fourth of the length of the vertebral column</a:t>
            </a:r>
          </a:p>
          <a:p>
            <a:pPr eaLnBrk="1" fontAlgn="auto" hangingPunct="1">
              <a:spcAft>
                <a:spcPts val="0"/>
              </a:spcAft>
              <a:buFont typeface="Arial" pitchFamily="34" charset="0"/>
              <a:buChar char="•"/>
              <a:defRPr/>
            </a:pPr>
            <a:r>
              <a:rPr lang="en-US" sz="3600" dirty="0" smtClean="0">
                <a:ea typeface="+mn-ea"/>
              </a:rPr>
              <a:t>They are thickest in the cervical and lumbar regions, where the movements of the vertebral column are greatest.</a:t>
            </a:r>
          </a:p>
          <a:p>
            <a:pPr eaLnBrk="1" fontAlgn="auto" hangingPunct="1">
              <a:spcAft>
                <a:spcPts val="0"/>
              </a:spcAft>
              <a:buFont typeface="Arial" pitchFamily="34" charset="0"/>
              <a:buChar char="•"/>
              <a:defRPr/>
            </a:pPr>
            <a:r>
              <a:rPr lang="en-US" sz="3600" dirty="0" smtClean="0">
                <a:ea typeface="+mn-ea"/>
              </a:rPr>
              <a:t>Each disc consists of a:</a:t>
            </a:r>
          </a:p>
          <a:p>
            <a:pPr lvl="1" eaLnBrk="1" fontAlgn="auto" hangingPunct="1">
              <a:spcAft>
                <a:spcPts val="0"/>
              </a:spcAft>
              <a:buFont typeface="Wingdings" pitchFamily="2" charset="2"/>
              <a:buChar char="§"/>
              <a:defRPr/>
            </a:pPr>
            <a:r>
              <a:rPr lang="en-US" sz="3800" dirty="0" smtClean="0">
                <a:ea typeface="+mn-ea"/>
              </a:rPr>
              <a:t>Peripheral part, the </a:t>
            </a:r>
            <a:r>
              <a:rPr lang="en-US" sz="3800" b="1" dirty="0" err="1" smtClean="0">
                <a:ea typeface="+mn-ea"/>
              </a:rPr>
              <a:t>anulus</a:t>
            </a:r>
            <a:r>
              <a:rPr lang="en-US" sz="3800" b="1" dirty="0" smtClean="0">
                <a:ea typeface="+mn-ea"/>
              </a:rPr>
              <a:t> </a:t>
            </a:r>
            <a:r>
              <a:rPr lang="en-US" sz="3800" b="1" dirty="0" err="1" smtClean="0">
                <a:ea typeface="+mn-ea"/>
              </a:rPr>
              <a:t>fibrosus</a:t>
            </a:r>
            <a:r>
              <a:rPr lang="en-US" sz="3800" dirty="0" smtClean="0">
                <a:ea typeface="+mn-ea"/>
              </a:rPr>
              <a:t>, composed of </a:t>
            </a:r>
            <a:r>
              <a:rPr lang="en-US" sz="3800" dirty="0" err="1" smtClean="0">
                <a:ea typeface="+mn-ea"/>
              </a:rPr>
              <a:t>fibrocartilage</a:t>
            </a:r>
            <a:r>
              <a:rPr lang="en-US" sz="3800" dirty="0" smtClean="0">
                <a:ea typeface="+mn-ea"/>
              </a:rPr>
              <a:t>, </a:t>
            </a:r>
          </a:p>
          <a:p>
            <a:pPr lvl="1" eaLnBrk="1" fontAlgn="auto" hangingPunct="1">
              <a:spcAft>
                <a:spcPts val="0"/>
              </a:spcAft>
              <a:buFont typeface="Wingdings" pitchFamily="2" charset="2"/>
              <a:buChar char="§"/>
              <a:defRPr/>
            </a:pPr>
            <a:r>
              <a:rPr lang="en-US" sz="3800" dirty="0" smtClean="0">
                <a:ea typeface="+mn-ea"/>
              </a:rPr>
              <a:t>Central part, the </a:t>
            </a:r>
            <a:r>
              <a:rPr lang="en-US" sz="3800" b="1" dirty="0" smtClean="0">
                <a:ea typeface="+mn-ea"/>
              </a:rPr>
              <a:t>nucleus </a:t>
            </a:r>
            <a:r>
              <a:rPr lang="en-US" sz="3800" b="1" dirty="0" err="1" smtClean="0">
                <a:ea typeface="+mn-ea"/>
              </a:rPr>
              <a:t>pulposus</a:t>
            </a:r>
            <a:r>
              <a:rPr lang="en-US" sz="3800" dirty="0" smtClean="0">
                <a:ea typeface="+mn-ea"/>
              </a:rPr>
              <a:t>, a mass of gelatinous material containing a large amount of water, a small number of collagen fibers, and a few cartilage cells</a:t>
            </a:r>
            <a:r>
              <a:rPr lang="en-US" sz="3200" dirty="0" smtClean="0">
                <a:ea typeface="+mn-ea"/>
              </a:rPr>
              <a:t>. </a:t>
            </a:r>
          </a:p>
          <a:p>
            <a:pPr eaLnBrk="1" fontAlgn="auto" hangingPunct="1">
              <a:spcAft>
                <a:spcPts val="0"/>
              </a:spcAft>
              <a:buFont typeface="Arial" pitchFamily="34" charset="0"/>
              <a:buChar char="•"/>
              <a:defRPr/>
            </a:pPr>
            <a:r>
              <a:rPr lang="en-US" sz="3600" b="1" dirty="0" smtClean="0">
                <a:solidFill>
                  <a:schemeClr val="accent2">
                    <a:lumMod val="75000"/>
                  </a:schemeClr>
                </a:solidFill>
                <a:ea typeface="+mn-ea"/>
              </a:rPr>
              <a:t>No discs </a:t>
            </a:r>
            <a:r>
              <a:rPr lang="en-US" sz="3600" dirty="0" smtClean="0">
                <a:solidFill>
                  <a:schemeClr val="accent2">
                    <a:lumMod val="75000"/>
                  </a:schemeClr>
                </a:solidFill>
                <a:ea typeface="+mn-ea"/>
              </a:rPr>
              <a:t>are found between the first &amp; second cervical vertebrae or in the sacrum or coccyx.</a:t>
            </a:r>
          </a:p>
          <a:p>
            <a:pPr eaLnBrk="1" fontAlgn="auto" hangingPunct="1">
              <a:spcAft>
                <a:spcPts val="0"/>
              </a:spcAft>
              <a:buFont typeface="Arial" pitchFamily="34" charset="0"/>
              <a:buChar char="•"/>
              <a:defRPr/>
            </a:pPr>
            <a:endParaRPr lang="en-US" sz="2000" dirty="0" smtClean="0">
              <a:ea typeface="+mn-ea"/>
            </a:endParaRPr>
          </a:p>
        </p:txBody>
      </p:sp>
      <p:pic>
        <p:nvPicPr>
          <p:cNvPr id="10243" name="Picture 2" descr="C:\Users\user\Pictures\C12FF5.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56660" t="12280" b="50194"/>
          <a:stretch>
            <a:fillRect/>
          </a:stretch>
        </p:blipFill>
        <p:spPr>
          <a:xfrm>
            <a:off x="5638800" y="914400"/>
            <a:ext cx="3214688" cy="2743200"/>
          </a:xfrm>
          <a:ln>
            <a:solidFill>
              <a:srgbClr val="FF0000"/>
            </a:solidFill>
            <a:miter lim="800000"/>
            <a:headEnd/>
            <a:tailEnd/>
          </a:ln>
        </p:spPr>
      </p:pic>
      <p:pic>
        <p:nvPicPr>
          <p:cNvPr id="10244" name="Picture 2" descr="C:\Users\user\Pictures\C12FF5.png"/>
          <p:cNvPicPr>
            <a:picLocks noChangeAspect="1" noChangeArrowheads="1"/>
          </p:cNvPicPr>
          <p:nvPr/>
        </p:nvPicPr>
        <p:blipFill>
          <a:blip r:embed="rId2">
            <a:extLst>
              <a:ext uri="{28A0092B-C50C-407E-A947-70E740481C1C}">
                <a14:useLocalDpi xmlns:a14="http://schemas.microsoft.com/office/drawing/2010/main" val="0"/>
              </a:ext>
            </a:extLst>
          </a:blip>
          <a:srcRect l="49057" t="54887" b="3464"/>
          <a:stretch>
            <a:fillRect/>
          </a:stretch>
        </p:blipFill>
        <p:spPr bwMode="auto">
          <a:xfrm>
            <a:off x="5638800" y="3886200"/>
            <a:ext cx="3311525" cy="2667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0" y="228600"/>
            <a:ext cx="9144000" cy="5238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defRPr/>
            </a:pPr>
            <a:r>
              <a:rPr lang="en-US" sz="2800" b="1" dirty="0">
                <a:solidFill>
                  <a:schemeClr val="tx1"/>
                </a:solidFill>
              </a:rPr>
              <a:t>INTERVERTEBRAL DISCS</a:t>
            </a:r>
            <a:endParaRPr lang="en-US" sz="2800" dirty="0">
              <a:solidFill>
                <a:schemeClr val="tx1"/>
              </a:solidFill>
            </a:endParaRPr>
          </a:p>
        </p:txBody>
      </p:sp>
      <p:sp>
        <p:nvSpPr>
          <p:cNvPr id="6" name="Footer Placeholder 3"/>
          <p:cNvSpPr>
            <a:spLocks noGrp="1"/>
          </p:cNvSpPr>
          <p:nvPr>
            <p:ph type="ftr" sz="quarter" idx="11"/>
          </p:nvPr>
        </p:nvSpPr>
        <p:spPr>
          <a:xfrm>
            <a:off x="0" y="6569075"/>
            <a:ext cx="2895600" cy="365125"/>
          </a:xfrm>
        </p:spPr>
        <p:txBody>
          <a:bodyPr/>
          <a:lstStyle/>
          <a:p>
            <a:pPr algn="l">
              <a:defRPr/>
            </a:pPr>
            <a:r>
              <a:rPr lang="en-US" dirty="0"/>
              <a:t>Dr. Zeenat &amp; Dr. </a:t>
            </a:r>
            <a:r>
              <a:rPr lang="en-US" dirty="0" err="1" smtClean="0"/>
              <a:t>Vohra</a:t>
            </a:r>
            <a:endParaRPr lang="en-US" dirty="0"/>
          </a:p>
        </p:txBody>
      </p:sp>
      <p:sp>
        <p:nvSpPr>
          <p:cNvPr id="8" name="Slide Number Placeholder 7"/>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5BF1BF-6C64-C144-95C5-8C09FC63F48B}" type="slidenum">
              <a:rPr lang="en-US">
                <a:solidFill>
                  <a:srgbClr val="898989"/>
                </a:solidFill>
                <a:latin typeface="Calibri" charset="0"/>
              </a:rPr>
              <a:pPr eaLnBrk="1" hangingPunct="1"/>
              <a:t>9</a:t>
            </a:fld>
            <a:endParaRPr lang="en-US">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TotalTime>
  <Words>1292</Words>
  <Application>Microsoft Macintosh PowerPoint</Application>
  <PresentationFormat>On-screen Show (4:3)</PresentationFormat>
  <Paragraphs>118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Wingdings</vt:lpstr>
      <vt:lpstr>Times New Roman</vt:lpstr>
      <vt:lpstr>Broadway</vt:lpstr>
      <vt:lpstr>Office Theme</vt:lpstr>
      <vt:lpstr>Thoracolumbar Spine</vt:lpstr>
      <vt:lpstr>OBJECTIVES</vt:lpstr>
      <vt:lpstr>Thoracolumbar Spine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MUSCLES PRODUCING MOVEMENTS</vt:lpstr>
      <vt:lpstr>PowerPoint Presentation</vt:lpstr>
      <vt:lpstr>Thank u &amp; Good Luck</vt:lpstr>
    </vt:vector>
  </TitlesOfParts>
  <Company>King Khaled Univercity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Thoracolumbar Spine</dc:title>
  <dc:creator>Dr. Zeenat Zaidi</dc:creator>
  <cp:lastModifiedBy>User</cp:lastModifiedBy>
  <cp:revision>85</cp:revision>
  <dcterms:created xsi:type="dcterms:W3CDTF">2010-12-26T07:15:46Z</dcterms:created>
  <dcterms:modified xsi:type="dcterms:W3CDTF">2011-12-18T13:43:39Z</dcterms:modified>
</cp:coreProperties>
</file>