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98" r:id="rId12"/>
    <p:sldId id="303" r:id="rId13"/>
    <p:sldId id="302" r:id="rId14"/>
    <p:sldId id="26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93" autoAdjust="0"/>
  </p:normalViewPr>
  <p:slideViewPr>
    <p:cSldViewPr>
      <p:cViewPr varScale="1">
        <p:scale>
          <a:sx n="116" d="100"/>
          <a:sy n="116" d="100"/>
        </p:scale>
        <p:origin x="-30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67608-5635-4D40-B88C-1BBC53204E13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0BF24EC1-1F16-4B88-97B0-B9E1502D14D4}">
      <dgm:prSet custT="1"/>
      <dgm:spPr>
        <a:ln>
          <a:noFill/>
        </a:ln>
      </dgm:spPr>
      <dgm:t>
        <a:bodyPr/>
        <a:lstStyle/>
        <a:p>
          <a:pPr rtl="0"/>
          <a:r>
            <a:rPr lang="en-US" sz="2400" b="1" dirty="0" smtClean="0"/>
            <a:t>They are organized into 3 groups:</a:t>
          </a:r>
          <a:endParaRPr lang="en-US" sz="2400" dirty="0"/>
        </a:p>
      </dgm:t>
    </dgm:pt>
    <dgm:pt modelId="{A43F2FD3-5EC6-4C11-891E-65A4A24BD0BE}" type="parTrans" cxnId="{A10E86A7-DCB0-4376-828C-3C1F5319DD89}">
      <dgm:prSet/>
      <dgm:spPr/>
      <dgm:t>
        <a:bodyPr/>
        <a:lstStyle/>
        <a:p>
          <a:endParaRPr lang="en-US"/>
        </a:p>
      </dgm:t>
    </dgm:pt>
    <dgm:pt modelId="{311B9E56-44EE-42CA-9405-8D2198231AEA}" type="sibTrans" cxnId="{A10E86A7-DCB0-4376-828C-3C1F5319DD89}">
      <dgm:prSet/>
      <dgm:spPr/>
      <dgm:t>
        <a:bodyPr/>
        <a:lstStyle/>
        <a:p>
          <a:endParaRPr lang="en-US"/>
        </a:p>
      </dgm:t>
    </dgm:pt>
    <dgm:pt modelId="{DF1A7F5A-8097-4B22-8426-61FD769AA1CA}">
      <dgm:prSet/>
      <dgm:spPr/>
      <dgm:t>
        <a:bodyPr/>
        <a:lstStyle/>
        <a:p>
          <a:pPr rtl="0"/>
          <a:r>
            <a:rPr lang="en-US" b="1" u="sng" dirty="0" smtClean="0">
              <a:solidFill>
                <a:srgbClr val="FF0000"/>
              </a:solidFill>
            </a:rPr>
            <a:t>Deep group:</a:t>
          </a:r>
          <a:r>
            <a:rPr lang="en-US" b="1" u="none" dirty="0" smtClean="0">
              <a:solidFill>
                <a:srgbClr val="FF0000"/>
              </a:solidFill>
            </a:rPr>
            <a:t> </a:t>
          </a:r>
          <a:r>
            <a:rPr lang="en-US" b="1" dirty="0" smtClean="0"/>
            <a:t>attached to &amp; move vertebral column &amp; head.</a:t>
          </a:r>
          <a:endParaRPr lang="en-US" b="1" dirty="0"/>
        </a:p>
      </dgm:t>
    </dgm:pt>
    <dgm:pt modelId="{25616E07-089A-4F3B-BAD8-8E67308DC8B9}" type="parTrans" cxnId="{3E2FA493-5C50-4379-8843-85056B74551E}">
      <dgm:prSet/>
      <dgm:spPr/>
      <dgm:t>
        <a:bodyPr/>
        <a:lstStyle/>
        <a:p>
          <a:endParaRPr lang="en-US"/>
        </a:p>
      </dgm:t>
    </dgm:pt>
    <dgm:pt modelId="{B0551FB4-5D47-45EE-99F3-60B5D9031CCC}" type="sibTrans" cxnId="{3E2FA493-5C50-4379-8843-85056B74551E}">
      <dgm:prSet/>
      <dgm:spPr/>
      <dgm:t>
        <a:bodyPr/>
        <a:lstStyle/>
        <a:p>
          <a:endParaRPr lang="en-US"/>
        </a:p>
      </dgm:t>
    </dgm:pt>
    <dgm:pt modelId="{261AD066-C440-4C0D-BD50-48CE75447287}">
      <dgm:prSet/>
      <dgm:spPr/>
      <dgm:t>
        <a:bodyPr/>
        <a:lstStyle/>
        <a:p>
          <a:pPr rtl="0"/>
          <a:r>
            <a:rPr lang="en-US" b="1" u="sng" dirty="0" smtClean="0">
              <a:solidFill>
                <a:srgbClr val="FF0000"/>
              </a:solidFill>
            </a:rPr>
            <a:t>Intermediate group: </a:t>
          </a:r>
          <a:r>
            <a:rPr lang="en-US" b="1" dirty="0" smtClean="0"/>
            <a:t>attached to ribs, serve respiratory functions.</a:t>
          </a:r>
          <a:endParaRPr lang="en-US" dirty="0"/>
        </a:p>
      </dgm:t>
    </dgm:pt>
    <dgm:pt modelId="{39241FC2-A00F-42EE-BE60-250E99F8BF74}" type="parTrans" cxnId="{85DBF838-293D-471D-9835-F07890B86924}">
      <dgm:prSet/>
      <dgm:spPr/>
      <dgm:t>
        <a:bodyPr/>
        <a:lstStyle/>
        <a:p>
          <a:endParaRPr lang="en-US"/>
        </a:p>
      </dgm:t>
    </dgm:pt>
    <dgm:pt modelId="{93BC97AD-06AC-4676-8517-992DA42DE9DB}" type="sibTrans" cxnId="{85DBF838-293D-471D-9835-F07890B86924}">
      <dgm:prSet/>
      <dgm:spPr/>
      <dgm:t>
        <a:bodyPr/>
        <a:lstStyle/>
        <a:p>
          <a:endParaRPr lang="en-US"/>
        </a:p>
      </dgm:t>
    </dgm:pt>
    <dgm:pt modelId="{D8637489-A276-4730-8663-ED24A8E492C2}">
      <dgm:prSet/>
      <dgm:spPr/>
      <dgm:t>
        <a:bodyPr/>
        <a:lstStyle/>
        <a:p>
          <a:pPr rtl="0"/>
          <a:r>
            <a:rPr lang="en-US" b="1" u="sng" dirty="0" smtClean="0">
              <a:solidFill>
                <a:srgbClr val="FF0000"/>
              </a:solidFill>
            </a:rPr>
            <a:t>Superficial group: </a:t>
          </a:r>
          <a:r>
            <a:rPr lang="en-US" b="1" dirty="0" smtClean="0"/>
            <a:t>attached to &amp; involved in movements of upper limb.</a:t>
          </a:r>
          <a:endParaRPr lang="en-US" dirty="0"/>
        </a:p>
      </dgm:t>
    </dgm:pt>
    <dgm:pt modelId="{4D95DC4E-B5BE-4798-9EAB-3B2AFF7D2DB6}" type="parTrans" cxnId="{23434BA3-9D01-4D98-9B3D-3F2C63F70390}">
      <dgm:prSet/>
      <dgm:spPr/>
      <dgm:t>
        <a:bodyPr/>
        <a:lstStyle/>
        <a:p>
          <a:endParaRPr lang="en-US"/>
        </a:p>
      </dgm:t>
    </dgm:pt>
    <dgm:pt modelId="{25ED12B7-B5E1-4C5C-849F-896224E9D570}" type="sibTrans" cxnId="{23434BA3-9D01-4D98-9B3D-3F2C63F70390}">
      <dgm:prSet/>
      <dgm:spPr/>
      <dgm:t>
        <a:bodyPr/>
        <a:lstStyle/>
        <a:p>
          <a:endParaRPr lang="en-US"/>
        </a:p>
      </dgm:t>
    </dgm:pt>
    <dgm:pt modelId="{0DD28EBD-D437-48F6-8870-F52D2C4AB703}" type="pres">
      <dgm:prSet presAssocID="{32E67608-5635-4D40-B88C-1BBC53204E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CBEC21-489C-4FAA-B6DE-4A2AB8181599}" type="pres">
      <dgm:prSet presAssocID="{0BF24EC1-1F16-4B88-97B0-B9E1502D14D4}" presName="parentText" presStyleLbl="node1" presStyleIdx="0" presStyleCnt="4" custLinFactY="-15291" custLinFactNeighborX="-222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37A04-4EE4-4DD3-BD8E-ED2EEE799971}" type="pres">
      <dgm:prSet presAssocID="{311B9E56-44EE-42CA-9405-8D2198231AEA}" presName="spacer" presStyleCnt="0"/>
      <dgm:spPr/>
    </dgm:pt>
    <dgm:pt modelId="{6824267D-54C1-4E83-8D9F-90321D24B5FE}" type="pres">
      <dgm:prSet presAssocID="{DF1A7F5A-8097-4B22-8426-61FD769AA1CA}" presName="parentText" presStyleLbl="node1" presStyleIdx="1" presStyleCnt="4" custLinFactY="213615" custLinFactNeighborX="100000" custLinFactNeighborY="3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276ABF-CD64-44B4-A615-4CD2C5755213}" type="pres">
      <dgm:prSet presAssocID="{B0551FB4-5D47-45EE-99F3-60B5D9031CCC}" presName="spacer" presStyleCnt="0"/>
      <dgm:spPr/>
    </dgm:pt>
    <dgm:pt modelId="{E3860A7B-9DA3-4CE9-9C49-AAEB753660D8}" type="pres">
      <dgm:prSet presAssocID="{261AD066-C440-4C0D-BD50-48CE75447287}" presName="parentText" presStyleLbl="node1" presStyleIdx="2" presStyleCnt="4" custLinFactY="-3457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ACC2E-5DBB-4659-9FA0-CFC6BBEDCEB7}" type="pres">
      <dgm:prSet presAssocID="{93BC97AD-06AC-4676-8517-992DA42DE9DB}" presName="spacer" presStyleCnt="0"/>
      <dgm:spPr/>
    </dgm:pt>
    <dgm:pt modelId="{638F9083-E4BE-478B-8874-B6F9690B355E}" type="pres">
      <dgm:prSet presAssocID="{D8637489-A276-4730-8663-ED24A8E492C2}" presName="parentText" presStyleLbl="node1" presStyleIdx="3" presStyleCnt="4" custLinFactY="-234685" custLinFactNeighborY="-3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0E86A7-DCB0-4376-828C-3C1F5319DD89}" srcId="{32E67608-5635-4D40-B88C-1BBC53204E13}" destId="{0BF24EC1-1F16-4B88-97B0-B9E1502D14D4}" srcOrd="0" destOrd="0" parTransId="{A43F2FD3-5EC6-4C11-891E-65A4A24BD0BE}" sibTransId="{311B9E56-44EE-42CA-9405-8D2198231AEA}"/>
    <dgm:cxn modelId="{23434BA3-9D01-4D98-9B3D-3F2C63F70390}" srcId="{32E67608-5635-4D40-B88C-1BBC53204E13}" destId="{D8637489-A276-4730-8663-ED24A8E492C2}" srcOrd="3" destOrd="0" parTransId="{4D95DC4E-B5BE-4798-9EAB-3B2AFF7D2DB6}" sibTransId="{25ED12B7-B5E1-4C5C-849F-896224E9D570}"/>
    <dgm:cxn modelId="{0F62434E-770A-4E15-BE39-F9F4CE769284}" type="presOf" srcId="{D8637489-A276-4730-8663-ED24A8E492C2}" destId="{638F9083-E4BE-478B-8874-B6F9690B355E}" srcOrd="0" destOrd="0" presId="urn:microsoft.com/office/officeart/2005/8/layout/vList2"/>
    <dgm:cxn modelId="{85DBF838-293D-471D-9835-F07890B86924}" srcId="{32E67608-5635-4D40-B88C-1BBC53204E13}" destId="{261AD066-C440-4C0D-BD50-48CE75447287}" srcOrd="2" destOrd="0" parTransId="{39241FC2-A00F-42EE-BE60-250E99F8BF74}" sibTransId="{93BC97AD-06AC-4676-8517-992DA42DE9DB}"/>
    <dgm:cxn modelId="{4BA5D95B-E9B9-4B6B-B55E-602A02D650F9}" type="presOf" srcId="{DF1A7F5A-8097-4B22-8426-61FD769AA1CA}" destId="{6824267D-54C1-4E83-8D9F-90321D24B5FE}" srcOrd="0" destOrd="0" presId="urn:microsoft.com/office/officeart/2005/8/layout/vList2"/>
    <dgm:cxn modelId="{C5162750-E17C-45BF-BA19-5EC3C36153D7}" type="presOf" srcId="{32E67608-5635-4D40-B88C-1BBC53204E13}" destId="{0DD28EBD-D437-48F6-8870-F52D2C4AB703}" srcOrd="0" destOrd="0" presId="urn:microsoft.com/office/officeart/2005/8/layout/vList2"/>
    <dgm:cxn modelId="{49C9EA60-C2C7-4ED3-830B-FEA85FFE39AE}" type="presOf" srcId="{261AD066-C440-4C0D-BD50-48CE75447287}" destId="{E3860A7B-9DA3-4CE9-9C49-AAEB753660D8}" srcOrd="0" destOrd="0" presId="urn:microsoft.com/office/officeart/2005/8/layout/vList2"/>
    <dgm:cxn modelId="{3E2FA493-5C50-4379-8843-85056B74551E}" srcId="{32E67608-5635-4D40-B88C-1BBC53204E13}" destId="{DF1A7F5A-8097-4B22-8426-61FD769AA1CA}" srcOrd="1" destOrd="0" parTransId="{25616E07-089A-4F3B-BAD8-8E67308DC8B9}" sibTransId="{B0551FB4-5D47-45EE-99F3-60B5D9031CCC}"/>
    <dgm:cxn modelId="{E12A16D1-54A4-46C7-BDE6-E728AFD3AAF0}" type="presOf" srcId="{0BF24EC1-1F16-4B88-97B0-B9E1502D14D4}" destId="{EDCBEC21-489C-4FAA-B6DE-4A2AB8181599}" srcOrd="0" destOrd="0" presId="urn:microsoft.com/office/officeart/2005/8/layout/vList2"/>
    <dgm:cxn modelId="{B863FFCD-DA89-4459-A011-D3F3D9AA108C}" type="presParOf" srcId="{0DD28EBD-D437-48F6-8870-F52D2C4AB703}" destId="{EDCBEC21-489C-4FAA-B6DE-4A2AB8181599}" srcOrd="0" destOrd="0" presId="urn:microsoft.com/office/officeart/2005/8/layout/vList2"/>
    <dgm:cxn modelId="{9C8DB3C9-4CAE-413B-A923-54B405A83021}" type="presParOf" srcId="{0DD28EBD-D437-48F6-8870-F52D2C4AB703}" destId="{A3237A04-4EE4-4DD3-BD8E-ED2EEE799971}" srcOrd="1" destOrd="0" presId="urn:microsoft.com/office/officeart/2005/8/layout/vList2"/>
    <dgm:cxn modelId="{69040D4C-1AB3-4B4B-B555-03509AF4BD6E}" type="presParOf" srcId="{0DD28EBD-D437-48F6-8870-F52D2C4AB703}" destId="{6824267D-54C1-4E83-8D9F-90321D24B5FE}" srcOrd="2" destOrd="0" presId="urn:microsoft.com/office/officeart/2005/8/layout/vList2"/>
    <dgm:cxn modelId="{BA3E8ECC-6915-4708-8397-ABF6EA45B0BF}" type="presParOf" srcId="{0DD28EBD-D437-48F6-8870-F52D2C4AB703}" destId="{98276ABF-CD64-44B4-A615-4CD2C5755213}" srcOrd="3" destOrd="0" presId="urn:microsoft.com/office/officeart/2005/8/layout/vList2"/>
    <dgm:cxn modelId="{5A39B659-B7D3-413E-9879-8F563B40CD40}" type="presParOf" srcId="{0DD28EBD-D437-48F6-8870-F52D2C4AB703}" destId="{E3860A7B-9DA3-4CE9-9C49-AAEB753660D8}" srcOrd="4" destOrd="0" presId="urn:microsoft.com/office/officeart/2005/8/layout/vList2"/>
    <dgm:cxn modelId="{C781BA63-548E-4902-94C0-274FCE2C5DAD}" type="presParOf" srcId="{0DD28EBD-D437-48F6-8870-F52D2C4AB703}" destId="{911ACC2E-5DBB-4659-9FA0-CFC6BBEDCEB7}" srcOrd="5" destOrd="0" presId="urn:microsoft.com/office/officeart/2005/8/layout/vList2"/>
    <dgm:cxn modelId="{BA7037CB-E259-4FF5-8644-D12DC0064144}" type="presParOf" srcId="{0DD28EBD-D437-48F6-8870-F52D2C4AB703}" destId="{638F9083-E4BE-478B-8874-B6F9690B355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BEC21-489C-4FAA-B6DE-4A2AB8181599}">
      <dsp:nvSpPr>
        <dsp:cNvPr id="0" name=""/>
        <dsp:cNvSpPr/>
      </dsp:nvSpPr>
      <dsp:spPr>
        <a:xfrm>
          <a:off x="0" y="0"/>
          <a:ext cx="3505200" cy="12202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They are organized into 3 groups:</a:t>
          </a:r>
          <a:endParaRPr lang="en-US" sz="2400" kern="1200" dirty="0"/>
        </a:p>
      </dsp:txBody>
      <dsp:txXfrm>
        <a:off x="59567" y="59567"/>
        <a:ext cx="3386066" cy="1101102"/>
      </dsp:txXfrm>
    </dsp:sp>
    <dsp:sp modelId="{6824267D-54C1-4E83-8D9F-90321D24B5FE}">
      <dsp:nvSpPr>
        <dsp:cNvPr id="0" name=""/>
        <dsp:cNvSpPr/>
      </dsp:nvSpPr>
      <dsp:spPr>
        <a:xfrm>
          <a:off x="0" y="4266163"/>
          <a:ext cx="3505200" cy="12202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u="sng" kern="1200" dirty="0" smtClean="0">
              <a:solidFill>
                <a:srgbClr val="FF0000"/>
              </a:solidFill>
            </a:rPr>
            <a:t>Deep group:</a:t>
          </a:r>
          <a:r>
            <a:rPr lang="en-US" sz="2200" b="1" u="none" kern="1200" dirty="0" smtClean="0">
              <a:solidFill>
                <a:srgbClr val="FF0000"/>
              </a:solidFill>
            </a:rPr>
            <a:t> </a:t>
          </a:r>
          <a:r>
            <a:rPr lang="en-US" sz="2200" b="1" kern="1200" dirty="0" smtClean="0"/>
            <a:t>attached to &amp; move vertebral column &amp; head.</a:t>
          </a:r>
          <a:endParaRPr lang="en-US" sz="2200" b="1" kern="1200" dirty="0"/>
        </a:p>
      </dsp:txBody>
      <dsp:txXfrm>
        <a:off x="59567" y="4325730"/>
        <a:ext cx="3386066" cy="1101102"/>
      </dsp:txXfrm>
    </dsp:sp>
    <dsp:sp modelId="{E3860A7B-9DA3-4CE9-9C49-AAEB753660D8}">
      <dsp:nvSpPr>
        <dsp:cNvPr id="0" name=""/>
        <dsp:cNvSpPr/>
      </dsp:nvSpPr>
      <dsp:spPr>
        <a:xfrm>
          <a:off x="0" y="2289610"/>
          <a:ext cx="3505200" cy="12202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u="sng" kern="1200" dirty="0" smtClean="0">
              <a:solidFill>
                <a:srgbClr val="FF0000"/>
              </a:solidFill>
            </a:rPr>
            <a:t>Intermediate group: </a:t>
          </a:r>
          <a:r>
            <a:rPr lang="en-US" sz="2200" b="1" kern="1200" dirty="0" smtClean="0"/>
            <a:t>attached to ribs, serve respiratory functions.</a:t>
          </a:r>
          <a:endParaRPr lang="en-US" sz="2200" kern="1200" dirty="0"/>
        </a:p>
      </dsp:txBody>
      <dsp:txXfrm>
        <a:off x="59567" y="2349177"/>
        <a:ext cx="3386066" cy="1101102"/>
      </dsp:txXfrm>
    </dsp:sp>
    <dsp:sp modelId="{638F9083-E4BE-478B-8874-B6F9690B355E}">
      <dsp:nvSpPr>
        <dsp:cNvPr id="0" name=""/>
        <dsp:cNvSpPr/>
      </dsp:nvSpPr>
      <dsp:spPr>
        <a:xfrm>
          <a:off x="0" y="1004683"/>
          <a:ext cx="3505200" cy="12202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u="sng" kern="1200" dirty="0" smtClean="0">
              <a:solidFill>
                <a:srgbClr val="FF0000"/>
              </a:solidFill>
            </a:rPr>
            <a:t>Superficial group: </a:t>
          </a:r>
          <a:r>
            <a:rPr lang="en-US" sz="2200" b="1" kern="1200" dirty="0" smtClean="0"/>
            <a:t>attached to &amp; involved in movements of upper limb.</a:t>
          </a:r>
          <a:endParaRPr lang="en-US" sz="2200" kern="1200" dirty="0"/>
        </a:p>
      </dsp:txBody>
      <dsp:txXfrm>
        <a:off x="59567" y="1064250"/>
        <a:ext cx="3386066" cy="1101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423C11-1835-1840-8D04-839DF41E8BF1}" type="datetimeFigureOut">
              <a:rPr lang="en-US"/>
              <a:pPr/>
              <a:t>12/18/11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D3F33-C5AD-6448-98E5-A737CFFD20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4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BBFA40-B323-4848-9697-E1E53F9AB30A}" type="datetimeFigureOut">
              <a:rPr lang="en-US"/>
              <a:pPr/>
              <a:t>12/18/11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BEA4F-1708-834C-B089-93EAC85DF3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4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216916-1A75-2349-BE11-3AE4ABF427B0}" type="datetimeFigureOut">
              <a:rPr lang="en-US"/>
              <a:pPr/>
              <a:t>12/18/11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F6638-0E70-784B-A2A9-0CB129763E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6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C09796-C402-1341-9319-F539EA48BA1B}" type="datetimeFigureOut">
              <a:rPr lang="en-US"/>
              <a:pPr/>
              <a:t>12/18/11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E0870-B7FC-3244-958D-A74C53C671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E96333-498B-B14A-B96C-67F0E802A01C}" type="datetimeFigureOut">
              <a:rPr lang="en-US"/>
              <a:pPr/>
              <a:t>12/18/11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9DFF2-5B23-254C-A781-1C52510F1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5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FCEC9A-6410-D14C-A54A-20F424FE5508}" type="datetimeFigureOut">
              <a:rPr lang="en-US"/>
              <a:pPr/>
              <a:t>12/18/11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B0467-7C4D-2C45-A1E3-B086D91A3D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4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C30366-68F4-7E4B-ADDB-552BD7358E54}" type="datetimeFigureOut">
              <a:rPr lang="en-US"/>
              <a:pPr/>
              <a:t>12/18/11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1FC30-3764-0B43-A4E9-038105862C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0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3F6990-13E1-5344-B7E6-FBE347C7A13D}" type="datetimeFigureOut">
              <a:rPr lang="en-US"/>
              <a:pPr/>
              <a:t>12/18/11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AF007-EB26-BC4C-ACBD-6023CDA03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22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02FCB6-2833-DC40-B1A5-5DDD1B544245}" type="datetimeFigureOut">
              <a:rPr lang="en-US"/>
              <a:pPr/>
              <a:t>12/18/11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27229-4427-0F4D-BDE6-A010F54F6A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3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ED87F1-A2E5-BB4D-BFB5-8909B4DF068E}" type="datetimeFigureOut">
              <a:rPr lang="en-US"/>
              <a:pPr/>
              <a:t>12/18/11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99DDC-58A5-E949-9F66-A14532C7E8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9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E71AC-2A0A-3644-ADF0-CD7088D273EE}" type="datetimeFigureOut">
              <a:rPr lang="en-US"/>
              <a:pPr/>
              <a:t>12/18/11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83FD8-2646-494C-AB5D-81EBE8BD1B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0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9D34EDF7-75CA-4B42-8D39-99338B017FA8}" type="datetimeFigureOut">
              <a:rPr lang="en-US"/>
              <a:pPr/>
              <a:t>12/18/11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F798CB9-E672-8D4B-AB46-AC306365F7E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2003425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MUSCLES OF THE BACK</a:t>
            </a:r>
            <a:endParaRPr lang="en-US" sz="5400" dirty="0">
              <a:ea typeface="+mj-e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24200" y="3962400"/>
            <a:ext cx="2884488" cy="9239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Dr. Ahmed Fathalla Ibrahim </a:t>
            </a:r>
          </a:p>
          <a:p>
            <a:pPr algn="ctr"/>
            <a:r>
              <a:rPr lang="en-US" b="1" i="1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&amp; </a:t>
            </a:r>
          </a:p>
          <a:p>
            <a:pPr algn="ctr"/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Dr. Zeenat Zaidi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152400"/>
            <a:ext cx="5181600" cy="9144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sz="290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</a:rPr>
              <a:t>MUSCULAR TRIANGLES OF BACK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609600"/>
            <a:ext cx="3581400" cy="5943600"/>
          </a:xfrm>
          <a:ln>
            <a:solidFill>
              <a:srgbClr val="FF0000"/>
            </a:solidFill>
          </a:ln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3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Auscultatory</a:t>
            </a: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 Triangle: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1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Boundaries:</a:t>
            </a: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  <a:ea typeface="+mn-ea"/>
              </a:rPr>
              <a:t>latissimus</a:t>
            </a: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  <a:ea typeface="+mn-ea"/>
              </a:rPr>
              <a:t>dorsi</a:t>
            </a: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, </a:t>
            </a:r>
            <a:r>
              <a:rPr lang="en-US" sz="3100" b="1" dirty="0" err="1" smtClean="0">
                <a:solidFill>
                  <a:srgbClr val="0070C0"/>
                </a:solidFill>
                <a:ea typeface="+mn-ea"/>
              </a:rPr>
              <a:t>trapezius</a:t>
            </a: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, and medial border of scapula.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Site  where </a:t>
            </a:r>
            <a:r>
              <a:rPr lang="en-US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breath sounds are most easily heard </a:t>
            </a: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with a stethoscope.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Lumbar Triangle:</a:t>
            </a:r>
            <a:r>
              <a:rPr lang="en-US" sz="3600" dirty="0" smtClean="0">
                <a:ea typeface="+mn-ea"/>
              </a:rPr>
              <a:t>   	(Triangle of Petit) </a:t>
            </a: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1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Boundaries : </a:t>
            </a:r>
            <a:r>
              <a:rPr lang="en-US" sz="3100" b="1" dirty="0" err="1" smtClean="0">
                <a:solidFill>
                  <a:srgbClr val="0070C0"/>
                </a:solidFill>
                <a:ea typeface="+mn-ea"/>
              </a:rPr>
              <a:t>latissimus</a:t>
            </a: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  <a:ea typeface="+mn-ea"/>
              </a:rPr>
              <a:t>dorsi</a:t>
            </a: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, posterior border of external oblique muscle of the abdomen, and iliac crest.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Site </a:t>
            </a:r>
            <a:r>
              <a:rPr lang="en-US" sz="3200" b="1" dirty="0" smtClean="0">
                <a:ea typeface="+mn-ea"/>
              </a:rPr>
              <a:t>of an abdominal hernia;  or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where </a:t>
            </a:r>
            <a:r>
              <a:rPr lang="en-US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pus may emerge from the abdominal wall</a:t>
            </a: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</a:endParaRPr>
          </a:p>
        </p:txBody>
      </p:sp>
      <p:pic>
        <p:nvPicPr>
          <p:cNvPr id="5" name="Picture 2" descr="C:\Documents and Settings\Free User\My Documents\My Pictures\back-muscl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46" r="5553"/>
          <a:stretch>
            <a:fillRect/>
          </a:stretch>
        </p:blipFill>
        <p:spPr>
          <a:xfrm>
            <a:off x="3733800" y="1066800"/>
            <a:ext cx="5410200" cy="4648200"/>
          </a:xfrm>
          <a:ln w="38100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  <p:sp>
        <p:nvSpPr>
          <p:cNvPr id="13" name="Isosceles Triangle 12"/>
          <p:cNvSpPr/>
          <p:nvPr/>
        </p:nvSpPr>
        <p:spPr>
          <a:xfrm>
            <a:off x="6019800" y="3200400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5867400" y="4572000"/>
            <a:ext cx="76200" cy="152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3352800" y="609600"/>
            <a:ext cx="2286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743200" y="3276600"/>
            <a:ext cx="228600" cy="2286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36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724400"/>
          </a:xfrm>
          <a:ln>
            <a:solidFill>
              <a:srgbClr val="7030A0"/>
            </a:solidFill>
          </a:ln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31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BACK MUSCLES: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100" b="1" i="1" u="sng" dirty="0" smtClean="0">
                <a:solidFill>
                  <a:srgbClr val="7030A0"/>
                </a:solidFill>
                <a:ea typeface="+mn-ea"/>
              </a:rPr>
              <a:t>Deep group</a:t>
            </a:r>
            <a:r>
              <a:rPr lang="en-US" sz="3100" b="1" i="1" dirty="0" smtClean="0">
                <a:solidFill>
                  <a:srgbClr val="7030A0"/>
                </a:solidFill>
                <a:ea typeface="+mn-ea"/>
              </a:rPr>
              <a:t>: </a:t>
            </a:r>
            <a:r>
              <a:rPr lang="en-US" sz="3100" b="1" i="1" dirty="0" smtClean="0">
                <a:solidFill>
                  <a:srgbClr val="0070C0"/>
                </a:solidFill>
                <a:ea typeface="+mn-ea"/>
              </a:rPr>
              <a:t>attached to &amp; </a:t>
            </a: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moves vertebral column, supplied by posterior </a:t>
            </a:r>
            <a:r>
              <a:rPr lang="en-US" sz="3100" b="1" dirty="0" err="1" smtClean="0">
                <a:solidFill>
                  <a:srgbClr val="0070C0"/>
                </a:solidFill>
                <a:ea typeface="+mn-ea"/>
              </a:rPr>
              <a:t>rami</a:t>
            </a: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 of spinal nerves.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100" b="1" i="1" u="sng" dirty="0" smtClean="0">
                <a:solidFill>
                  <a:srgbClr val="7030A0"/>
                </a:solidFill>
                <a:ea typeface="+mn-ea"/>
              </a:rPr>
              <a:t>Intermediate group</a:t>
            </a:r>
            <a:r>
              <a:rPr lang="en-US" sz="3100" b="1" i="1" dirty="0" smtClean="0">
                <a:solidFill>
                  <a:srgbClr val="7030A0"/>
                </a:solidFill>
                <a:ea typeface="+mn-ea"/>
              </a:rPr>
              <a:t>: </a:t>
            </a:r>
            <a:r>
              <a:rPr lang="en-US" sz="3100" b="1" i="1" dirty="0" smtClean="0">
                <a:solidFill>
                  <a:srgbClr val="0070C0"/>
                </a:solidFill>
                <a:ea typeface="+mn-ea"/>
              </a:rPr>
              <a:t>attached to &amp; </a:t>
            </a: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moves ribs, supplied by anterior </a:t>
            </a:r>
            <a:r>
              <a:rPr lang="en-US" sz="3100" b="1" dirty="0" err="1" smtClean="0">
                <a:solidFill>
                  <a:srgbClr val="0070C0"/>
                </a:solidFill>
                <a:ea typeface="+mn-ea"/>
              </a:rPr>
              <a:t>rami</a:t>
            </a: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 of spinal nerves.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100" b="1" i="1" u="sng" dirty="0" smtClean="0">
                <a:solidFill>
                  <a:srgbClr val="7030A0"/>
                </a:solidFill>
                <a:ea typeface="+mn-ea"/>
              </a:rPr>
              <a:t>Superficial group</a:t>
            </a:r>
            <a:r>
              <a:rPr lang="en-US" sz="3100" b="1" i="1" dirty="0" smtClean="0">
                <a:solidFill>
                  <a:srgbClr val="7030A0"/>
                </a:solidFill>
                <a:ea typeface="+mn-ea"/>
              </a:rPr>
              <a:t>: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b="1" i="1" dirty="0" smtClean="0">
                <a:solidFill>
                  <a:srgbClr val="7030A0"/>
                </a:solidFill>
                <a:ea typeface="+mn-ea"/>
              </a:rPr>
              <a:t>	</a:t>
            </a:r>
            <a:r>
              <a:rPr lang="en-US" sz="3100" b="1" i="1" dirty="0" smtClean="0">
                <a:solidFill>
                  <a:srgbClr val="0070C0"/>
                </a:solidFill>
                <a:ea typeface="+mn-ea"/>
              </a:rPr>
              <a:t>-</a:t>
            </a:r>
            <a:r>
              <a:rPr lang="en-US" sz="3100" b="1" i="1" dirty="0" smtClean="0">
                <a:solidFill>
                  <a:srgbClr val="7030A0"/>
                </a:solidFill>
                <a:ea typeface="+mn-ea"/>
              </a:rPr>
              <a:t> </a:t>
            </a:r>
            <a:r>
              <a:rPr lang="en-US" sz="3100" b="1" u="sng" dirty="0" smtClean="0">
                <a:solidFill>
                  <a:srgbClr val="0070C0"/>
                </a:solidFill>
                <a:ea typeface="+mn-ea"/>
              </a:rPr>
              <a:t>Origin</a:t>
            </a: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: vertebral column.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	- </a:t>
            </a:r>
            <a:r>
              <a:rPr lang="en-US" sz="3100" b="1" u="sng" dirty="0" smtClean="0">
                <a:solidFill>
                  <a:srgbClr val="0070C0"/>
                </a:solidFill>
                <a:ea typeface="+mn-ea"/>
              </a:rPr>
              <a:t>Insertion</a:t>
            </a: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: scapula </a:t>
            </a:r>
            <a:r>
              <a:rPr lang="en-US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(EXCEPT </a:t>
            </a:r>
            <a:r>
              <a:rPr lang="en-US" sz="31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latissimus</a:t>
            </a:r>
            <a:r>
              <a:rPr lang="en-US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dorsi</a:t>
            </a:r>
            <a:r>
              <a:rPr lang="en-US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: </a:t>
            </a:r>
            <a:r>
              <a:rPr lang="en-US" sz="31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humerus</a:t>
            </a:r>
            <a:r>
              <a:rPr lang="en-US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).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	- </a:t>
            </a:r>
            <a:r>
              <a:rPr lang="en-US" sz="3100" b="1" u="sng" dirty="0" smtClean="0">
                <a:solidFill>
                  <a:srgbClr val="0070C0"/>
                </a:solidFill>
                <a:ea typeface="+mn-ea"/>
              </a:rPr>
              <a:t>Action</a:t>
            </a: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: moves scapula </a:t>
            </a:r>
            <a:r>
              <a:rPr lang="en-US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(EXCEPT </a:t>
            </a:r>
            <a:r>
              <a:rPr lang="en-US" sz="31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latissimus</a:t>
            </a:r>
            <a:r>
              <a:rPr lang="en-US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dorsi</a:t>
            </a:r>
            <a:r>
              <a:rPr lang="en-US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: moves </a:t>
            </a:r>
            <a:r>
              <a:rPr lang="en-US" sz="31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humerus</a:t>
            </a:r>
            <a:r>
              <a:rPr lang="en-US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).</a:t>
            </a:r>
            <a:endParaRPr lang="en-US" sz="3100" b="1" dirty="0" smtClean="0">
              <a:solidFill>
                <a:srgbClr val="0070C0"/>
              </a:solidFill>
              <a:ea typeface="+mn-ea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	- </a:t>
            </a:r>
            <a:r>
              <a:rPr lang="en-US" sz="3100" b="1" u="sng" dirty="0" smtClean="0">
                <a:solidFill>
                  <a:srgbClr val="0070C0"/>
                </a:solidFill>
                <a:ea typeface="+mn-ea"/>
              </a:rPr>
              <a:t>Nerve supply</a:t>
            </a: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: anterior </a:t>
            </a:r>
            <a:r>
              <a:rPr lang="en-US" sz="3100" b="1" dirty="0" err="1" smtClean="0">
                <a:solidFill>
                  <a:srgbClr val="0070C0"/>
                </a:solidFill>
                <a:ea typeface="+mn-ea"/>
              </a:rPr>
              <a:t>rami</a:t>
            </a:r>
            <a:r>
              <a:rPr lang="en-US" sz="3100" b="1" dirty="0" smtClean="0">
                <a:solidFill>
                  <a:srgbClr val="0070C0"/>
                </a:solidFill>
                <a:ea typeface="+mn-ea"/>
              </a:rPr>
              <a:t> of spinal nerves through brachial plexus </a:t>
            </a:r>
            <a:r>
              <a:rPr lang="en-US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(EXCEPT </a:t>
            </a:r>
            <a:r>
              <a:rPr lang="en-US" sz="31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trapezius</a:t>
            </a:r>
            <a:r>
              <a:rPr lang="en-US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: 11</a:t>
            </a:r>
            <a:r>
              <a:rPr lang="en-US" sz="3100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th</a:t>
            </a:r>
            <a:r>
              <a:rPr lang="en-US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 cranial nerve).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QUESTION 1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Which one of the following muscles of back that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rotates the </a:t>
            </a:r>
            <a:r>
              <a:rPr lang="en-US" b="1" u="sng" dirty="0" err="1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humerus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 medially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?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 smtClean="0">
                <a:solidFill>
                  <a:srgbClr val="0070C0"/>
                </a:solidFill>
                <a:ea typeface="+mn-ea"/>
              </a:rPr>
              <a:t>Trapezius</a:t>
            </a:r>
            <a:r>
              <a:rPr lang="en-US" b="1" dirty="0" smtClean="0">
                <a:solidFill>
                  <a:srgbClr val="0070C0"/>
                </a:solidFill>
                <a:ea typeface="+mn-ea"/>
              </a:rPr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 smtClean="0">
                <a:solidFill>
                  <a:srgbClr val="0070C0"/>
                </a:solidFill>
                <a:ea typeface="+mn-ea"/>
              </a:rPr>
              <a:t>Latissimus</a:t>
            </a:r>
            <a:r>
              <a:rPr lang="en-US" b="1" dirty="0" smtClean="0">
                <a:solidFill>
                  <a:srgbClr val="0070C0"/>
                </a:solidFill>
                <a:ea typeface="+mn-ea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ea typeface="+mn-ea"/>
              </a:rPr>
              <a:t>dorsi</a:t>
            </a:r>
            <a:r>
              <a:rPr lang="en-US" b="1" dirty="0" smtClean="0">
                <a:solidFill>
                  <a:srgbClr val="0070C0"/>
                </a:solidFill>
                <a:ea typeface="+mn-ea"/>
              </a:rPr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0070C0"/>
                </a:solidFill>
                <a:ea typeface="+mn-ea"/>
              </a:rPr>
              <a:t>Rhomboid major.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 smtClean="0">
                <a:solidFill>
                  <a:srgbClr val="0070C0"/>
                </a:solidFill>
                <a:ea typeface="+mn-ea"/>
              </a:rPr>
              <a:t>Serratus</a:t>
            </a:r>
            <a:r>
              <a:rPr lang="en-US" b="1" dirty="0" smtClean="0">
                <a:solidFill>
                  <a:srgbClr val="0070C0"/>
                </a:solidFill>
                <a:ea typeface="+mn-ea"/>
              </a:rPr>
              <a:t> posterior superior.</a:t>
            </a:r>
            <a:endParaRPr lang="en-US" b="1" dirty="0">
              <a:solidFill>
                <a:srgbClr val="0070C0"/>
              </a:solidFill>
              <a:ea typeface="+mn-ea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4724400" y="3505200"/>
            <a:ext cx="609600" cy="228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QUESTION 2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Regarding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back muscles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, which one of the following statements is correct?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0070C0"/>
                </a:solidFill>
                <a:ea typeface="+mn-ea"/>
              </a:rPr>
              <a:t>All back muscles are supplied by posterior </a:t>
            </a:r>
            <a:r>
              <a:rPr lang="en-US" b="1" dirty="0" err="1" smtClean="0">
                <a:solidFill>
                  <a:srgbClr val="0070C0"/>
                </a:solidFill>
                <a:ea typeface="+mn-ea"/>
              </a:rPr>
              <a:t>rami</a:t>
            </a:r>
            <a:r>
              <a:rPr lang="en-US" b="1" dirty="0" smtClean="0">
                <a:solidFill>
                  <a:srgbClr val="0070C0"/>
                </a:solidFill>
                <a:ea typeface="+mn-ea"/>
              </a:rPr>
              <a:t> of spinal nerves.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0070C0"/>
                </a:solidFill>
                <a:ea typeface="+mn-ea"/>
              </a:rPr>
              <a:t>Muscles of intermediate group move vertebral column.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0070C0"/>
                </a:solidFill>
                <a:ea typeface="+mn-ea"/>
              </a:rPr>
              <a:t>Muscles of superficial group are involved in upper limb movements.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0070C0"/>
                </a:solidFill>
                <a:ea typeface="+mn-ea"/>
              </a:rPr>
              <a:t>Muscles of deep group serve respiratory functions.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b="1" dirty="0" smtClean="0">
              <a:solidFill>
                <a:srgbClr val="0070C0"/>
              </a:solidFill>
              <a:ea typeface="+mn-ea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b="1" dirty="0" smtClean="0">
              <a:solidFill>
                <a:srgbClr val="0070C0"/>
              </a:solidFill>
              <a:ea typeface="+mn-ea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b="1" dirty="0">
              <a:solidFill>
                <a:srgbClr val="0070C0"/>
              </a:solidFill>
              <a:ea typeface="+mn-ea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5638800" y="4953000"/>
            <a:ext cx="762000" cy="228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2.gstatic.com/images?q=tbn:Z9WSpqWJ7UO8uM:http://www.travelblog.org/Wallpaper/pix/tb_mecsek_yellow_flower.jpg&amp;t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00200"/>
            <a:ext cx="5259388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447800" y="1981200"/>
            <a:ext cx="647700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8000" b="1">
                <a:solidFill>
                  <a:srgbClr val="00B0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lgerian" charset="0"/>
                <a:cs typeface="Times New Roman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b="1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At the end of the lecture, students should be able to: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i="1" dirty="0" smtClean="0">
                <a:solidFill>
                  <a:srgbClr val="0070C0"/>
                </a:solidFill>
                <a:ea typeface="+mn-ea"/>
              </a:rPr>
              <a:t>Distinguish between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the different groups of back muscles.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i="1" dirty="0" smtClean="0">
                <a:solidFill>
                  <a:srgbClr val="0070C0"/>
                </a:solidFill>
                <a:ea typeface="+mn-ea"/>
              </a:rPr>
              <a:t>Compare between groups of back muscles as regard their nerve supply and action.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i="1" dirty="0" smtClean="0">
                <a:solidFill>
                  <a:srgbClr val="0070C0"/>
                </a:solidFill>
                <a:ea typeface="+mn-ea"/>
              </a:rPr>
              <a:t>List the back muscles of each group.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i="1" dirty="0" smtClean="0">
                <a:solidFill>
                  <a:srgbClr val="0070C0"/>
                </a:solidFill>
                <a:ea typeface="+mn-ea"/>
              </a:rPr>
              <a:t>Describe the attachments of each muscle of the superficial group, as well as, its nerve supply and action.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i="1" dirty="0" smtClean="0">
                <a:solidFill>
                  <a:srgbClr val="0070C0"/>
                </a:solidFill>
                <a:ea typeface="+mn-ea"/>
              </a:rPr>
              <a:t>Describe the triangles of back and their clinical significance.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9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</a:rPr>
              <a:t>BACK MUSCLES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3505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00600" y="4572000"/>
            <a:ext cx="4114800" cy="2057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Intrinsic muscles</a:t>
            </a:r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 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develop in the back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supplied by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posterior rami </a:t>
            </a:r>
            <a:r>
              <a:rPr lang="en-US" sz="2400" b="1" dirty="0">
                <a:latin typeface="+mn-lt"/>
                <a:ea typeface="+mn-ea"/>
                <a:cs typeface="+mn-cs"/>
              </a:rPr>
              <a:t>of spinal nerves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800600" y="1828800"/>
            <a:ext cx="4114800" cy="1905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6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Extrinsic muscles: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not develop in the back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600" b="1" dirty="0">
                <a:latin typeface="+mn-lt"/>
                <a:ea typeface="+mn-ea"/>
                <a:cs typeface="+mn-cs"/>
              </a:rPr>
              <a:t>supplied by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anterior rami </a:t>
            </a:r>
            <a:r>
              <a:rPr lang="en-US" sz="2600" b="1" dirty="0">
                <a:latin typeface="+mn-lt"/>
                <a:ea typeface="+mn-ea"/>
                <a:cs typeface="+mn-cs"/>
              </a:rPr>
              <a:t>of spinal nerves.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ight Bracket 10"/>
          <p:cNvSpPr/>
          <p:nvPr/>
        </p:nvSpPr>
        <p:spPr>
          <a:xfrm>
            <a:off x="3962400" y="1981200"/>
            <a:ext cx="76200" cy="25908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ight Bracket 11"/>
          <p:cNvSpPr/>
          <p:nvPr/>
        </p:nvSpPr>
        <p:spPr>
          <a:xfrm>
            <a:off x="3886200" y="5257800"/>
            <a:ext cx="122238" cy="13716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114800" y="2362200"/>
            <a:ext cx="609600" cy="228600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114800" y="5562600"/>
            <a:ext cx="609600" cy="228600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DEEP GROUP OF BACK MUSCLES</a:t>
            </a:r>
            <a:endParaRPr lang="en-US" sz="3600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572000" cy="47244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eaLnBrk="1" hangingPunct="1">
              <a:buFont typeface="Wingdings" charset="0"/>
              <a:buChar char="q"/>
            </a:pPr>
            <a:r>
              <a:rPr lang="en-US" sz="2000" b="1">
                <a:solidFill>
                  <a:srgbClr val="0070C0"/>
                </a:solidFill>
                <a:latin typeface="Calibri" charset="0"/>
              </a:rPr>
              <a:t>They </a:t>
            </a:r>
            <a:r>
              <a:rPr lang="en-US" sz="2000" b="1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extend from sacrum to skull.</a:t>
            </a:r>
          </a:p>
          <a:p>
            <a:pPr eaLnBrk="1" hangingPunct="1">
              <a:buFont typeface="Wingdings" charset="0"/>
              <a:buChar char="q"/>
            </a:pPr>
            <a:r>
              <a:rPr lang="en-US" sz="2000" b="1">
                <a:solidFill>
                  <a:srgbClr val="0070C0"/>
                </a:solidFill>
                <a:latin typeface="Calibri" charset="0"/>
              </a:rPr>
              <a:t>They include </a:t>
            </a:r>
            <a:r>
              <a:rPr lang="en-US" sz="2000" b="1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extensors and rotators of head &amp; vertebral column.</a:t>
            </a:r>
          </a:p>
          <a:p>
            <a:pPr eaLnBrk="1" hangingPunct="1">
              <a:buFont typeface="Wingdings" charset="0"/>
              <a:buChar char="q"/>
            </a:pPr>
            <a:r>
              <a:rPr lang="en-US" sz="2000" b="1">
                <a:solidFill>
                  <a:srgbClr val="0070C0"/>
                </a:solidFill>
                <a:latin typeface="Calibri" charset="0"/>
              </a:rPr>
              <a:t>Their tone is responsible for </a:t>
            </a:r>
            <a:r>
              <a:rPr lang="en-US" sz="2000" b="1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maintenance of normal curvature of  vertebral column.</a:t>
            </a:r>
          </a:p>
          <a:p>
            <a:pPr eaLnBrk="1" hangingPunct="1">
              <a:buFont typeface="Wingdings" charset="0"/>
              <a:buChar char="q"/>
            </a:pPr>
            <a:r>
              <a:rPr lang="en-US" sz="2000" b="1">
                <a:solidFill>
                  <a:srgbClr val="0070C0"/>
                </a:solidFill>
                <a:latin typeface="Calibri" charset="0"/>
              </a:rPr>
              <a:t>The </a:t>
            </a:r>
            <a:r>
              <a:rPr lang="en-US" sz="2000" b="1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largest muscle </a:t>
            </a:r>
            <a:r>
              <a:rPr lang="en-US" sz="2000" b="1">
                <a:solidFill>
                  <a:srgbClr val="0070C0"/>
                </a:solidFill>
                <a:latin typeface="Calibri" charset="0"/>
              </a:rPr>
              <a:t>of this group is </a:t>
            </a:r>
            <a:r>
              <a:rPr lang="ja-JP" altLang="en-US" sz="2000" b="1">
                <a:solidFill>
                  <a:srgbClr val="E46C0A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“</a:t>
            </a:r>
            <a:r>
              <a:rPr lang="en-US" sz="2000" b="1">
                <a:solidFill>
                  <a:srgbClr val="E46C0A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erector spinae</a:t>
            </a:r>
            <a:r>
              <a:rPr lang="ja-JP" altLang="en-US" sz="2000" b="1">
                <a:solidFill>
                  <a:srgbClr val="E46C0A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”</a:t>
            </a:r>
            <a:r>
              <a:rPr lang="en-US" sz="2000" b="1">
                <a:solidFill>
                  <a:srgbClr val="E46C0A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000" b="1">
                <a:solidFill>
                  <a:srgbClr val="0070C0"/>
                </a:solidFill>
                <a:latin typeface="Calibri" charset="0"/>
              </a:rPr>
              <a:t>which is formed of 3 vertical columns (</a:t>
            </a:r>
            <a:r>
              <a:rPr lang="en-US" sz="2000" b="1" i="1">
                <a:solidFill>
                  <a:srgbClr val="0070C0"/>
                </a:solidFill>
                <a:latin typeface="Calibri" charset="0"/>
              </a:rPr>
              <a:t>from lateral to medial: </a:t>
            </a:r>
            <a:r>
              <a:rPr lang="en-US" sz="2000" b="1" i="1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iliocostalis, </a:t>
            </a:r>
            <a:r>
              <a:rPr lang="en-US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longissimus </a:t>
            </a:r>
            <a:r>
              <a:rPr lang="en-US" sz="2000" b="1" i="1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&amp; </a:t>
            </a:r>
            <a:r>
              <a:rPr lang="en-US" sz="2000" b="1" i="1">
                <a:solidFill>
                  <a:srgbClr val="00B05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spinalis</a:t>
            </a:r>
            <a:r>
              <a:rPr lang="en-US" sz="2000" b="1">
                <a:solidFill>
                  <a:srgbClr val="0070C0"/>
                </a:solidFill>
                <a:latin typeface="Calibri" charset="0"/>
              </a:rPr>
              <a:t>).</a:t>
            </a:r>
          </a:p>
          <a:p>
            <a:pPr eaLnBrk="1" hangingPunct="1">
              <a:buFont typeface="Arial" charset="0"/>
              <a:buNone/>
            </a:pPr>
            <a:r>
              <a:rPr lang="en-US" sz="2000" b="1">
                <a:solidFill>
                  <a:srgbClr val="0070C0"/>
                </a:solidFill>
                <a:latin typeface="Calibri" charset="0"/>
              </a:rPr>
              <a:t>	</a:t>
            </a:r>
          </a:p>
        </p:txBody>
      </p:sp>
      <p:pic>
        <p:nvPicPr>
          <p:cNvPr id="5" name="Content Placeholder 4" descr="F66122-002-f048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371600"/>
            <a:ext cx="3887788" cy="5181600"/>
          </a:xfrm>
          <a:ln w="38100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  <p:sp>
        <p:nvSpPr>
          <p:cNvPr id="6" name="Oval 5"/>
          <p:cNvSpPr/>
          <p:nvPr/>
        </p:nvSpPr>
        <p:spPr>
          <a:xfrm>
            <a:off x="6705600" y="3581400"/>
            <a:ext cx="76200" cy="762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400800" y="4038600"/>
            <a:ext cx="76200" cy="762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3733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33400" y="5181600"/>
            <a:ext cx="4038600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70C0"/>
                </a:solidFill>
              </a:rPr>
              <a:t>(Note the length and attachment of the muscle fibers)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INTERMEDIATE GROUP OF BACK MUSCLES</a:t>
            </a:r>
            <a:endParaRPr lang="en-US" sz="3600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962400" cy="3810000"/>
          </a:xfrm>
          <a:ln>
            <a:solidFill>
              <a:srgbClr val="FF0000"/>
            </a:solidFill>
          </a:ln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It is separated from the deep group by </a:t>
            </a:r>
            <a:r>
              <a:rPr lang="en-US" sz="2400" b="1" u="sng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thoracolumbar</a:t>
            </a:r>
            <a:r>
              <a:rPr lang="en-US" sz="24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 fascia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. It includes:</a:t>
            </a:r>
            <a:endParaRPr lang="en-US" sz="2400" b="1" dirty="0" smtClean="0">
              <a:solidFill>
                <a:srgbClr val="0070C0"/>
              </a:solidFill>
              <a:ea typeface="+mn-ea"/>
            </a:endParaRP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Serratus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 posterior superior</a:t>
            </a:r>
            <a:r>
              <a:rPr lang="en-US" b="1" dirty="0" smtClean="0">
                <a:solidFill>
                  <a:srgbClr val="0070C0"/>
                </a:solidFill>
                <a:ea typeface="+mn-ea"/>
              </a:rPr>
              <a:t> </a:t>
            </a:r>
            <a:r>
              <a:rPr lang="en-US" b="1" i="1" dirty="0" smtClean="0">
                <a:solidFill>
                  <a:srgbClr val="0070C0"/>
                </a:solidFill>
                <a:ea typeface="+mn-ea"/>
              </a:rPr>
              <a:t>(rib elevator).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Serratus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 posterior inferior </a:t>
            </a:r>
            <a:r>
              <a:rPr lang="en-US" b="1" i="1" dirty="0" smtClean="0">
                <a:solidFill>
                  <a:srgbClr val="0070C0"/>
                </a:solidFill>
                <a:ea typeface="+mn-ea"/>
              </a:rPr>
              <a:t>(rib depressor).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Nerve supply: </a:t>
            </a:r>
            <a:r>
              <a:rPr lang="en-US" sz="2400" b="1" dirty="0" smtClean="0">
                <a:solidFill>
                  <a:srgbClr val="0070C0"/>
                </a:solidFill>
                <a:ea typeface="+mn-ea"/>
              </a:rPr>
              <a:t>anterior </a:t>
            </a:r>
            <a:r>
              <a:rPr lang="en-US" sz="2400" b="1" dirty="0" err="1" smtClean="0">
                <a:solidFill>
                  <a:srgbClr val="0070C0"/>
                </a:solidFill>
                <a:ea typeface="+mn-ea"/>
              </a:rPr>
              <a:t>rami</a:t>
            </a:r>
            <a:r>
              <a:rPr lang="en-US" sz="2400" b="1" dirty="0" smtClean="0">
                <a:solidFill>
                  <a:srgbClr val="0070C0"/>
                </a:solidFill>
                <a:ea typeface="+mn-ea"/>
              </a:rPr>
              <a:t> of thoracic spinal nerves.</a:t>
            </a:r>
            <a:endParaRPr lang="en-US" sz="2400" b="1" dirty="0">
              <a:solidFill>
                <a:srgbClr val="0070C0"/>
              </a:solidFill>
              <a:ea typeface="+mn-ea"/>
            </a:endParaRPr>
          </a:p>
        </p:txBody>
      </p:sp>
      <p:pic>
        <p:nvPicPr>
          <p:cNvPr id="5" name="Content Placeholder 4" descr="F66122-002-f045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600200"/>
            <a:ext cx="3646488" cy="4876800"/>
          </a:xfrm>
          <a:ln w="38100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  <p:sp>
        <p:nvSpPr>
          <p:cNvPr id="6" name="Oval 5"/>
          <p:cNvSpPr/>
          <p:nvPr/>
        </p:nvSpPr>
        <p:spPr>
          <a:xfrm>
            <a:off x="6629400" y="45720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553200" y="3276600"/>
            <a:ext cx="76200" cy="762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SUPRERFICIAL GROUP OF BACK MUSCLES</a:t>
            </a:r>
            <a:endParaRPr lang="en-US" sz="3600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724400" cy="4800600"/>
          </a:xfrm>
          <a:ln>
            <a:solidFill>
              <a:srgbClr val="FF0000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Includes two sets of muscles: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Muscles connecting 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vertebral column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to 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scapula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 (move scapula through shoulder girdle joints) &amp; include: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i="1" dirty="0" err="1" smtClean="0">
                <a:solidFill>
                  <a:srgbClr val="0070C0"/>
                </a:solidFill>
                <a:ea typeface="+mn-ea"/>
              </a:rPr>
              <a:t>Trapezius</a:t>
            </a:r>
            <a:r>
              <a:rPr lang="en-US" sz="2000" b="1" i="1" dirty="0" smtClean="0">
                <a:solidFill>
                  <a:srgbClr val="0070C0"/>
                </a:solidFill>
                <a:ea typeface="+mn-ea"/>
              </a:rPr>
              <a:t>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i="1" dirty="0" err="1" smtClean="0">
                <a:solidFill>
                  <a:srgbClr val="0070C0"/>
                </a:solidFill>
                <a:ea typeface="+mn-ea"/>
              </a:rPr>
              <a:t>Levator</a:t>
            </a:r>
            <a:r>
              <a:rPr lang="en-US" sz="2000" b="1" i="1" dirty="0" smtClean="0">
                <a:solidFill>
                  <a:srgbClr val="0070C0"/>
                </a:solidFill>
                <a:ea typeface="+mn-ea"/>
              </a:rPr>
              <a:t> scapulae.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i="1" dirty="0" smtClean="0">
                <a:solidFill>
                  <a:srgbClr val="0070C0"/>
                </a:solidFill>
                <a:ea typeface="+mn-ea"/>
              </a:rPr>
              <a:t>Rhomboid minor.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i="1" dirty="0" smtClean="0">
                <a:solidFill>
                  <a:srgbClr val="0070C0"/>
                </a:solidFill>
                <a:ea typeface="+mn-ea"/>
              </a:rPr>
              <a:t>Rhomboid major.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Muscle connecting 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vertebral column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to </a:t>
            </a:r>
            <a:r>
              <a:rPr lang="en-US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humerus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(move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humerus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 through shoulder joint), &amp; include: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i="1" dirty="0" err="1" smtClean="0">
                <a:solidFill>
                  <a:srgbClr val="0070C0"/>
                </a:solidFill>
                <a:ea typeface="+mn-ea"/>
              </a:rPr>
              <a:t>Latissimus</a:t>
            </a:r>
            <a:r>
              <a:rPr lang="en-US" sz="2000" b="1" i="1" dirty="0" smtClean="0">
                <a:solidFill>
                  <a:srgbClr val="0070C0"/>
                </a:solidFill>
                <a:ea typeface="+mn-ea"/>
              </a:rPr>
              <a:t> </a:t>
            </a:r>
            <a:r>
              <a:rPr lang="en-US" sz="2000" b="1" i="1" dirty="0" err="1" smtClean="0">
                <a:solidFill>
                  <a:srgbClr val="0070C0"/>
                </a:solidFill>
                <a:ea typeface="+mn-ea"/>
              </a:rPr>
              <a:t>dorsi</a:t>
            </a:r>
            <a:r>
              <a:rPr lang="en-US" sz="2000" b="1" i="1" dirty="0" smtClean="0">
                <a:solidFill>
                  <a:srgbClr val="0070C0"/>
                </a:solidFill>
                <a:ea typeface="+mn-ea"/>
              </a:rPr>
              <a:t>.</a:t>
            </a:r>
            <a:endParaRPr lang="en-US" sz="2000" b="1" i="1" dirty="0">
              <a:solidFill>
                <a:srgbClr val="0070C0"/>
              </a:solidFill>
              <a:ea typeface="+mn-ea"/>
            </a:endParaRPr>
          </a:p>
        </p:txBody>
      </p:sp>
      <p:pic>
        <p:nvPicPr>
          <p:cNvPr id="5" name="Content Placeholder 4" descr="F66122-002-f043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676400"/>
            <a:ext cx="3890963" cy="4800600"/>
          </a:xfrm>
          <a:ln w="38100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7391400" y="3048000"/>
            <a:ext cx="288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latin typeface="Calibri" charset="0"/>
              </a:rPr>
              <a:t>1</a:t>
            </a:r>
          </a:p>
        </p:txBody>
      </p:sp>
      <p:sp>
        <p:nvSpPr>
          <p:cNvPr id="7174" name="TextBox 6"/>
          <p:cNvSpPr txBox="1">
            <a:spLocks noChangeArrowheads="1"/>
          </p:cNvSpPr>
          <p:nvPr/>
        </p:nvSpPr>
        <p:spPr bwMode="auto">
          <a:xfrm>
            <a:off x="6629400" y="2819400"/>
            <a:ext cx="288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latin typeface="Calibri" charset="0"/>
              </a:rPr>
              <a:t>2</a:t>
            </a:r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6705600" y="3200400"/>
            <a:ext cx="288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latin typeface="Calibri" charset="0"/>
              </a:rPr>
              <a:t>3</a:t>
            </a:r>
          </a:p>
        </p:txBody>
      </p: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6705600" y="3581400"/>
            <a:ext cx="288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latin typeface="Calibri" charset="0"/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7620000" y="4267200"/>
            <a:ext cx="76200" cy="762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9445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36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</a:rPr>
              <a:t>TRAPEZIUS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4191000" cy="4876800"/>
          </a:xfrm>
          <a:ln>
            <a:solidFill>
              <a:srgbClr val="FF0000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Origin: 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Spines of cervical &amp; thoracic vertebrae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Insertion: 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lateral 1/3 of clavicle + </a:t>
            </a:r>
            <a:r>
              <a:rPr lang="en-US" sz="2000" b="1" dirty="0" err="1" smtClean="0">
                <a:solidFill>
                  <a:srgbClr val="0070C0"/>
                </a:solidFill>
                <a:ea typeface="+mn-ea"/>
              </a:rPr>
              <a:t>acromion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 &amp; spine of scapula.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Action: 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rotation of scapula during abduction of </a:t>
            </a:r>
            <a:r>
              <a:rPr lang="en-US" sz="2000" b="1" dirty="0" err="1" smtClean="0">
                <a:solidFill>
                  <a:srgbClr val="0070C0"/>
                </a:solidFill>
                <a:ea typeface="+mn-ea"/>
              </a:rPr>
              <a:t>humerus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 above horizontal.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i="1" dirty="0" smtClean="0">
                <a:solidFill>
                  <a:srgbClr val="FF0000"/>
                </a:solidFill>
                <a:ea typeface="+mn-ea"/>
              </a:rPr>
              <a:t>Upper fibers: 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elevate scapula.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i="1" dirty="0" smtClean="0">
                <a:solidFill>
                  <a:srgbClr val="00B050"/>
                </a:solidFill>
                <a:ea typeface="+mn-ea"/>
              </a:rPr>
              <a:t>Middle fibers: 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retract scapula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i="1" dirty="0" smtClean="0">
                <a:solidFill>
                  <a:srgbClr val="7030A0"/>
                </a:solidFill>
                <a:ea typeface="+mn-ea"/>
              </a:rPr>
              <a:t>Lower fibers: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 depress scapula.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Nerve supply: 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Spinal part of accessory (11</a:t>
            </a:r>
            <a:r>
              <a:rPr lang="en-US" sz="2000" b="1" baseline="30000" dirty="0" smtClean="0">
                <a:solidFill>
                  <a:srgbClr val="0070C0"/>
                </a:solidFill>
                <a:ea typeface="+mn-ea"/>
              </a:rPr>
              <a:t>th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 cranial) nerve.</a:t>
            </a:r>
            <a:endParaRPr lang="en-US" sz="2000" b="1" dirty="0">
              <a:solidFill>
                <a:srgbClr val="0070C0"/>
              </a:solidFill>
              <a:ea typeface="+mn-ea"/>
            </a:endParaRPr>
          </a:p>
        </p:txBody>
      </p:sp>
      <p:pic>
        <p:nvPicPr>
          <p:cNvPr id="5" name="Content Placeholder 4" descr="F66122-002-f04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600200"/>
            <a:ext cx="4088020" cy="4800600"/>
          </a:xfrm>
          <a:effectLst>
            <a:softEdge rad="112500"/>
          </a:effectLst>
        </p:spPr>
      </p:pic>
      <p:cxnSp>
        <p:nvCxnSpPr>
          <p:cNvPr id="10" name="Straight Arrow Connector 9"/>
          <p:cNvCxnSpPr/>
          <p:nvPr/>
        </p:nvCxnSpPr>
        <p:spPr>
          <a:xfrm rot="16200000" flipH="1">
            <a:off x="6362700" y="3771900"/>
            <a:ext cx="457200" cy="2286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248400" y="3429000"/>
            <a:ext cx="5334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096000" y="3200400"/>
            <a:ext cx="3810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715001" y="3733800"/>
            <a:ext cx="2286000" cy="3175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7620000" y="3048000"/>
            <a:ext cx="457200" cy="152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7620000" y="3429000"/>
            <a:ext cx="6096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7772400" y="3352800"/>
            <a:ext cx="7620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58000" y="3733800"/>
            <a:ext cx="704850" cy="3381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  <a:ea typeface="+mn-ea"/>
                <a:cs typeface="+mn-cs"/>
              </a:rPr>
              <a:t>Origin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001000" y="3200400"/>
            <a:ext cx="949325" cy="3381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  <a:ea typeface="+mn-ea"/>
                <a:cs typeface="+mn-cs"/>
              </a:rPr>
              <a:t>Insertion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57800" y="3276600"/>
            <a:ext cx="738188" cy="3381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  <a:ea typeface="+mn-ea"/>
                <a:cs typeface="+mn-cs"/>
              </a:rPr>
              <a:t>Action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2192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eaLnBrk="1" hangingPunct="1"/>
            <a:r>
              <a:rPr lang="en-US" sz="32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</a:rPr>
              <a:t>LEVATOR SCAPULAE</a:t>
            </a:r>
            <a:br>
              <a:rPr lang="en-US" sz="32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</a:rPr>
            </a:br>
            <a:r>
              <a:rPr lang="en-US" sz="32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</a:rPr>
              <a:t>RHOMBOID MINOR &amp; MAJOR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267200" cy="4953000"/>
          </a:xfrm>
          <a:ln>
            <a:solidFill>
              <a:srgbClr val="FF0000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Origin: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i="1" dirty="0" err="1" smtClean="0">
                <a:solidFill>
                  <a:srgbClr val="7030A0"/>
                </a:solidFill>
                <a:ea typeface="+mn-ea"/>
              </a:rPr>
              <a:t>Levator</a:t>
            </a:r>
            <a:r>
              <a:rPr lang="en-US" sz="2000" b="1" i="1" dirty="0" smtClean="0">
                <a:solidFill>
                  <a:srgbClr val="7030A0"/>
                </a:solidFill>
                <a:ea typeface="+mn-ea"/>
              </a:rPr>
              <a:t> scapulae: 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cervical transverse processes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i="1" dirty="0" smtClean="0">
                <a:solidFill>
                  <a:srgbClr val="7030A0"/>
                </a:solidFill>
                <a:ea typeface="+mn-ea"/>
              </a:rPr>
              <a:t>Rhomboid minor &amp; major: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thoracic spines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Insertion: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 medial border of scapula.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Nerve supply: 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dorsal scapular nerve.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Actions: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i="1" dirty="0" err="1" smtClean="0">
                <a:solidFill>
                  <a:srgbClr val="7030A0"/>
                </a:solidFill>
                <a:ea typeface="+mn-ea"/>
              </a:rPr>
              <a:t>Levator</a:t>
            </a:r>
            <a:r>
              <a:rPr lang="en-US" sz="2000" b="1" i="1" dirty="0" smtClean="0">
                <a:solidFill>
                  <a:srgbClr val="7030A0"/>
                </a:solidFill>
                <a:ea typeface="+mn-ea"/>
              </a:rPr>
              <a:t> scapulae: 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elevates scapula.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i="1" dirty="0" smtClean="0">
                <a:solidFill>
                  <a:srgbClr val="7030A0"/>
                </a:solidFill>
                <a:ea typeface="+mn-ea"/>
              </a:rPr>
              <a:t>Rhomboid minor &amp; major: 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retract scapula.</a:t>
            </a:r>
            <a:endParaRPr lang="en-US" sz="2000" b="1" dirty="0">
              <a:solidFill>
                <a:srgbClr val="0070C0"/>
              </a:solidFill>
              <a:ea typeface="+mn-ea"/>
            </a:endParaRPr>
          </a:p>
        </p:txBody>
      </p:sp>
      <p:pic>
        <p:nvPicPr>
          <p:cNvPr id="5" name="Content Placeholder 4" descr="F66122-002-f043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828800"/>
            <a:ext cx="4114800" cy="4876800"/>
          </a:xfrm>
          <a:ln w="38100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  <p:sp>
        <p:nvSpPr>
          <p:cNvPr id="6" name="Down Arrow 5"/>
          <p:cNvSpPr/>
          <p:nvPr/>
        </p:nvSpPr>
        <p:spPr>
          <a:xfrm>
            <a:off x="5029200" y="3352800"/>
            <a:ext cx="76200" cy="152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105400" y="3733800"/>
            <a:ext cx="76200" cy="152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257800" y="3124200"/>
            <a:ext cx="228600" cy="76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6438900" y="33147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629400" y="3505200"/>
            <a:ext cx="1524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6553200" y="38862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6591300" y="3314700"/>
            <a:ext cx="2286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553200" y="3657600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34200" y="3352800"/>
            <a:ext cx="949325" cy="3381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  <a:ea typeface="+mn-ea"/>
                <a:cs typeface="+mn-cs"/>
              </a:rPr>
              <a:t>Insertion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36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</a:rPr>
              <a:t>LATISSIMUS DORSI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86000"/>
            <a:ext cx="3962400" cy="3124200"/>
          </a:xfrm>
          <a:ln>
            <a:solidFill>
              <a:srgbClr val="FF0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Origin: 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spines of thoracic vertebrae.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Insertion: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ea typeface="+mn-ea"/>
              </a:rPr>
              <a:t>bicipital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 groove of </a:t>
            </a:r>
            <a:r>
              <a:rPr lang="en-US" sz="2000" b="1" dirty="0" err="1" smtClean="0">
                <a:solidFill>
                  <a:srgbClr val="0070C0"/>
                </a:solidFill>
                <a:ea typeface="+mn-ea"/>
              </a:rPr>
              <a:t>humerus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Nerve supply: </a:t>
            </a:r>
            <a:r>
              <a:rPr lang="en-US" sz="2000" b="1" dirty="0" err="1" smtClean="0">
                <a:solidFill>
                  <a:srgbClr val="0070C0"/>
                </a:solidFill>
                <a:ea typeface="+mn-ea"/>
              </a:rPr>
              <a:t>thoracodorsal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 nerve.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Actions: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 </a:t>
            </a:r>
            <a:r>
              <a:rPr lang="en-US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extension, adduction &amp; medial rotation</a:t>
            </a:r>
            <a:r>
              <a:rPr lang="en-US" sz="2000" b="1" i="1" dirty="0" smtClean="0">
                <a:solidFill>
                  <a:srgbClr val="0070C0"/>
                </a:solidFill>
                <a:ea typeface="+mn-ea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of </a:t>
            </a:r>
            <a:r>
              <a:rPr lang="en-US" sz="2000" b="1" dirty="0" err="1" smtClean="0">
                <a:solidFill>
                  <a:srgbClr val="0070C0"/>
                </a:solidFill>
                <a:ea typeface="+mn-ea"/>
              </a:rPr>
              <a:t>humerus</a:t>
            </a:r>
            <a:r>
              <a:rPr lang="en-US" sz="2000" b="1" dirty="0" smtClean="0">
                <a:solidFill>
                  <a:srgbClr val="0070C0"/>
                </a:solidFill>
                <a:ea typeface="+mn-ea"/>
              </a:rPr>
              <a:t> (arm, shoulder joint).</a:t>
            </a:r>
            <a:endParaRPr lang="en-US" sz="2000" b="1" dirty="0">
              <a:solidFill>
                <a:srgbClr val="0070C0"/>
              </a:solidFill>
              <a:ea typeface="+mn-ea"/>
            </a:endParaRPr>
          </a:p>
        </p:txBody>
      </p:sp>
      <p:pic>
        <p:nvPicPr>
          <p:cNvPr id="5" name="Content Placeholder 4" descr="F66122-002-f041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99000" y="1600200"/>
            <a:ext cx="4216400" cy="4876800"/>
          </a:xfrm>
          <a:ln w="38100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  <p:sp>
        <p:nvSpPr>
          <p:cNvPr id="6" name="Right Arrow 5"/>
          <p:cNvSpPr/>
          <p:nvPr/>
        </p:nvSpPr>
        <p:spPr>
          <a:xfrm>
            <a:off x="5029200" y="6172200"/>
            <a:ext cx="3048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6057901" y="5219700"/>
            <a:ext cx="1600200" cy="3175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58000" y="4800600"/>
            <a:ext cx="704850" cy="3381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  <a:ea typeface="+mn-ea"/>
                <a:cs typeface="+mn-cs"/>
              </a:rPr>
              <a:t>Origin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5943600" y="4114800"/>
            <a:ext cx="4572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81600" y="4343400"/>
            <a:ext cx="949325" cy="3381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  <a:ea typeface="+mn-ea"/>
                <a:cs typeface="+mn-cs"/>
              </a:rPr>
              <a:t>Insertion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670</Words>
  <Application>Microsoft Macintosh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Wingdings</vt:lpstr>
      <vt:lpstr>Algerian</vt:lpstr>
      <vt:lpstr>Times New Roman</vt:lpstr>
      <vt:lpstr>Office Theme</vt:lpstr>
      <vt:lpstr>MUSCLES OF THE BACK</vt:lpstr>
      <vt:lpstr>OBJECTIVES</vt:lpstr>
      <vt:lpstr>BACK MUSCLES</vt:lpstr>
      <vt:lpstr>DEEP GROUP OF BACK MUSCLES</vt:lpstr>
      <vt:lpstr>INTERMEDIATE GROUP OF BACK MUSCLES</vt:lpstr>
      <vt:lpstr>SUPRERFICIAL GROUP OF BACK MUSCLES</vt:lpstr>
      <vt:lpstr>TRAPEZIUS </vt:lpstr>
      <vt:lpstr>LEVATOR SCAPULAE RHOMBOID MINOR &amp; MAJOR</vt:lpstr>
      <vt:lpstr>LATISSIMUS DORSI</vt:lpstr>
      <vt:lpstr>MUSCULAR TRIANGLES OF BACK</vt:lpstr>
      <vt:lpstr>SUMMARY</vt:lpstr>
      <vt:lpstr>QUESTION 1</vt:lpstr>
      <vt:lpstr>QUESTION 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OF BACK2011</dc:title>
  <dc:creator>Dr. Zeenat Zaidi</dc:creator>
  <cp:lastModifiedBy>User</cp:lastModifiedBy>
  <cp:revision>219</cp:revision>
  <dcterms:created xsi:type="dcterms:W3CDTF">2010-01-27T08:25:16Z</dcterms:created>
  <dcterms:modified xsi:type="dcterms:W3CDTF">2011-12-18T13:43:57Z</dcterms:modified>
</cp:coreProperties>
</file>