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3" r:id="rId1"/>
  </p:sldMasterIdLst>
  <p:notesMasterIdLst>
    <p:notesMasterId r:id="rId27"/>
  </p:notesMasterIdLst>
  <p:sldIdLst>
    <p:sldId id="369" r:id="rId2"/>
    <p:sldId id="290" r:id="rId3"/>
    <p:sldId id="296" r:id="rId4"/>
    <p:sldId id="297" r:id="rId5"/>
    <p:sldId id="416" r:id="rId6"/>
    <p:sldId id="328" r:id="rId7"/>
    <p:sldId id="329" r:id="rId8"/>
    <p:sldId id="392" r:id="rId9"/>
    <p:sldId id="417" r:id="rId10"/>
    <p:sldId id="330" r:id="rId11"/>
    <p:sldId id="380" r:id="rId12"/>
    <p:sldId id="401" r:id="rId13"/>
    <p:sldId id="402" r:id="rId14"/>
    <p:sldId id="403" r:id="rId15"/>
    <p:sldId id="404" r:id="rId16"/>
    <p:sldId id="400" r:id="rId17"/>
    <p:sldId id="384" r:id="rId18"/>
    <p:sldId id="409" r:id="rId19"/>
    <p:sldId id="414" r:id="rId20"/>
    <p:sldId id="415" r:id="rId21"/>
    <p:sldId id="418" r:id="rId22"/>
    <p:sldId id="412" r:id="rId23"/>
    <p:sldId id="420" r:id="rId24"/>
    <p:sldId id="419" r:id="rId25"/>
    <p:sldId id="356" r:id="rId2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399FF"/>
    <a:srgbClr val="990000"/>
    <a:srgbClr val="005C2A"/>
    <a:srgbClr val="FFFF66"/>
    <a:srgbClr val="007A37"/>
    <a:srgbClr val="3C5B1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 horzBarState="maximized">
    <p:restoredLeft sz="84380"/>
    <p:restoredTop sz="92988" autoAdjust="0"/>
  </p:normalViewPr>
  <p:slideViewPr>
    <p:cSldViewPr>
      <p:cViewPr>
        <p:scale>
          <a:sx n="70" d="100"/>
          <a:sy n="70" d="100"/>
        </p:scale>
        <p:origin x="-99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142CB-05DB-484A-A315-154AC0A2E678}" type="datetimeFigureOut">
              <a:rPr lang="en-US" smtClean="0"/>
              <a:pPr/>
              <a:t>12/20/2011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69490-2D83-4102-ADF4-9071A768D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E8F324-BCE4-43E0-AA50-8D2F65136A8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25/01/1433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25/01/1433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25/01/1433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901888A-DDFD-466B-84E1-AA2B888E40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25/01/1433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25/01/1433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25/01/1433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25/01/1433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25/01/1433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25/01/1433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25/01/1433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25/01/1433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25/01/1433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7" r:id="rId12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subTitle" idx="4294967295"/>
          </p:nvPr>
        </p:nvSpPr>
        <p:spPr>
          <a:xfrm>
            <a:off x="971600" y="980728"/>
            <a:ext cx="7334200" cy="214347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rmAutofit fontScale="97500"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US" sz="4400" b="1" i="1" dirty="0" smtClean="0">
                <a:solidFill>
                  <a:srgbClr val="FF0000"/>
                </a:solidFill>
              </a:rPr>
              <a:t>PELVIS &amp; SACRUM</a:t>
            </a:r>
            <a:endParaRPr lang="en-US" sz="44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3429000"/>
            <a:ext cx="3272923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Dr. </a:t>
            </a:r>
            <a:r>
              <a:rPr lang="en-US" sz="3200" b="1" i="1" dirty="0" err="1" smtClean="0">
                <a:solidFill>
                  <a:schemeClr val="tx1"/>
                </a:solidFill>
              </a:rPr>
              <a:t>Essam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Eldin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Salama</a:t>
            </a:r>
            <a:endParaRPr lang="en-US" sz="3200" b="1" i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406751" y="3347535"/>
            <a:ext cx="3736621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Dr. </a:t>
            </a:r>
            <a:r>
              <a:rPr lang="en-US" sz="32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Jamila</a:t>
            </a:r>
            <a:r>
              <a:rPr lang="en-US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El-</a:t>
            </a:r>
            <a:r>
              <a:rPr lang="en-US" sz="32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Medany</a:t>
            </a:r>
            <a:endParaRPr lang="en-US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99571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Sacrum</a:t>
            </a:r>
            <a:endParaRPr lang="ar-SA" sz="4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79512" y="1412776"/>
            <a:ext cx="3672408" cy="523093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rtl="0">
              <a:buFont typeface="Wingdings" pitchFamily="2" charset="2"/>
              <a:buChar char="Ø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Single Wedge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shaped bone (consists of Five  rudimentary vertebrae fused together) </a:t>
            </a:r>
          </a:p>
          <a:p>
            <a:pPr rtl="0">
              <a:buFont typeface="Wingdings" pitchFamily="2" charset="2"/>
              <a:buChar char="Ø"/>
            </a:pPr>
            <a:r>
              <a:rPr lang="en-US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Sacral Promontory: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 anterior and upper margin</a:t>
            </a:r>
            <a:endParaRPr lang="en-US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 is tilted forward forming the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lumbosacral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angle.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 anterior and posterior surfaces possess on each side </a:t>
            </a:r>
            <a:r>
              <a:rPr lang="en-US" sz="24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(4 ) Sacral Foramina.</a:t>
            </a:r>
          </a:p>
          <a:p>
            <a:pPr rtl="0"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 fused vertebral foramina form the 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Sacral Canal.</a:t>
            </a:r>
          </a:p>
          <a:p>
            <a:pPr rtl="0">
              <a:buFont typeface="Wingdings" pitchFamily="2" charset="2"/>
              <a:buChar char="Ø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Its lower limit is the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Sacral Hiatus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rtl="0">
              <a:buFont typeface="Wingdings" pitchFamily="2" charset="2"/>
              <a:buChar char="Ø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ar-SA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rtl="0">
              <a:buFont typeface="Wingdings" pitchFamily="2" charset="2"/>
              <a:buChar char="Ø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ar-SA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07-18_SacrumCoccyx_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14620" b="8814"/>
          <a:stretch>
            <a:fillRect/>
          </a:stretch>
        </p:blipFill>
        <p:spPr bwMode="auto">
          <a:xfrm>
            <a:off x="3923928" y="1988840"/>
            <a:ext cx="5040560" cy="39604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3008313" cy="93610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Coccyx</a:t>
            </a:r>
            <a:endParaRPr lang="ar-SA" sz="4000" b="1" i="1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0" y="1916832"/>
            <a:ext cx="3322712" cy="420933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Consists of (4) vertebrae fused together forming a single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Triangular piece</a:t>
            </a:r>
          </a:p>
          <a:p>
            <a:pPr algn="l" rtl="0">
              <a:buFont typeface="Wingdings" pitchFamily="2" charset="2"/>
              <a:buChar char="Ø"/>
            </a:pPr>
            <a:endParaRPr lang="ar-SA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07-18_SacrumCoccyx_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16443" b="10637"/>
          <a:stretch>
            <a:fillRect/>
          </a:stretch>
        </p:blipFill>
        <p:spPr bwMode="auto">
          <a:xfrm>
            <a:off x="4283968" y="2636912"/>
            <a:ext cx="4536504" cy="32403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7" name="Left Arrow 6"/>
          <p:cNvSpPr/>
          <p:nvPr/>
        </p:nvSpPr>
        <p:spPr>
          <a:xfrm>
            <a:off x="6948264" y="5589240"/>
            <a:ext cx="45719" cy="72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Articulations of Sacrum</a:t>
            </a:r>
            <a:endParaRPr lang="ar-SA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2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Lumbsacral</a:t>
            </a:r>
            <a:r>
              <a:rPr lang="en-US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joint:</a:t>
            </a:r>
            <a:endParaRPr lang="en-US" sz="24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 upper border articulates with the 5</a:t>
            </a:r>
            <a:r>
              <a:rPr lang="en-US" sz="2400" b="1" i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Lumber vertebra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b="1" i="1" u="sng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Sacrococcygeal</a:t>
            </a:r>
            <a:r>
              <a:rPr lang="en-US" sz="2400" b="1" i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joint:</a:t>
            </a:r>
            <a:endParaRPr lang="en-US" sz="24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 inferior part articulates with the Coccyx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Sacroiliac joints:</a:t>
            </a:r>
            <a:endParaRPr lang="en-US" sz="2400" b="1" i="1" u="sng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Lateral with the Hip bones.</a:t>
            </a:r>
          </a:p>
          <a:p>
            <a:endParaRPr lang="ar-SA" sz="2400" b="1" i="1" dirty="0"/>
          </a:p>
        </p:txBody>
      </p:sp>
      <p:pic>
        <p:nvPicPr>
          <p:cNvPr id="2051" name="Picture 3" descr="C:\Documents and Settings\Jamila\My Documents\Student Gray\5. Pelvis and perineum\F66122-005-f024b.jpg"/>
          <p:cNvPicPr>
            <a:picLocks noChangeAspect="1" noChangeArrowheads="1"/>
          </p:cNvPicPr>
          <p:nvPr/>
        </p:nvPicPr>
        <p:blipFill>
          <a:blip r:embed="rId2" cstate="print"/>
          <a:srcRect l="11598" r="9797" b="5150"/>
          <a:stretch>
            <a:fillRect/>
          </a:stretch>
        </p:blipFill>
        <p:spPr bwMode="auto">
          <a:xfrm>
            <a:off x="4644008" y="2420888"/>
            <a:ext cx="4248472" cy="3240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3094112" cy="116205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i="1" dirty="0" smtClean="0">
                <a:solidFill>
                  <a:srgbClr val="002060"/>
                </a:solidFill>
              </a:rPr>
              <a:t>Orientation of the Pelvis</a:t>
            </a:r>
            <a:endParaRPr lang="ar-SA" sz="4000" b="1" i="1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9512" y="1676400"/>
            <a:ext cx="3249488" cy="457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rtl="0">
              <a:buFont typeface="Wingdings" pitchFamily="2" charset="2"/>
              <a:buChar char="q"/>
            </a:pP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is the Correct Position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of the bony pelvis relative to the trunk:</a:t>
            </a:r>
          </a:p>
          <a:p>
            <a:pPr rtl="0">
              <a:buFont typeface="Wingdings" pitchFamily="2" charset="2"/>
              <a:buChar char="§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1.The front of the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Symphysis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pubis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and the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Anterior Superior iliac spines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lie in the same 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vertical plane.</a:t>
            </a:r>
          </a:p>
          <a:p>
            <a:pPr rtl="0">
              <a:buFont typeface="Wingdings" pitchFamily="2" charset="2"/>
              <a:buChar char="§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2. The pelvic surface of the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Symphysis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pubis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faces upward and backward.</a:t>
            </a:r>
          </a:p>
          <a:p>
            <a:pPr rtl="0">
              <a:buFont typeface="Wingdings" pitchFamily="2" charset="2"/>
              <a:buChar char="§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3.The anterior surface of the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Sacrum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is directed forward and downward.</a:t>
            </a:r>
            <a:endParaRPr lang="ar-SA" sz="2400" b="1" i="1" dirty="0" smtClean="0"/>
          </a:p>
          <a:p>
            <a:endParaRPr lang="ar-SA" dirty="0"/>
          </a:p>
        </p:txBody>
      </p:sp>
      <p:pic>
        <p:nvPicPr>
          <p:cNvPr id="3075" name="Picture 3" descr="C:\Documents and Settings\Jamila\My Documents\Student Gray\5. Pelvis and perineum\F66122-005-f011.jpg"/>
          <p:cNvPicPr>
            <a:picLocks noChangeAspect="1" noChangeArrowheads="1"/>
          </p:cNvPicPr>
          <p:nvPr/>
        </p:nvPicPr>
        <p:blipFill>
          <a:blip r:embed="rId2" cstate="print"/>
          <a:srcRect b="5175"/>
          <a:stretch>
            <a:fillRect/>
          </a:stretch>
        </p:blipFill>
        <p:spPr bwMode="auto">
          <a:xfrm>
            <a:off x="3635896" y="1916832"/>
            <a:ext cx="5508104" cy="37444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i="1" dirty="0" smtClean="0">
                <a:solidFill>
                  <a:srgbClr val="0070C0"/>
                </a:solidFill>
              </a:rPr>
              <a:t>Subdivisions of the Pelvis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3538736" cy="44348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400" b="1" i="1" dirty="0" smtClean="0"/>
              <a:t>It is divided by the </a:t>
            </a:r>
            <a:r>
              <a:rPr lang="en-US" sz="2400" b="1" i="1" dirty="0" smtClean="0">
                <a:solidFill>
                  <a:srgbClr val="002060"/>
                </a:solidFill>
              </a:rPr>
              <a:t>Pelvic Brim  </a:t>
            </a:r>
            <a:r>
              <a:rPr lang="en-US" sz="2400" b="1" i="1" dirty="0" smtClean="0"/>
              <a:t>(Pelvic Inlet)  into: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True pelvis. 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False pelvis. </a:t>
            </a:r>
            <a:endParaRPr lang="en-US" sz="2400" dirty="0"/>
          </a:p>
        </p:txBody>
      </p:sp>
      <p:pic>
        <p:nvPicPr>
          <p:cNvPr id="4098" name="Picture 2" descr="C:\Documents and Settings\Jamila\My Documents\Student Gray\5. Pelvis and perineum\F66122-005-f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4790"/>
          <a:stretch>
            <a:fillRect/>
          </a:stretch>
        </p:blipFill>
        <p:spPr bwMode="auto">
          <a:xfrm>
            <a:off x="4139952" y="2276872"/>
            <a:ext cx="4752528" cy="3168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False pelvis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786" y="1920085"/>
            <a:ext cx="3357586" cy="44348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 algn="l" rtl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Lies superior to the pelvic brim.</a:t>
            </a:r>
          </a:p>
          <a:p>
            <a:pPr lvl="1" algn="l" rtl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Enclosed by the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Fossae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the iliac bones</a:t>
            </a:r>
          </a:p>
          <a:p>
            <a:pPr lvl="1" algn="l" rtl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Forms the inferior region of the abdominal cavity.</a:t>
            </a:r>
          </a:p>
          <a:p>
            <a:pPr lvl="1" algn="l" rtl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Houses the 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Inferior abdominal organs</a:t>
            </a:r>
          </a:p>
          <a:p>
            <a:pPr algn="l"/>
            <a:endParaRPr lang="en-US" dirty="0"/>
          </a:p>
        </p:txBody>
      </p:sp>
      <p:pic>
        <p:nvPicPr>
          <p:cNvPr id="5122" name="Picture 2" descr="C:\Documents and Settings\Jamila\My Documents\Student Gray\5. Pelvis and perineum\F66122-005-f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4160" r="14520" b="3201"/>
          <a:stretch>
            <a:fillRect/>
          </a:stretch>
        </p:blipFill>
        <p:spPr bwMode="auto">
          <a:xfrm>
            <a:off x="4786314" y="1928802"/>
            <a:ext cx="3714776" cy="46857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14352"/>
            <a:ext cx="3071842" cy="116205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b="1" i="1" dirty="0" smtClean="0">
                <a:solidFill>
                  <a:srgbClr val="C00000"/>
                </a:solidFill>
              </a:rPr>
              <a:t>True Pelvis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28596" y="1928802"/>
            <a:ext cx="3214710" cy="46434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 rtl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Lies 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inferior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to the pelvic brim. </a:t>
            </a:r>
          </a:p>
          <a:p>
            <a:pPr lvl="1" rtl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Encloses the 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pelvic cavity. </a:t>
            </a:r>
          </a:p>
          <a:p>
            <a:pPr lvl="1" rtl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Contains the </a:t>
            </a:r>
            <a:r>
              <a:rPr lang="en-US" sz="26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pelvic organs. </a:t>
            </a:r>
          </a:p>
          <a:p>
            <a:pPr lvl="1" rtl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It has :</a:t>
            </a:r>
          </a:p>
          <a:p>
            <a:pPr lvl="1" rtl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Inlet</a:t>
            </a:r>
          </a:p>
          <a:p>
            <a:pPr lvl="1" rtl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Outlet.</a:t>
            </a:r>
          </a:p>
          <a:p>
            <a:pPr rtl="0">
              <a:buFont typeface="Wingdings" pitchFamily="2" charset="2"/>
              <a:buChar char="q"/>
            </a:pP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Pelvic walls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08_10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8487" r="59682"/>
          <a:stretch>
            <a:fillRect/>
          </a:stretch>
        </p:blipFill>
        <p:spPr>
          <a:xfrm>
            <a:off x="3929058" y="2143116"/>
            <a:ext cx="4786346" cy="428628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000" b="1" i="1" dirty="0" smtClean="0">
                <a:solidFill>
                  <a:srgbClr val="0070C0"/>
                </a:solidFill>
              </a:rPr>
              <a:t>Pelvic Inlet (pelvic Brim) </a:t>
            </a:r>
            <a:endParaRPr lang="en-US" sz="4000" b="1" i="1" dirty="0">
              <a:solidFill>
                <a:srgbClr val="0070C0"/>
              </a:solidFill>
            </a:endParaRPr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body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A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Bounded by:</a:t>
            </a:r>
          </a:p>
          <a:p>
            <a:pPr algn="l" rtl="0">
              <a:buFont typeface="Wingdings" pitchFamily="2" charset="2"/>
              <a:buChar char="§"/>
            </a:pPr>
            <a:r>
              <a:rPr lang="en-AU" sz="2400" b="1" i="1" dirty="0" smtClean="0">
                <a:latin typeface="Times New Roman" pitchFamily="18" charset="0"/>
                <a:cs typeface="Times New Roman" pitchFamily="18" charset="0"/>
              </a:rPr>
              <a:t>Sacral promontory</a:t>
            </a:r>
          </a:p>
          <a:p>
            <a:pPr algn="l" rtl="0">
              <a:buFont typeface="Wingdings" pitchFamily="2" charset="2"/>
              <a:buChar char="§"/>
            </a:pPr>
            <a:r>
              <a:rPr lang="en-AU" sz="2400" b="1" i="1" dirty="0" err="1" smtClean="0">
                <a:latin typeface="Times New Roman" pitchFamily="18" charset="0"/>
                <a:cs typeface="Times New Roman" pitchFamily="18" charset="0"/>
              </a:rPr>
              <a:t>Iliopectineal</a:t>
            </a:r>
            <a:r>
              <a:rPr lang="en-A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b="1" i="1" dirty="0" smtClean="0">
                <a:latin typeface="Times New Roman" pitchFamily="18" charset="0"/>
                <a:cs typeface="Times New Roman" pitchFamily="18" charset="0"/>
              </a:rPr>
              <a:t>lines</a:t>
            </a:r>
            <a:r>
              <a:rPr lang="en-A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rtl="0">
              <a:buFont typeface="Wingdings" pitchFamily="2" charset="2"/>
              <a:buChar char="§"/>
            </a:pPr>
            <a:r>
              <a:rPr lang="en-AU" sz="2400" b="1" i="1" dirty="0" err="1" smtClean="0">
                <a:latin typeface="Times New Roman" pitchFamily="18" charset="0"/>
                <a:cs typeface="Times New Roman" pitchFamily="18" charset="0"/>
              </a:rPr>
              <a:t>Symphysis</a:t>
            </a:r>
            <a:r>
              <a:rPr lang="en-AU" sz="2400" b="1" i="1" dirty="0" smtClean="0">
                <a:latin typeface="Times New Roman" pitchFamily="18" charset="0"/>
                <a:cs typeface="Times New Roman" pitchFamily="18" charset="0"/>
              </a:rPr>
              <a:t> pubis</a:t>
            </a:r>
            <a:r>
              <a:rPr lang="en-A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>
              <a:buFont typeface="Wingdings" pitchFamily="2" charset="2"/>
              <a:buChar char="§"/>
            </a:pPr>
            <a:endParaRPr lang="en-A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Documents and Settings\Jamila\My Documents\Student Gray\5. Pelvis and perineum\F66122-005-f005a.jpg"/>
          <p:cNvPicPr>
            <a:picLocks noChangeAspect="1" noChangeArrowheads="1"/>
          </p:cNvPicPr>
          <p:nvPr/>
        </p:nvPicPr>
        <p:blipFill>
          <a:blip r:embed="rId2" cstate="print"/>
          <a:srcRect b="5125"/>
          <a:stretch>
            <a:fillRect/>
          </a:stretch>
        </p:blipFill>
        <p:spPr bwMode="auto">
          <a:xfrm>
            <a:off x="3707904" y="1268760"/>
            <a:ext cx="5112568" cy="40324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i="1" dirty="0" smtClean="0"/>
              <a:t>Pelvic Outlet</a:t>
            </a:r>
            <a:endParaRPr lang="en-US" sz="4000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0">
              <a:buFont typeface="Wingdings" pitchFamily="2" charset="2"/>
              <a:buChar char="§"/>
            </a:pPr>
            <a:r>
              <a:rPr lang="en-AU" sz="2400" b="1" i="1" u="sng" dirty="0" smtClean="0">
                <a:latin typeface="Times New Roman" pitchFamily="18" charset="0"/>
                <a:cs typeface="Times New Roman" pitchFamily="18" charset="0"/>
              </a:rPr>
              <a:t>Bounded </a:t>
            </a:r>
            <a:r>
              <a:rPr lang="en-AU" sz="2400" b="1" i="1" u="sng" dirty="0" smtClean="0">
                <a:latin typeface="Times New Roman" pitchFamily="18" charset="0"/>
                <a:cs typeface="Times New Roman" pitchFamily="18" charset="0"/>
              </a:rPr>
              <a:t>by:</a:t>
            </a:r>
          </a:p>
          <a:p>
            <a:pPr rtl="0">
              <a:buFont typeface="Wingdings" pitchFamily="2" charset="2"/>
              <a:buChar char="§"/>
            </a:pPr>
            <a:r>
              <a:rPr lang="en-AU" sz="2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Coccyx</a:t>
            </a:r>
          </a:p>
          <a:p>
            <a:pPr rtl="0">
              <a:buFont typeface="Wingdings" pitchFamily="2" charset="2"/>
              <a:buChar char="§"/>
            </a:pPr>
            <a:r>
              <a:rPr lang="en-AU" sz="2400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Ischial</a:t>
            </a:r>
            <a:r>
              <a:rPr lang="en-AU" sz="2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tuberosities</a:t>
            </a:r>
            <a:r>
              <a:rPr lang="en-AU" sz="2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rtl="0">
              <a:buFont typeface="Wingdings" pitchFamily="2" charset="2"/>
              <a:buChar char="§"/>
            </a:pPr>
            <a:r>
              <a:rPr lang="en-AU" sz="2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Pubic arches.</a:t>
            </a:r>
            <a:endParaRPr lang="en-US" sz="2400" b="1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  <p:pic>
        <p:nvPicPr>
          <p:cNvPr id="10242" name="Picture 2" descr="C:\Documents and Settings\Jamila\My Documents\Student Gray\5. Pelvis and perineum\F66122-005-f032.jpg"/>
          <p:cNvPicPr>
            <a:picLocks noChangeAspect="1" noChangeArrowheads="1"/>
          </p:cNvPicPr>
          <p:nvPr/>
        </p:nvPicPr>
        <p:blipFill>
          <a:blip r:embed="rId2" cstate="print"/>
          <a:srcRect b="4841"/>
          <a:stretch>
            <a:fillRect/>
          </a:stretch>
        </p:blipFill>
        <p:spPr bwMode="auto">
          <a:xfrm>
            <a:off x="3563888" y="1916832"/>
            <a:ext cx="5272022" cy="33123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98776" cy="115568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Pelvic  Walls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4114800" cy="46910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rtl="0">
              <a:buFont typeface="Wingdings" pitchFamily="2" charset="2"/>
              <a:buChar char="q"/>
            </a:pP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Formed by bones and ligaments&amp; </a:t>
            </a:r>
          </a:p>
          <a:p>
            <a:pPr rtl="0">
              <a:buFont typeface="Wingdings" pitchFamily="2" charset="2"/>
              <a:buChar char="q"/>
            </a:pP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Lined with muscles, and covered with fascia.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Anterior Wall :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Posterior surfaces of bodies of pubic bones.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Pubic rami.</a:t>
            </a:r>
          </a:p>
          <a:p>
            <a:pPr algn="l" rtl="0">
              <a:buFont typeface="Wingdings" pitchFamily="2" charset="2"/>
              <a:buChar char="§"/>
            </a:pPr>
            <a:r>
              <a:rPr lang="en-AU" sz="2400" b="1" i="1" dirty="0" err="1" smtClean="0">
                <a:latin typeface="Times New Roman" pitchFamily="18" charset="0"/>
                <a:cs typeface="Times New Roman" pitchFamily="18" charset="0"/>
              </a:rPr>
              <a:t>Symphysis</a:t>
            </a:r>
            <a:r>
              <a:rPr lang="en-AU" sz="2400" b="1" i="1" dirty="0" smtClean="0">
                <a:latin typeface="Times New Roman" pitchFamily="18" charset="0"/>
                <a:cs typeface="Times New Roman" pitchFamily="18" charset="0"/>
              </a:rPr>
              <a:t> pubis</a:t>
            </a:r>
            <a:r>
              <a:rPr lang="en-A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Posterior Wall :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Sacrum and Coccyx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Piriformis muscles, and their covering of parietal pelvic fascia</a:t>
            </a:r>
          </a:p>
        </p:txBody>
      </p:sp>
      <p:pic>
        <p:nvPicPr>
          <p:cNvPr id="2050" name="Picture 2" descr="C:\Documents and Settings\Dr.Essam\My Documents\grant atlas\5. Pelvis and perineum\F66122-005-f005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9783" b="4385"/>
          <a:stretch>
            <a:fillRect/>
          </a:stretch>
        </p:blipFill>
        <p:spPr bwMode="auto">
          <a:xfrm>
            <a:off x="4572000" y="3743194"/>
            <a:ext cx="4254494" cy="311480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pic>
        <p:nvPicPr>
          <p:cNvPr id="2051" name="Picture 3" descr="C:\Documents and Settings\Dr.Essam\My Documents\grant atlas\5. Pelvis and perineum\F66122-005-f025.jpg"/>
          <p:cNvPicPr>
            <a:picLocks noChangeAspect="1" noChangeArrowheads="1"/>
          </p:cNvPicPr>
          <p:nvPr/>
        </p:nvPicPr>
        <p:blipFill>
          <a:blip r:embed="rId3" cstate="print"/>
          <a:srcRect l="17284" r="17420" b="5527"/>
          <a:stretch>
            <a:fillRect/>
          </a:stretch>
        </p:blipFill>
        <p:spPr bwMode="auto">
          <a:xfrm>
            <a:off x="5572132" y="1000108"/>
            <a:ext cx="2428892" cy="25717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89852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A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Learning Objectives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84784"/>
            <a:ext cx="8382000" cy="57542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At the end of the lecture, the students should be able to 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Describe 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bony 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structures of 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pelvis.</a:t>
            </a:r>
          </a:p>
          <a:p>
            <a:pPr algn="l" rtl="0">
              <a:buFont typeface="Wingdings" pitchFamily="2" charset="2"/>
              <a:buChar char="§"/>
            </a:pP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Describe in detail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hip bone, the sacrum, and the coccyx.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Describe 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the boundaries of the pelvic inlet and 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outlet.</a:t>
            </a:r>
          </a:p>
          <a:p>
            <a:pPr algn="l" rtl="0">
              <a:buFont typeface="Wingdings" pitchFamily="2" charset="2"/>
              <a:buChar char="§"/>
            </a:pP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Identify the structures forming the pelvic walls.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Identify 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the articulations of the 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bony pelvis.</a:t>
            </a:r>
          </a:p>
          <a:p>
            <a:pPr algn="l" rtl="0">
              <a:buFont typeface="Wingdings" pitchFamily="2" charset="2"/>
              <a:buChar char="§"/>
            </a:pP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List the major differences between the male and female pelvis.</a:t>
            </a:r>
          </a:p>
          <a:p>
            <a:pPr algn="l" rtl="0">
              <a:buFont typeface="Wingdings" pitchFamily="2" charset="2"/>
              <a:buChar char="§"/>
            </a:pP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List the different types of female pelvis.</a:t>
            </a:r>
          </a:p>
          <a:p>
            <a:pPr algn="l" rtl="0">
              <a:lnSpc>
                <a:spcPct val="90000"/>
              </a:lnSpc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4834880" cy="121444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 rtl="0"/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Lateral  Pelvic Wall</a:t>
            </a:r>
            <a:endParaRPr lang="en-US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0" y="1571612"/>
            <a:ext cx="3328982" cy="455455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Hip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bone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below the pelvic inlet.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Obturator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membrane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Sacrotuberus and sacrospinus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ligaments.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Obturator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internus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muscle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and the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covering fascia.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Dr.Essam\My Documents\grant atlas\5. Pelvis and perineum\F66122-005-f005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9783" b="4385"/>
          <a:stretch>
            <a:fillRect/>
          </a:stretch>
        </p:blipFill>
        <p:spPr bwMode="auto">
          <a:xfrm>
            <a:off x="4071934" y="2214554"/>
            <a:ext cx="4614866" cy="345257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 rot="10800000">
            <a:off x="6948264" y="4437112"/>
            <a:ext cx="792088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6876256" y="4725144"/>
            <a:ext cx="432048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648200" y="1285860"/>
          <a:ext cx="4495800" cy="5622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600"/>
                <a:gridCol w="1498600"/>
                <a:gridCol w="1498600"/>
              </a:tblGrid>
              <a:tr h="6779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False pelvis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shallow</a:t>
                      </a:r>
                      <a:endParaRPr lang="en-US" dirty="0"/>
                    </a:p>
                  </a:txBody>
                  <a:tcPr/>
                </a:tc>
              </a:tr>
              <a:tr h="1549672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Pubic arch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More rounded   </a:t>
                      </a:r>
                      <a:r>
                        <a:rPr lang="en-US" b="1" dirty="0" smtClean="0"/>
                        <a:t>&amp; pubic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smtClean="0"/>
                        <a:t>angle greater</a:t>
                      </a:r>
                      <a:endParaRPr lang="en-US" b="1" dirty="0"/>
                    </a:p>
                  </a:txBody>
                  <a:tcPr/>
                </a:tc>
              </a:tr>
              <a:tr h="677981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Pelvic inlet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Heart shaped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Oval or rounded</a:t>
                      </a:r>
                      <a:endParaRPr lang="en-US" b="1" dirty="0"/>
                    </a:p>
                  </a:txBody>
                  <a:tcPr/>
                </a:tc>
              </a:tr>
              <a:tr h="677981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Pelvic outlet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Larger</a:t>
                      </a:r>
                      <a:endParaRPr lang="en-US" b="1" dirty="0"/>
                    </a:p>
                  </a:txBody>
                  <a:tcPr/>
                </a:tc>
              </a:tr>
              <a:tr h="677981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 smtClean="0"/>
                        <a:t>Ischial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tuberosities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Turned in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 smtClean="0"/>
                        <a:t>Everted</a:t>
                      </a:r>
                      <a:endParaRPr lang="en-US" b="1" dirty="0"/>
                    </a:p>
                  </a:txBody>
                  <a:tcPr/>
                </a:tc>
              </a:tr>
              <a:tr h="968545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 smtClean="0"/>
                        <a:t>Ischial</a:t>
                      </a:r>
                      <a:r>
                        <a:rPr lang="en-US" b="1" dirty="0" smtClean="0"/>
                        <a:t> spines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Shorter &amp; </a:t>
                      </a:r>
                      <a:r>
                        <a:rPr lang="en-US" b="1" dirty="0" smtClean="0"/>
                        <a:t>farther apart</a:t>
                      </a:r>
                      <a:endParaRPr lang="en-US" b="1" dirty="0"/>
                    </a:p>
                  </a:txBody>
                  <a:tcPr/>
                </a:tc>
              </a:tr>
              <a:tr h="392799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Pelvic cavity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Roomer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286512" y="92867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399FF"/>
                </a:solidFill>
              </a:rPr>
              <a:t>Male</a:t>
            </a:r>
            <a:endParaRPr lang="en-US" sz="2400" b="1" dirty="0">
              <a:solidFill>
                <a:srgbClr val="3399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43834" y="857232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Female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2" descr="C:\Documents and Settings\Jamila\My Documents\Student Gray\5. Pelvis and perineum\F66122-005-f027.jpg"/>
          <p:cNvPicPr>
            <a:picLocks noChangeAspect="1" noChangeArrowheads="1"/>
          </p:cNvPicPr>
          <p:nvPr/>
        </p:nvPicPr>
        <p:blipFill>
          <a:blip r:embed="rId2" cstate="print"/>
          <a:srcRect b="7981"/>
          <a:stretch>
            <a:fillRect/>
          </a:stretch>
        </p:blipFill>
        <p:spPr bwMode="auto">
          <a:xfrm>
            <a:off x="142844" y="2000240"/>
            <a:ext cx="4500594" cy="23574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rtl="0" fontAlgn="t"/>
            <a:endParaRPr lang="en-US" b="1" dirty="0" smtClean="0"/>
          </a:p>
          <a:p>
            <a:pPr rtl="0" fontAlgn="t"/>
            <a:endParaRPr lang="en-US" b="1" dirty="0" smtClean="0"/>
          </a:p>
          <a:p>
            <a:endParaRPr lang="en-US" dirty="0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/>
        </p:nvGraphicFramePr>
        <p:xfrm>
          <a:off x="1" y="1935163"/>
          <a:ext cx="4714875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25"/>
                <a:gridCol w="1571625"/>
                <a:gridCol w="1571625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Length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Shorter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Breadth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Wider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Curvature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Less Curved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57158" y="714356"/>
            <a:ext cx="4071966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Sacrum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0800000" flipV="1">
            <a:off x="1857356" y="3075894"/>
            <a:ext cx="1009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</a:t>
            </a:r>
            <a:endParaRPr lang="en-US" sz="2800" b="1" dirty="0"/>
          </a:p>
        </p:txBody>
      </p:sp>
      <p:pic>
        <p:nvPicPr>
          <p:cNvPr id="12" name="Picture 11" descr="E9466FDD"/>
          <p:cNvPicPr>
            <a:picLocks noChangeAspect="1" noChangeArrowheads="1"/>
          </p:cNvPicPr>
          <p:nvPr/>
        </p:nvPicPr>
        <p:blipFill>
          <a:blip r:embed="rId2" cstate="print"/>
          <a:srcRect l="45683" t="42780" r="28712" b="28339"/>
          <a:stretch>
            <a:fillRect/>
          </a:stretch>
        </p:blipFill>
        <p:spPr bwMode="auto">
          <a:xfrm>
            <a:off x="714348" y="3571876"/>
            <a:ext cx="3571900" cy="214314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5" name="Picture 14" descr="E9466FDD"/>
          <p:cNvPicPr>
            <a:picLocks noChangeAspect="1" noChangeArrowheads="1"/>
          </p:cNvPicPr>
          <p:nvPr/>
        </p:nvPicPr>
        <p:blipFill>
          <a:blip r:embed="rId2" cstate="print"/>
          <a:srcRect l="45683" t="71661" r="28712" b="3068"/>
          <a:stretch>
            <a:fillRect/>
          </a:stretch>
        </p:blipFill>
        <p:spPr bwMode="auto">
          <a:xfrm>
            <a:off x="4714876" y="1428736"/>
            <a:ext cx="4429124" cy="285752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275856" y="1484784"/>
            <a:ext cx="1453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F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Male 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 Female </a:t>
            </a:r>
            <a:r>
              <a:rPr lang="en-US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Pelvis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088637" y="2071677"/>
            <a:ext cx="5003643" cy="4021619"/>
            <a:chOff x="1554" y="1226"/>
            <a:chExt cx="2424" cy="2230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309" y="1226"/>
              <a:ext cx="1669" cy="2230"/>
              <a:chOff x="2309" y="1226"/>
              <a:chExt cx="1669" cy="2230"/>
            </a:xfrm>
          </p:grpSpPr>
          <p:sp>
            <p:nvSpPr>
              <p:cNvPr id="6147" name="Oval 3"/>
              <p:cNvSpPr>
                <a:spLocks noChangeArrowheads="1"/>
              </p:cNvSpPr>
              <p:nvPr/>
            </p:nvSpPr>
            <p:spPr bwMode="auto">
              <a:xfrm>
                <a:off x="2369" y="1493"/>
                <a:ext cx="552" cy="30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8" name="Oval 4"/>
              <p:cNvSpPr>
                <a:spLocks noChangeArrowheads="1"/>
              </p:cNvSpPr>
              <p:nvPr/>
            </p:nvSpPr>
            <p:spPr bwMode="auto">
              <a:xfrm>
                <a:off x="2409" y="1841"/>
                <a:ext cx="472" cy="47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2309" y="2814"/>
                <a:ext cx="672" cy="642"/>
                <a:chOff x="2309" y="2814"/>
                <a:chExt cx="672" cy="642"/>
              </a:xfrm>
            </p:grpSpPr>
            <p:sp>
              <p:nvSpPr>
                <p:cNvPr id="6149" name="Oval 5"/>
                <p:cNvSpPr>
                  <a:spLocks noChangeArrowheads="1"/>
                </p:cNvSpPr>
                <p:nvPr/>
              </p:nvSpPr>
              <p:spPr bwMode="auto">
                <a:xfrm>
                  <a:off x="2367" y="2814"/>
                  <a:ext cx="568" cy="520"/>
                </a:xfrm>
                <a:prstGeom prst="ellipse">
                  <a:avLst/>
                </a:prstGeom>
                <a:no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0" name="Rectangle 6"/>
                <p:cNvSpPr>
                  <a:spLocks noChangeArrowheads="1"/>
                </p:cNvSpPr>
                <p:nvPr/>
              </p:nvSpPr>
              <p:spPr bwMode="auto">
                <a:xfrm>
                  <a:off x="2309" y="3072"/>
                  <a:ext cx="672" cy="384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2376" y="2393"/>
                <a:ext cx="538" cy="307"/>
                <a:chOff x="2376" y="2393"/>
                <a:chExt cx="538" cy="307"/>
              </a:xfrm>
            </p:grpSpPr>
            <p:grpSp>
              <p:nvGrpSpPr>
                <p:cNvPr id="6" name="Group 11"/>
                <p:cNvGrpSpPr>
                  <a:grpSpLocks/>
                </p:cNvGrpSpPr>
                <p:nvPr/>
              </p:nvGrpSpPr>
              <p:grpSpPr bwMode="auto">
                <a:xfrm>
                  <a:off x="2376" y="2393"/>
                  <a:ext cx="538" cy="307"/>
                  <a:chOff x="2376" y="2393"/>
                  <a:chExt cx="538" cy="307"/>
                </a:xfrm>
              </p:grpSpPr>
              <p:sp>
                <p:nvSpPr>
                  <p:cNvPr id="6152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2376" y="2559"/>
                    <a:ext cx="536" cy="141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53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2378" y="2454"/>
                    <a:ext cx="528" cy="187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54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2378" y="2393"/>
                    <a:ext cx="536" cy="141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156" name="Rectangle 12"/>
                <p:cNvSpPr>
                  <a:spLocks noChangeArrowheads="1"/>
                </p:cNvSpPr>
                <p:nvPr/>
              </p:nvSpPr>
              <p:spPr bwMode="auto">
                <a:xfrm>
                  <a:off x="2379" y="2623"/>
                  <a:ext cx="515" cy="2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158" name="Oval 14"/>
              <p:cNvSpPr>
                <a:spLocks noChangeArrowheads="1"/>
              </p:cNvSpPr>
              <p:nvPr/>
            </p:nvSpPr>
            <p:spPr bwMode="auto">
              <a:xfrm>
                <a:off x="3582" y="1876"/>
                <a:ext cx="277" cy="40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9" name="Freeform 15"/>
              <p:cNvSpPr>
                <a:spLocks/>
              </p:cNvSpPr>
              <p:nvPr/>
            </p:nvSpPr>
            <p:spPr bwMode="auto">
              <a:xfrm>
                <a:off x="3480" y="1469"/>
                <a:ext cx="481" cy="356"/>
              </a:xfrm>
              <a:custGeom>
                <a:avLst/>
                <a:gdLst/>
                <a:ahLst/>
                <a:cxnLst>
                  <a:cxn ang="0">
                    <a:pos x="240" y="67"/>
                  </a:cxn>
                  <a:cxn ang="0">
                    <a:pos x="288" y="67"/>
                  </a:cxn>
                  <a:cxn ang="0">
                    <a:pos x="320" y="24"/>
                  </a:cxn>
                  <a:cxn ang="0">
                    <a:pos x="384" y="19"/>
                  </a:cxn>
                  <a:cxn ang="0">
                    <a:pos x="432" y="19"/>
                  </a:cxn>
                  <a:cxn ang="0">
                    <a:pos x="459" y="64"/>
                  </a:cxn>
                  <a:cxn ang="0">
                    <a:pos x="480" y="115"/>
                  </a:cxn>
                  <a:cxn ang="0">
                    <a:pos x="480" y="163"/>
                  </a:cxn>
                  <a:cxn ang="0">
                    <a:pos x="480" y="211"/>
                  </a:cxn>
                  <a:cxn ang="0">
                    <a:pos x="432" y="259"/>
                  </a:cxn>
                  <a:cxn ang="0">
                    <a:pos x="384" y="307"/>
                  </a:cxn>
                  <a:cxn ang="0">
                    <a:pos x="384" y="307"/>
                  </a:cxn>
                  <a:cxn ang="0">
                    <a:pos x="336" y="355"/>
                  </a:cxn>
                  <a:cxn ang="0">
                    <a:pos x="144" y="355"/>
                  </a:cxn>
                  <a:cxn ang="0">
                    <a:pos x="144" y="355"/>
                  </a:cxn>
                  <a:cxn ang="0">
                    <a:pos x="96" y="307"/>
                  </a:cxn>
                  <a:cxn ang="0">
                    <a:pos x="48" y="259"/>
                  </a:cxn>
                  <a:cxn ang="0">
                    <a:pos x="48" y="259"/>
                  </a:cxn>
                  <a:cxn ang="0">
                    <a:pos x="8" y="203"/>
                  </a:cxn>
                  <a:cxn ang="0">
                    <a:pos x="0" y="211"/>
                  </a:cxn>
                  <a:cxn ang="0">
                    <a:pos x="0" y="163"/>
                  </a:cxn>
                  <a:cxn ang="0">
                    <a:pos x="0" y="115"/>
                  </a:cxn>
                  <a:cxn ang="0">
                    <a:pos x="0" y="67"/>
                  </a:cxn>
                  <a:cxn ang="0">
                    <a:pos x="27" y="35"/>
                  </a:cxn>
                  <a:cxn ang="0">
                    <a:pos x="48" y="19"/>
                  </a:cxn>
                  <a:cxn ang="0">
                    <a:pos x="75" y="11"/>
                  </a:cxn>
                  <a:cxn ang="0">
                    <a:pos x="99" y="6"/>
                  </a:cxn>
                  <a:cxn ang="0">
                    <a:pos x="123" y="0"/>
                  </a:cxn>
                  <a:cxn ang="0">
                    <a:pos x="192" y="19"/>
                  </a:cxn>
                  <a:cxn ang="0">
                    <a:pos x="200" y="59"/>
                  </a:cxn>
                  <a:cxn ang="0">
                    <a:pos x="240" y="67"/>
                  </a:cxn>
                </a:cxnLst>
                <a:rect l="0" t="0" r="r" b="b"/>
                <a:pathLst>
                  <a:path w="481" h="356">
                    <a:moveTo>
                      <a:pt x="240" y="67"/>
                    </a:moveTo>
                    <a:lnTo>
                      <a:pt x="288" y="67"/>
                    </a:lnTo>
                    <a:lnTo>
                      <a:pt x="320" y="24"/>
                    </a:lnTo>
                    <a:lnTo>
                      <a:pt x="384" y="19"/>
                    </a:lnTo>
                    <a:lnTo>
                      <a:pt x="432" y="19"/>
                    </a:lnTo>
                    <a:lnTo>
                      <a:pt x="459" y="64"/>
                    </a:lnTo>
                    <a:lnTo>
                      <a:pt x="480" y="115"/>
                    </a:lnTo>
                    <a:lnTo>
                      <a:pt x="480" y="163"/>
                    </a:lnTo>
                    <a:lnTo>
                      <a:pt x="480" y="211"/>
                    </a:lnTo>
                    <a:lnTo>
                      <a:pt x="432" y="259"/>
                    </a:lnTo>
                    <a:lnTo>
                      <a:pt x="384" y="307"/>
                    </a:lnTo>
                    <a:lnTo>
                      <a:pt x="384" y="307"/>
                    </a:lnTo>
                    <a:lnTo>
                      <a:pt x="336" y="355"/>
                    </a:lnTo>
                    <a:lnTo>
                      <a:pt x="144" y="355"/>
                    </a:lnTo>
                    <a:lnTo>
                      <a:pt x="144" y="355"/>
                    </a:lnTo>
                    <a:lnTo>
                      <a:pt x="96" y="307"/>
                    </a:lnTo>
                    <a:lnTo>
                      <a:pt x="48" y="259"/>
                    </a:lnTo>
                    <a:lnTo>
                      <a:pt x="48" y="259"/>
                    </a:lnTo>
                    <a:lnTo>
                      <a:pt x="8" y="203"/>
                    </a:lnTo>
                    <a:lnTo>
                      <a:pt x="0" y="211"/>
                    </a:lnTo>
                    <a:lnTo>
                      <a:pt x="0" y="163"/>
                    </a:lnTo>
                    <a:lnTo>
                      <a:pt x="0" y="115"/>
                    </a:lnTo>
                    <a:lnTo>
                      <a:pt x="0" y="67"/>
                    </a:lnTo>
                    <a:lnTo>
                      <a:pt x="27" y="35"/>
                    </a:lnTo>
                    <a:lnTo>
                      <a:pt x="48" y="19"/>
                    </a:lnTo>
                    <a:lnTo>
                      <a:pt x="75" y="11"/>
                    </a:lnTo>
                    <a:lnTo>
                      <a:pt x="99" y="6"/>
                    </a:lnTo>
                    <a:lnTo>
                      <a:pt x="123" y="0"/>
                    </a:lnTo>
                    <a:lnTo>
                      <a:pt x="192" y="19"/>
                    </a:lnTo>
                    <a:lnTo>
                      <a:pt x="200" y="59"/>
                    </a:lnTo>
                    <a:lnTo>
                      <a:pt x="240" y="67"/>
                    </a:lnTo>
                  </a:path>
                </a:pathLst>
              </a:custGeom>
              <a:solidFill>
                <a:schemeClr val="bg1"/>
              </a:solidFill>
              <a:ln w="28575" cap="rnd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3528" y="2814"/>
                <a:ext cx="384" cy="404"/>
                <a:chOff x="3528" y="2814"/>
                <a:chExt cx="384" cy="404"/>
              </a:xfrm>
            </p:grpSpPr>
            <p:sp>
              <p:nvSpPr>
                <p:cNvPr id="6160" name="AutoShape 16"/>
                <p:cNvSpPr>
                  <a:spLocks noChangeArrowheads="1"/>
                </p:cNvSpPr>
                <p:nvPr/>
              </p:nvSpPr>
              <p:spPr bwMode="auto">
                <a:xfrm>
                  <a:off x="3545" y="2814"/>
                  <a:ext cx="328" cy="376"/>
                </a:xfrm>
                <a:prstGeom prst="triangle">
                  <a:avLst>
                    <a:gd name="adj" fmla="val 49995"/>
                  </a:avLst>
                </a:prstGeom>
                <a:no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6161" name="Rectangle 17"/>
                <p:cNvSpPr>
                  <a:spLocks noChangeArrowheads="1"/>
                </p:cNvSpPr>
                <p:nvPr/>
              </p:nvSpPr>
              <p:spPr bwMode="auto">
                <a:xfrm>
                  <a:off x="3528" y="3170"/>
                  <a:ext cx="384" cy="4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2"/>
              <p:cNvGrpSpPr>
                <a:grpSpLocks/>
              </p:cNvGrpSpPr>
              <p:nvPr/>
            </p:nvGrpSpPr>
            <p:grpSpPr bwMode="auto">
              <a:xfrm>
                <a:off x="3463" y="2361"/>
                <a:ext cx="515" cy="371"/>
                <a:chOff x="3463" y="2361"/>
                <a:chExt cx="515" cy="371"/>
              </a:xfrm>
            </p:grpSpPr>
            <p:sp>
              <p:nvSpPr>
                <p:cNvPr id="6163" name="AutoShape 19"/>
                <p:cNvSpPr>
                  <a:spLocks noChangeArrowheads="1"/>
                </p:cNvSpPr>
                <p:nvPr/>
              </p:nvSpPr>
              <p:spPr bwMode="auto">
                <a:xfrm rot="-10800000" flipH="1" flipV="1">
                  <a:off x="3466" y="2505"/>
                  <a:ext cx="512" cy="227"/>
                </a:xfrm>
                <a:custGeom>
                  <a:avLst/>
                  <a:gdLst>
                    <a:gd name="G0" fmla="+- 5399 0 0"/>
                    <a:gd name="G1" fmla="+- 21600 0 5399"/>
                    <a:gd name="G2" fmla="*/ 5399 1 2"/>
                    <a:gd name="G3" fmla="+- 21600 0 G2"/>
                    <a:gd name="G4" fmla="+/ 5399 21600 2"/>
                    <a:gd name="G5" fmla="+/ G1 0 2"/>
                    <a:gd name="G6" fmla="*/ 21600 21600 5399"/>
                    <a:gd name="G7" fmla="*/ G6 1 2"/>
                    <a:gd name="G8" fmla="+- 21600 0 G7"/>
                    <a:gd name="G9" fmla="*/ 21600 1 2"/>
                    <a:gd name="G10" fmla="+- 5399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399" y="21600"/>
                      </a:lnTo>
                      <a:lnTo>
                        <a:pt x="1620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4" name="Rectangle 20"/>
                <p:cNvSpPr>
                  <a:spLocks noChangeArrowheads="1"/>
                </p:cNvSpPr>
                <p:nvPr/>
              </p:nvSpPr>
              <p:spPr bwMode="auto">
                <a:xfrm>
                  <a:off x="3472" y="2496"/>
                  <a:ext cx="496" cy="1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5" name="Oval 21"/>
                <p:cNvSpPr>
                  <a:spLocks noChangeArrowheads="1"/>
                </p:cNvSpPr>
                <p:nvPr/>
              </p:nvSpPr>
              <p:spPr bwMode="auto">
                <a:xfrm>
                  <a:off x="3463" y="2361"/>
                  <a:ext cx="515" cy="253"/>
                </a:xfrm>
                <a:prstGeom prst="ellipse">
                  <a:avLst/>
                </a:prstGeom>
                <a:no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167" name="Rectangle 23"/>
              <p:cNvSpPr>
                <a:spLocks noChangeArrowheads="1"/>
              </p:cNvSpPr>
              <p:nvPr/>
            </p:nvSpPr>
            <p:spPr bwMode="auto">
              <a:xfrm>
                <a:off x="3555" y="1226"/>
                <a:ext cx="329" cy="17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dirty="0"/>
                  <a:t>Male</a:t>
                </a:r>
              </a:p>
            </p:txBody>
          </p:sp>
          <p:sp>
            <p:nvSpPr>
              <p:cNvPr id="6168" name="Rectangle 24"/>
              <p:cNvSpPr>
                <a:spLocks noChangeArrowheads="1"/>
              </p:cNvSpPr>
              <p:nvPr/>
            </p:nvSpPr>
            <p:spPr bwMode="auto">
              <a:xfrm>
                <a:off x="2427" y="1226"/>
                <a:ext cx="441" cy="179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/>
                  <a:t>Female</a:t>
                </a:r>
              </a:p>
            </p:txBody>
          </p:sp>
        </p:grpSp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1554" y="1557"/>
              <a:ext cx="687" cy="1690"/>
              <a:chOff x="1554" y="1557"/>
              <a:chExt cx="687" cy="1690"/>
            </a:xfrm>
          </p:grpSpPr>
          <p:sp>
            <p:nvSpPr>
              <p:cNvPr id="6170" name="Rectangle 26"/>
              <p:cNvSpPr>
                <a:spLocks noChangeArrowheads="1"/>
              </p:cNvSpPr>
              <p:nvPr/>
            </p:nvSpPr>
            <p:spPr bwMode="auto">
              <a:xfrm>
                <a:off x="1571" y="1557"/>
                <a:ext cx="585" cy="179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95000"/>
                    <a:lumOff val="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/>
                  <a:t>Pelvic Inlet</a:t>
                </a:r>
              </a:p>
            </p:txBody>
          </p:sp>
          <p:sp>
            <p:nvSpPr>
              <p:cNvPr id="6171" name="Rectangle 27"/>
              <p:cNvSpPr>
                <a:spLocks noChangeArrowheads="1"/>
              </p:cNvSpPr>
              <p:nvPr/>
            </p:nvSpPr>
            <p:spPr bwMode="auto">
              <a:xfrm>
                <a:off x="1571" y="1988"/>
                <a:ext cx="660" cy="179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95000"/>
                    <a:lumOff val="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/>
                  <a:t>Pelvic Outlet</a:t>
                </a:r>
              </a:p>
            </p:txBody>
          </p:sp>
          <p:sp>
            <p:nvSpPr>
              <p:cNvPr id="6172" name="Rectangle 28"/>
              <p:cNvSpPr>
                <a:spLocks noChangeArrowheads="1"/>
              </p:cNvSpPr>
              <p:nvPr/>
            </p:nvSpPr>
            <p:spPr bwMode="auto">
              <a:xfrm>
                <a:off x="1571" y="2457"/>
                <a:ext cx="670" cy="179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95000"/>
                    <a:lumOff val="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/>
                  <a:t>Pelvic Cavity</a:t>
                </a:r>
              </a:p>
            </p:txBody>
          </p:sp>
          <p:sp>
            <p:nvSpPr>
              <p:cNvPr id="6173" name="Rectangle 29"/>
              <p:cNvSpPr>
                <a:spLocks noChangeArrowheads="1"/>
              </p:cNvSpPr>
              <p:nvPr/>
            </p:nvSpPr>
            <p:spPr bwMode="auto">
              <a:xfrm>
                <a:off x="1554" y="3044"/>
                <a:ext cx="618" cy="203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95000"/>
                    <a:lumOff val="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dirty="0" smtClean="0"/>
                  <a:t>Pubic </a:t>
                </a:r>
                <a:r>
                  <a:rPr lang="en-US" dirty="0"/>
                  <a:t>Arch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248" cy="122712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Types of Obstetrical  Female Pelvis</a:t>
            </a:r>
            <a:endParaRPr lang="en-US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Gynaecoid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(2) Anthropoid.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(3) Android.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(4)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Platypelloid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/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3-2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6917" r="30745"/>
          <a:stretch>
            <a:fillRect/>
          </a:stretch>
        </p:blipFill>
        <p:spPr bwMode="auto">
          <a:xfrm>
            <a:off x="3643306" y="2214554"/>
            <a:ext cx="4857784" cy="324133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29058" y="4429132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(1)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000892" y="2643182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(2)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715272" y="42862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(3)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86512" y="5000636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(4)</a:t>
            </a:r>
            <a:endParaRPr lang="en-US" sz="24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5750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Brush Script MT" pitchFamily="66" charset="0"/>
              </a:rPr>
              <a:t>Thank you </a:t>
            </a:r>
            <a:endParaRPr lang="en-US" sz="8800" dirty="0">
              <a:solidFill>
                <a:srgbClr val="FF0000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BONY PELVIS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920085"/>
            <a:ext cx="4104456" cy="44348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provides a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strong, stable connection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between the trunk and lower extremities.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Its Main Functions are: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Transmit the weight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the body from the vertebral column to the femurs.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Contain, support and protect the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pelvic viscera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Provide attachment to trunk and lower limb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muscles. 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Jamila\My Documents\Student Gray\2. Back\F66122-002-f001.jpg"/>
          <p:cNvPicPr>
            <a:picLocks noChangeAspect="1" noChangeArrowheads="1"/>
          </p:cNvPicPr>
          <p:nvPr/>
        </p:nvPicPr>
        <p:blipFill>
          <a:blip r:embed="rId2" cstate="print"/>
          <a:srcRect b="3691"/>
          <a:stretch>
            <a:fillRect/>
          </a:stretch>
        </p:blipFill>
        <p:spPr bwMode="auto">
          <a:xfrm>
            <a:off x="4499992" y="1916832"/>
            <a:ext cx="3996834" cy="4581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</a:rPr>
              <a:t>Pelvic Girdle</a:t>
            </a:r>
            <a:endParaRPr lang="ar-SA" sz="4000" b="1" i="1" dirty="0">
              <a:solidFill>
                <a:srgbClr val="FF0000"/>
              </a:solidFill>
            </a:endParaRPr>
          </a:p>
        </p:txBody>
      </p:sp>
      <p:pic>
        <p:nvPicPr>
          <p:cNvPr id="8" name="Picture 6" descr="08_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/>
          </a:blip>
          <a:srcRect t="7143"/>
          <a:stretch>
            <a:fillRect/>
          </a:stretch>
        </p:blipFill>
        <p:spPr bwMode="auto">
          <a:xfrm>
            <a:off x="214282" y="2786058"/>
            <a:ext cx="4429156" cy="278608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</p:pic>
      <p:sp>
        <p:nvSpPr>
          <p:cNvPr id="6" name="Text Placeholder 5"/>
          <p:cNvSpPr>
            <a:spLocks noGrp="1"/>
          </p:cNvSpPr>
          <p:nvPr>
            <p:ph sz="half" idx="2"/>
          </p:nvPr>
        </p:nvSpPr>
        <p:spPr>
          <a:xfrm>
            <a:off x="4714876" y="1920085"/>
            <a:ext cx="4286280" cy="44348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Its bones are large &amp; heavy.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Bearing weight is their most important function.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 total weight of the upper body rests on the pelvis.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It is composed of (4) Bones:</a:t>
            </a:r>
          </a:p>
          <a:p>
            <a:pPr algn="l" rtl="0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Hip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Bones.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Sacrum.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Coccyx.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Hip Bone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85720" y="1643050"/>
            <a:ext cx="3214710" cy="457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0">
              <a:buFont typeface="Wingdings" pitchFamily="2" charset="2"/>
              <a:buChar char="§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 is a large irregular bone.</a:t>
            </a:r>
          </a:p>
          <a:p>
            <a:pPr rtl="0">
              <a:buFont typeface="Wingdings" pitchFamily="2" charset="2"/>
              <a:buChar char="§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 is formed by the fusion of </a:t>
            </a:r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three </a:t>
            </a:r>
            <a:r>
              <a:rPr lang="en-US" sz="24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boness</a:t>
            </a:r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rtl="0">
              <a:buFont typeface="Wingdings" pitchFamily="2" charset="2"/>
              <a:buChar char="§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Ilium</a:t>
            </a:r>
          </a:p>
          <a:p>
            <a:pPr rtl="0">
              <a:buFont typeface="Wingdings" pitchFamily="2" charset="2"/>
              <a:buChar char="§"/>
            </a:pP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Ischium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rtl="0">
              <a:buFont typeface="Wingdings" pitchFamily="2" charset="2"/>
              <a:buChar char="§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Pubis.</a:t>
            </a:r>
          </a:p>
          <a:p>
            <a:pPr rtl="0">
              <a:buFont typeface="Wingdings" pitchFamily="2" charset="2"/>
              <a:buChar char="q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They are joined at the deep socket (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Acetabulum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400" dirty="0"/>
          </a:p>
        </p:txBody>
      </p:sp>
      <p:pic>
        <p:nvPicPr>
          <p:cNvPr id="5" name="Content Placeholder 4" descr="E9466FD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9975" t="4054" r="29614" b="56757"/>
          <a:stretch>
            <a:fillRect/>
          </a:stretch>
        </p:blipFill>
        <p:spPr bwMode="auto">
          <a:xfrm>
            <a:off x="3500430" y="1285860"/>
            <a:ext cx="5643570" cy="392909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2370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Ilium</a:t>
            </a:r>
            <a:endParaRPr lang="en-US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0" y="1285860"/>
            <a:ext cx="5286380" cy="55721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Upper Flattened Part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of the hip bone.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It Possesses: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b="1" i="1" u="sng" dirty="0" smtClean="0">
                <a:solidFill>
                  <a:srgbClr val="005C2A"/>
                </a:solidFill>
                <a:latin typeface="Times New Roman" pitchFamily="18" charset="0"/>
                <a:cs typeface="Times New Roman" pitchFamily="18" charset="0"/>
              </a:rPr>
              <a:t>Iliac Crest</a:t>
            </a:r>
            <a:r>
              <a:rPr lang="en-US" sz="2000" b="1" i="1" dirty="0" smtClean="0">
                <a:solidFill>
                  <a:srgbClr val="005C2A"/>
                </a:solidFill>
                <a:latin typeface="Times New Roman" pitchFamily="18" charset="0"/>
                <a:cs typeface="Times New Roman" pitchFamily="18" charset="0"/>
              </a:rPr>
              <a:t>: it is an important anatomical landmark below the waist.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It runs between the Anterior and Posterior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Superior Iliac Spines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Below  are the corresponding Anterior and Posterior </a:t>
            </a:r>
            <a:r>
              <a:rPr lang="en-US" sz="2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Inferior Iliac Spines.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The outer surface is rough and has </a:t>
            </a:r>
            <a:r>
              <a:rPr lang="en-US" sz="20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gluteal</a:t>
            </a:r>
            <a:r>
              <a:rPr lang="en-US" sz="2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lines.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On the inner surface: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Iliac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Fossa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 (forms false pelvis)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Aauricular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surface(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for articulation with the sacrum).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Iliopectinial</a:t>
            </a:r>
            <a:r>
              <a:rPr lang="en-US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Line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runs Downwards &amp;</a:t>
            </a:r>
          </a:p>
          <a:p>
            <a:pPr rtl="0">
              <a:buFont typeface="Wingdings" pitchFamily="2" charset="2"/>
              <a:buChar char="§"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Forwards (separates between the False  &amp; the True pelvis) .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08_09a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2943" b="11228"/>
          <a:stretch>
            <a:fillRect/>
          </a:stretch>
        </p:blipFill>
        <p:spPr bwMode="auto">
          <a:xfrm>
            <a:off x="5429256" y="714356"/>
            <a:ext cx="3357586" cy="27146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6" name="Picture 6" descr="08_09ba"/>
          <p:cNvPicPr>
            <a:picLocks noChangeAspect="1" noChangeArrowheads="1"/>
          </p:cNvPicPr>
          <p:nvPr/>
        </p:nvPicPr>
        <p:blipFill>
          <a:blip r:embed="rId3" cstate="print"/>
          <a:srcRect t="2953"/>
          <a:stretch>
            <a:fillRect/>
          </a:stretch>
        </p:blipFill>
        <p:spPr bwMode="auto">
          <a:xfrm>
            <a:off x="5421838" y="3643314"/>
            <a:ext cx="3722162" cy="321468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</p:pic>
      <p:cxnSp>
        <p:nvCxnSpPr>
          <p:cNvPr id="18" name="Straight Arrow Connector 17"/>
          <p:cNvCxnSpPr/>
          <p:nvPr/>
        </p:nvCxnSpPr>
        <p:spPr>
          <a:xfrm rot="10800000" flipV="1">
            <a:off x="7812360" y="836712"/>
            <a:ext cx="28803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3744416" cy="57606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Pubis</a:t>
            </a:r>
            <a:endParaRPr lang="en-US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214282" y="1052736"/>
            <a:ext cx="4214842" cy="5073427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Forms the Anterior &amp; inferior 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part.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Has :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; bears the Pubic Crest and Pubic Tubercle.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Two pubic </a:t>
            </a:r>
            <a:r>
              <a:rPr lang="en-US" sz="22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Rami</a:t>
            </a:r>
            <a:r>
              <a:rPr lang="en-US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Superior &amp; Inferior, bounding the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Obturator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Foramen </a:t>
            </a:r>
            <a:r>
              <a:rPr lang="en-US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(for passage of blood vessels &amp; nerves into the anterior part of the thigh)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is closed partially by the obturator membrane.  </a:t>
            </a:r>
          </a:p>
        </p:txBody>
      </p:sp>
      <p:pic>
        <p:nvPicPr>
          <p:cNvPr id="5" name="Picture 6" descr="08_09a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2667"/>
          <a:stretch>
            <a:fillRect/>
          </a:stretch>
        </p:blipFill>
        <p:spPr bwMode="auto">
          <a:xfrm>
            <a:off x="4714876" y="1643050"/>
            <a:ext cx="4000528" cy="442915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Ischium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4171952" cy="457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rtl="0">
              <a:buFont typeface="Wingdings" pitchFamily="2" charset="2"/>
              <a:buChar char="§"/>
            </a:pPr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Forms the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Inferior and Posterior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part.</a:t>
            </a:r>
          </a:p>
          <a:p>
            <a:pPr rtl="0">
              <a:buFont typeface="Wingdings" pitchFamily="2" charset="2"/>
              <a:buChar char="§"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It has:</a:t>
            </a:r>
          </a:p>
          <a:p>
            <a:pPr rtl="0">
              <a:buFont typeface="Wingdings" pitchFamily="2" charset="2"/>
              <a:buChar char="§"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Ischial</a:t>
            </a:r>
            <a:r>
              <a:rPr lang="en-US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Tuberosity</a:t>
            </a:r>
            <a:r>
              <a:rPr lang="en-US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rtl="0">
              <a:buFont typeface="Wingdings" pitchFamily="2" charset="2"/>
              <a:buChar char="§"/>
            </a:pPr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is a roughened area that receives body weight in sitting.</a:t>
            </a:r>
          </a:p>
          <a:p>
            <a:pPr rtl="0">
              <a:buFont typeface="Wingdings" pitchFamily="2" charset="2"/>
              <a:buChar char="§"/>
            </a:pPr>
            <a:r>
              <a:rPr lang="en-US" sz="20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Ischial</a:t>
            </a:r>
            <a:r>
              <a:rPr lang="en-US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Spine:</a:t>
            </a:r>
          </a:p>
          <a:p>
            <a:pPr rtl="0">
              <a:buFont typeface="Wingdings" pitchFamily="2" charset="2"/>
              <a:buChar char="§"/>
            </a:pPr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Superior to the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tuberosity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it is important especially in pregnant women.</a:t>
            </a:r>
          </a:p>
          <a:p>
            <a:pPr rtl="0">
              <a:buFont typeface="Wingdings" pitchFamily="2" charset="2"/>
              <a:buChar char="§"/>
            </a:pPr>
            <a:r>
              <a:rPr lang="en-US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Greater sciatic notch:</a:t>
            </a:r>
          </a:p>
          <a:p>
            <a:pPr rtl="0">
              <a:buFont typeface="Wingdings" pitchFamily="2" charset="2"/>
              <a:buChar char="§"/>
            </a:pP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Allows sciatic nerve &amp; vessels to pass from pelvis to thigh.</a:t>
            </a:r>
          </a:p>
          <a:p>
            <a:pPr rtl="0">
              <a:buFont typeface="Wingdings" pitchFamily="2" charset="2"/>
              <a:buChar char="§"/>
            </a:pPr>
            <a:r>
              <a:rPr lang="en-US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Lesser sciatic notch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allow vessels &amp; nerves to pass from pelvis to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perinium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8" name="Picture 6" descr="08_09a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2667"/>
          <a:stretch>
            <a:fillRect/>
          </a:stretch>
        </p:blipFill>
        <p:spPr bwMode="auto">
          <a:xfrm>
            <a:off x="5000629" y="1556792"/>
            <a:ext cx="3819844" cy="494404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2852"/>
            <a:ext cx="3008313" cy="114300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Articulations of Hip Bone 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214282" y="1285860"/>
            <a:ext cx="4500594" cy="55721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Symphysis</a:t>
            </a:r>
            <a:r>
              <a:rPr lang="en-US" sz="24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Pubis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Cartilagenous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joint between the two pubic bones</a:t>
            </a:r>
          </a:p>
          <a:p>
            <a:pPr rtl="0">
              <a:buFont typeface="Wingdings" pitchFamily="2" charset="2"/>
              <a:buChar char="q"/>
            </a:pPr>
            <a:r>
              <a:rPr lang="en-US" sz="2400" b="1" i="1" u="sng" dirty="0" smtClean="0">
                <a:solidFill>
                  <a:srgbClr val="FF0000"/>
                </a:solidFill>
              </a:rPr>
              <a:t>(2) Sacroiliac Joints</a:t>
            </a:r>
            <a:endParaRPr lang="en-US" sz="24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rtl="0">
              <a:buFont typeface="Wingdings" pitchFamily="2" charset="2"/>
              <a:buChar char="q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Strong synovial joints, between the auricular surfaces of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ilium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and sacrum.</a:t>
            </a:r>
          </a:p>
          <a:p>
            <a:pPr rtl="0">
              <a:buFont typeface="Wingdings" pitchFamily="2" charset="2"/>
              <a:buChar char="q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Transmit the weight of the body from vertebral column to the bony pelvis.</a:t>
            </a:r>
          </a:p>
          <a:p>
            <a:pPr rtl="0">
              <a:buFont typeface="Wingdings" pitchFamily="2" charset="2"/>
              <a:buChar char="q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(3)</a:t>
            </a:r>
            <a:r>
              <a:rPr lang="en-US" sz="2400" b="1" i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Hip Joint:</a:t>
            </a:r>
          </a:p>
          <a:p>
            <a:pPr rtl="0">
              <a:buFont typeface="Wingdings" pitchFamily="2" charset="2"/>
              <a:buChar char="q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 outer surface articulates at the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acetabulum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with the head of femur</a:t>
            </a:r>
          </a:p>
          <a:p>
            <a:pPr rtl="0">
              <a:buFont typeface="Wingdings" pitchFamily="2" charset="2"/>
              <a:buChar char="q"/>
            </a:pPr>
            <a:endParaRPr lang="en-US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q"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q"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A4femur"/>
          <p:cNvPicPr>
            <a:picLocks noChangeAspect="1" noChangeArrowheads="1"/>
          </p:cNvPicPr>
          <p:nvPr/>
        </p:nvPicPr>
        <p:blipFill>
          <a:blip r:embed="rId2" cstate="print"/>
          <a:srcRect b="47604"/>
          <a:stretch>
            <a:fillRect/>
          </a:stretch>
        </p:blipFill>
        <p:spPr bwMode="auto">
          <a:xfrm>
            <a:off x="5572132" y="4929198"/>
            <a:ext cx="1522800" cy="170214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8" name="Picture 3" descr="C:\Documents and Settings\Dr.Essam\My Documents\grant atlas\5. Pelvis and perineum\F66122-005-f024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0495" r="9905" b="5480"/>
          <a:stretch>
            <a:fillRect/>
          </a:stretch>
        </p:blipFill>
        <p:spPr bwMode="auto">
          <a:xfrm>
            <a:off x="4999456" y="1071546"/>
            <a:ext cx="3930262" cy="371477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1662</TotalTime>
  <Words>994</Words>
  <Application>Microsoft Office PowerPoint</Application>
  <PresentationFormat>On-screen Show (4:3)</PresentationFormat>
  <Paragraphs>184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Slide 1</vt:lpstr>
      <vt:lpstr>Learning Objectives</vt:lpstr>
      <vt:lpstr>BONY PELVIS</vt:lpstr>
      <vt:lpstr>Pelvic Girdle</vt:lpstr>
      <vt:lpstr>Hip Bone</vt:lpstr>
      <vt:lpstr>Ilium</vt:lpstr>
      <vt:lpstr>  Pubis</vt:lpstr>
      <vt:lpstr>Ischium</vt:lpstr>
      <vt:lpstr>Articulations of Hip Bone </vt:lpstr>
      <vt:lpstr>Sacrum</vt:lpstr>
      <vt:lpstr> Coccyx</vt:lpstr>
      <vt:lpstr>Articulations of Sacrum</vt:lpstr>
      <vt:lpstr>Orientation of the Pelvis</vt:lpstr>
      <vt:lpstr>Subdivisions of the Pelvis</vt:lpstr>
      <vt:lpstr>False pelvis</vt:lpstr>
      <vt:lpstr>True Pelvis</vt:lpstr>
      <vt:lpstr>Pelvic Inlet (pelvic Brim) </vt:lpstr>
      <vt:lpstr>Pelvic Outlet</vt:lpstr>
      <vt:lpstr>Pelvic  Walls</vt:lpstr>
      <vt:lpstr>Lateral  Pelvic Wall</vt:lpstr>
      <vt:lpstr>Slide 21</vt:lpstr>
      <vt:lpstr>Slide 22</vt:lpstr>
      <vt:lpstr>Male / Female Pelvis</vt:lpstr>
      <vt:lpstr>Types of Obstetrical  Female Pelvis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Sacrum and pelvis </dc:title>
  <cp:lastModifiedBy>Jamila hafizelmedany</cp:lastModifiedBy>
  <cp:revision>173</cp:revision>
  <dcterms:modified xsi:type="dcterms:W3CDTF">2011-12-20T07:15:54Z</dcterms:modified>
</cp:coreProperties>
</file>