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78" r:id="rId5"/>
    <p:sldId id="259" r:id="rId6"/>
    <p:sldId id="280" r:id="rId7"/>
    <p:sldId id="284" r:id="rId8"/>
    <p:sldId id="261" r:id="rId9"/>
    <p:sldId id="287" r:id="rId10"/>
    <p:sldId id="276" r:id="rId11"/>
    <p:sldId id="288" r:id="rId12"/>
    <p:sldId id="262" r:id="rId13"/>
    <p:sldId id="289" r:id="rId14"/>
    <p:sldId id="286" r:id="rId15"/>
    <p:sldId id="291" r:id="rId16"/>
    <p:sldId id="292" r:id="rId17"/>
    <p:sldId id="293" r:id="rId18"/>
    <p:sldId id="295" r:id="rId19"/>
    <p:sldId id="282" r:id="rId20"/>
    <p:sldId id="297" r:id="rId21"/>
    <p:sldId id="299" r:id="rId22"/>
    <p:sldId id="300" r:id="rId23"/>
    <p:sldId id="29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00FF"/>
    <a:srgbClr val="6600FF"/>
    <a:srgbClr val="CC66FF"/>
    <a:srgbClr val="7BE6F1"/>
    <a:srgbClr val="E2FFBF"/>
    <a:srgbClr val="00CC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912" y="-1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28397-1186-9341-B013-495F6926C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8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53A4C-9830-9E41-B0EE-21D9299554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8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AFCEC-A441-8F40-8FC9-52EBA037D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3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2596C-A625-ED44-A362-8B2AB715A0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8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D951B-BAA6-DB41-808B-5CFA5C47F5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4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680A8-49AF-7442-AF48-32CB579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2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54351-19F0-FD45-BBF4-9AA64C62D7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9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55E67-272E-8840-BEF9-7CD47B6942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B6971-941D-D945-B5DD-B028F011A6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9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9F73A-4C8D-2948-8D3A-6667A9E1E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9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EAEC0-D1C2-CB48-BD29-9B422AA0B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7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C675A4-8DA1-204D-820B-CF3A047CD0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Gray245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92263"/>
          </a:xfrm>
          <a:ln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3300"/>
                </a:solidFill>
              </a:rPr>
              <a:t>BONES OF LOWER LIMB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body" idx="1"/>
          </p:nvPr>
        </p:nvSpPr>
        <p:spPr>
          <a:xfrm>
            <a:off x="0" y="5129287"/>
            <a:ext cx="9144000" cy="1728713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FF3300"/>
                </a:solidFill>
              </a:rPr>
              <a:t>ANATOMY DEPARTMENT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b="1" dirty="0" smtClean="0"/>
              <a:t>DR.SANAA AL-SHAARAWY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b="1" dirty="0" smtClean="0"/>
              <a:t>Dr. Saeed Vohra </a:t>
            </a:r>
            <a:endParaRPr lang="en-GB" sz="2800" dirty="0" smtClean="0"/>
          </a:p>
          <a:p>
            <a:pPr eaLnBrk="1" hangingPunct="1">
              <a:defRPr/>
            </a:pPr>
            <a:endParaRPr lang="en-US" b="1" i="1" dirty="0" smtClean="0"/>
          </a:p>
        </p:txBody>
      </p:sp>
      <p:pic>
        <p:nvPicPr>
          <p:cNvPr id="2056" name="Picture 3" descr="King_saud_university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44675"/>
            <a:ext cx="30257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695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PATELLA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836613"/>
            <a:ext cx="4248150" cy="55975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CC66FF"/>
                </a:solidFill>
                <a:latin typeface="Arial" charset="0"/>
                <a:cs typeface="Arial" charset="0"/>
              </a:rPr>
              <a:t>It is a largest sesamoid bone</a:t>
            </a:r>
            <a:r>
              <a:rPr lang="en-US" sz="2400">
                <a:latin typeface="Arial" charset="0"/>
                <a:cs typeface="Arial" charset="0"/>
              </a:rPr>
              <a:t> (lying inside the Quadriceps tendon in front of knee joint).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CC66FF"/>
                </a:solidFill>
                <a:latin typeface="Arial" charset="0"/>
                <a:cs typeface="Arial" charset="0"/>
              </a:rPr>
              <a:t>Its anterior surface</a:t>
            </a:r>
            <a:r>
              <a:rPr lang="en-US" sz="2400">
                <a:solidFill>
                  <a:schemeClr val="tx2"/>
                </a:solidFill>
                <a:latin typeface="Arial" charset="0"/>
                <a:cs typeface="Arial" charset="0"/>
              </a:rPr>
              <a:t> is rough and </a:t>
            </a:r>
            <a:r>
              <a:rPr lang="en-US" sz="2400" b="1">
                <a:solidFill>
                  <a:srgbClr val="00B0F0"/>
                </a:solidFill>
                <a:latin typeface="Arial" charset="0"/>
                <a:cs typeface="Arial" charset="0"/>
              </a:rPr>
              <a:t>subcutaneous.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CC66FF"/>
                </a:solidFill>
                <a:latin typeface="Arial" charset="0"/>
                <a:cs typeface="Arial" charset="0"/>
              </a:rPr>
              <a:t>Its posterior surface</a:t>
            </a:r>
            <a:r>
              <a:rPr lang="en-US" sz="2400">
                <a:latin typeface="Arial" charset="0"/>
                <a:cs typeface="Arial" charset="0"/>
              </a:rPr>
              <a:t> articulates with the condyles of the femur to form knee joint.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CC66FF"/>
                </a:solidFill>
                <a:latin typeface="Arial" charset="0"/>
                <a:cs typeface="Arial" charset="0"/>
              </a:rPr>
              <a:t>Its apex</a:t>
            </a:r>
            <a:r>
              <a:rPr lang="en-US" sz="2400">
                <a:latin typeface="Arial" charset="0"/>
                <a:cs typeface="Arial" charset="0"/>
              </a:rPr>
              <a:t> lies inferiorly and is connected to tuberosity of tibia by </a:t>
            </a:r>
            <a:r>
              <a:rPr lang="en-US" sz="2400" u="sng">
                <a:latin typeface="Arial" charset="0"/>
                <a:cs typeface="Arial" charset="0"/>
              </a:rPr>
              <a:t>ligamentum patellae</a:t>
            </a:r>
            <a:r>
              <a:rPr lang="en-US" sz="240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CC66FF"/>
                </a:solidFill>
                <a:latin typeface="Arial" charset="0"/>
                <a:cs typeface="Arial" charset="0"/>
              </a:rPr>
              <a:t>Its upper, lateral, and medial margins</a:t>
            </a:r>
            <a:r>
              <a:rPr lang="en-US" sz="2400">
                <a:latin typeface="Arial" charset="0"/>
                <a:cs typeface="Arial" charset="0"/>
              </a:rPr>
              <a:t> give attachment to </a:t>
            </a:r>
            <a:r>
              <a:rPr lang="en-US" sz="2400" u="sng">
                <a:latin typeface="Arial" charset="0"/>
                <a:cs typeface="Arial" charset="0"/>
              </a:rPr>
              <a:t>Quadriceps femoris muscles.</a:t>
            </a:r>
          </a:p>
          <a:p>
            <a:pPr eaLnBrk="1" hangingPunct="1">
              <a:lnSpc>
                <a:spcPct val="80000"/>
              </a:lnSpc>
            </a:pPr>
            <a:endParaRPr lang="en-US" sz="2400" u="sng">
              <a:latin typeface="Arial" charset="0"/>
              <a:cs typeface="Arial" charset="0"/>
            </a:endParaRPr>
          </a:p>
        </p:txBody>
      </p:sp>
      <p:pic>
        <p:nvPicPr>
          <p:cNvPr id="11270" name="Picture 5" descr="C10FF35"/>
          <p:cNvPicPr>
            <a:picLocks noChangeAspect="1" noChangeArrowheads="1"/>
          </p:cNvPicPr>
          <p:nvPr/>
        </p:nvPicPr>
        <p:blipFill>
          <a:blip r:embed="rId2">
            <a:lum bright="-26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3692525" cy="5761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600200"/>
            <a:ext cx="4259262" cy="4525963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Arial" charset="0"/>
                <a:cs typeface="Arial" charset="0"/>
              </a:rPr>
              <a:t>Head </a:t>
            </a:r>
            <a:r>
              <a:rPr lang="en-US">
                <a:latin typeface="Arial" charset="0"/>
                <a:cs typeface="Arial" charset="0"/>
              </a:rPr>
              <a:t>is directed </a:t>
            </a:r>
            <a:r>
              <a:rPr lang="en-US" u="sng">
                <a:latin typeface="Arial" charset="0"/>
                <a:cs typeface="Arial" charset="0"/>
              </a:rPr>
              <a:t>upward.</a:t>
            </a:r>
          </a:p>
          <a:p>
            <a:pPr eaLnBrk="1" hangingPunct="1"/>
            <a:r>
              <a:rPr lang="en-US" b="1">
                <a:solidFill>
                  <a:srgbClr val="FF3300"/>
                </a:solidFill>
                <a:latin typeface="Arial" charset="0"/>
                <a:cs typeface="Arial" charset="0"/>
              </a:rPr>
              <a:t>Head</a:t>
            </a:r>
            <a:r>
              <a:rPr lang="en-US">
                <a:latin typeface="Arial" charset="0"/>
                <a:cs typeface="Arial" charset="0"/>
              </a:rPr>
              <a:t> is directed </a:t>
            </a:r>
            <a:r>
              <a:rPr lang="en-US" u="sng">
                <a:latin typeface="Arial" charset="0"/>
                <a:cs typeface="Arial" charset="0"/>
              </a:rPr>
              <a:t>medially.</a:t>
            </a:r>
          </a:p>
          <a:p>
            <a:pPr eaLnBrk="1" hangingPunct="1"/>
            <a:r>
              <a:rPr lang="en-US" b="1">
                <a:solidFill>
                  <a:srgbClr val="FF3300"/>
                </a:solidFill>
                <a:latin typeface="Arial" charset="0"/>
                <a:cs typeface="Arial" charset="0"/>
              </a:rPr>
              <a:t>Shaft </a:t>
            </a:r>
            <a:r>
              <a:rPr lang="en-US">
                <a:latin typeface="Arial" charset="0"/>
                <a:cs typeface="Arial" charset="0"/>
              </a:rPr>
              <a:t>is smooth and </a:t>
            </a:r>
            <a:r>
              <a:rPr lang="en-US" u="sng">
                <a:latin typeface="Arial" charset="0"/>
                <a:cs typeface="Arial" charset="0"/>
              </a:rPr>
              <a:t>convex anteriorly.</a:t>
            </a:r>
          </a:p>
          <a:p>
            <a:pPr eaLnBrk="1" hangingPunct="1"/>
            <a:r>
              <a:rPr lang="en-US" b="1">
                <a:solidFill>
                  <a:srgbClr val="FF3300"/>
                </a:solidFill>
                <a:latin typeface="Arial" charset="0"/>
                <a:cs typeface="Arial" charset="0"/>
              </a:rPr>
              <a:t>Shaft</a:t>
            </a:r>
            <a:r>
              <a:rPr lang="en-US">
                <a:latin typeface="Arial" charset="0"/>
                <a:cs typeface="Arial" charset="0"/>
              </a:rPr>
              <a:t> is rough and </a:t>
            </a:r>
            <a:r>
              <a:rPr lang="en-US" u="sng">
                <a:latin typeface="Arial" charset="0"/>
                <a:cs typeface="Arial" charset="0"/>
              </a:rPr>
              <a:t>concave posteriorly.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>
            <a:lum bright="-2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4176713" cy="55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POSITION OF FEMUR (RIGHT OR LEFT)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052736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BONES OF LEG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(TIBIA AND FIBULA)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7688" y="1214438"/>
            <a:ext cx="4535487" cy="50006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rgbClr val="FF3300"/>
                </a:solidFill>
                <a:latin typeface="Arial" charset="0"/>
                <a:cs typeface="Arial" charset="0"/>
              </a:rPr>
              <a:t>Tibia :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It is the</a:t>
            </a:r>
            <a:r>
              <a:rPr lang="en-US" u="sng">
                <a:latin typeface="Arial" charset="0"/>
                <a:cs typeface="Arial" charset="0"/>
              </a:rPr>
              <a:t> medial bone </a:t>
            </a:r>
            <a:r>
              <a:rPr lang="en-US">
                <a:latin typeface="Arial" charset="0"/>
                <a:cs typeface="Arial" charset="0"/>
              </a:rPr>
              <a:t>of leg.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rgbClr val="FF3300"/>
                </a:solidFill>
                <a:latin typeface="Arial" charset="0"/>
                <a:cs typeface="Arial" charset="0"/>
              </a:rPr>
              <a:t>Fibula :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It is the </a:t>
            </a:r>
            <a:r>
              <a:rPr lang="en-US" u="sng">
                <a:latin typeface="Arial" charset="0"/>
                <a:cs typeface="Arial" charset="0"/>
              </a:rPr>
              <a:t>lateral bone </a:t>
            </a:r>
            <a:r>
              <a:rPr lang="en-US">
                <a:latin typeface="Arial" charset="0"/>
                <a:cs typeface="Arial" charset="0"/>
              </a:rPr>
              <a:t>of leg.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Each of them has </a:t>
            </a:r>
            <a:r>
              <a:rPr lang="en-US">
                <a:solidFill>
                  <a:srgbClr val="FF3300"/>
                </a:solidFill>
                <a:latin typeface="Arial" charset="0"/>
                <a:cs typeface="Arial" charset="0"/>
              </a:rPr>
              <a:t>upper end,</a:t>
            </a: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shaft,</a:t>
            </a:r>
            <a:r>
              <a:rPr lang="en-US">
                <a:latin typeface="Arial" charset="0"/>
                <a:cs typeface="Arial" charset="0"/>
              </a:rPr>
              <a:t> and </a:t>
            </a:r>
            <a:r>
              <a:rPr lang="en-US">
                <a:solidFill>
                  <a:srgbClr val="33CC33"/>
                </a:solidFill>
                <a:latin typeface="Arial" charset="0"/>
                <a:cs typeface="Arial" charset="0"/>
              </a:rPr>
              <a:t>lower end.</a:t>
            </a:r>
          </a:p>
        </p:txBody>
      </p:sp>
      <p:pic>
        <p:nvPicPr>
          <p:cNvPr id="13318" name="Picture 4" descr="F1EA4F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5" t="26015" r="14873" b="6358"/>
          <a:stretch>
            <a:fillRect/>
          </a:stretch>
        </p:blipFill>
        <p:spPr bwMode="auto">
          <a:xfrm>
            <a:off x="250825" y="1196975"/>
            <a:ext cx="3600450" cy="528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TIBIA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1125538"/>
            <a:ext cx="4608512" cy="55435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FF3300"/>
                </a:solidFill>
                <a:latin typeface="Arial" charset="0"/>
                <a:cs typeface="Arial" charset="0"/>
              </a:rPr>
              <a:t>Upper end has: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6600FF"/>
                </a:solidFill>
                <a:latin typeface="Arial" charset="0"/>
                <a:cs typeface="Arial" charset="0"/>
              </a:rPr>
              <a:t>2 tibial condyles: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00CC00"/>
                </a:solidFill>
                <a:latin typeface="Arial" charset="0"/>
                <a:cs typeface="Arial" charset="0"/>
              </a:rPr>
              <a:t>Medial condyle :</a:t>
            </a:r>
            <a:r>
              <a:rPr lang="en-US" sz="2400">
                <a:latin typeface="Arial" charset="0"/>
                <a:cs typeface="Arial" charset="0"/>
              </a:rPr>
              <a:t> is larger and articulate with </a:t>
            </a:r>
            <a:r>
              <a:rPr lang="en-US" sz="2400" u="sng">
                <a:latin typeface="Arial" charset="0"/>
                <a:cs typeface="Arial" charset="0"/>
              </a:rPr>
              <a:t>medial condyle of femur</a:t>
            </a:r>
            <a:r>
              <a:rPr lang="en-US" sz="2400">
                <a:latin typeface="Arial" charset="0"/>
                <a:cs typeface="Arial" charset="0"/>
              </a:rPr>
              <a:t>. It has a groove on its posterior surface for </a:t>
            </a:r>
            <a:r>
              <a:rPr lang="en-US" sz="2400" u="sng">
                <a:latin typeface="Arial" charset="0"/>
                <a:cs typeface="Arial" charset="0"/>
              </a:rPr>
              <a:t>semimembranosus ms</a:t>
            </a:r>
            <a:r>
              <a:rPr lang="en-US" sz="240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00CC00"/>
                </a:solidFill>
                <a:latin typeface="Arial" charset="0"/>
                <a:cs typeface="Arial" charset="0"/>
              </a:rPr>
              <a:t>Lateral condyle :</a:t>
            </a:r>
            <a:r>
              <a:rPr lang="en-US" sz="2400">
                <a:latin typeface="Arial" charset="0"/>
                <a:cs typeface="Arial" charset="0"/>
              </a:rPr>
              <a:t> is smaller and articulates with </a:t>
            </a:r>
            <a:r>
              <a:rPr lang="en-US" sz="2400" u="sng">
                <a:latin typeface="Arial" charset="0"/>
                <a:cs typeface="Arial" charset="0"/>
              </a:rPr>
              <a:t>lateral condyle of femur. </a:t>
            </a:r>
            <a:r>
              <a:rPr lang="en-US" sz="2400">
                <a:latin typeface="Arial" charset="0"/>
                <a:cs typeface="Arial" charset="0"/>
              </a:rPr>
              <a:t>It has facet on </a:t>
            </a:r>
            <a:r>
              <a:rPr lang="en-US" sz="2400" u="sng">
                <a:latin typeface="Arial" charset="0"/>
                <a:cs typeface="Arial" charset="0"/>
              </a:rPr>
              <a:t>its lateral side</a:t>
            </a:r>
            <a:r>
              <a:rPr lang="en-US" sz="2400">
                <a:latin typeface="Arial" charset="0"/>
                <a:cs typeface="Arial" charset="0"/>
              </a:rPr>
              <a:t> for articulation with </a:t>
            </a:r>
            <a:r>
              <a:rPr lang="en-US" sz="2400" u="sng">
                <a:latin typeface="Arial" charset="0"/>
                <a:cs typeface="Arial" charset="0"/>
              </a:rPr>
              <a:t>head of fibula </a:t>
            </a:r>
            <a:r>
              <a:rPr lang="en-US" sz="2400">
                <a:latin typeface="Arial" charset="0"/>
                <a:cs typeface="Arial" charset="0"/>
              </a:rPr>
              <a:t>to form </a:t>
            </a:r>
            <a:r>
              <a:rPr lang="en-US" sz="2400" u="sng">
                <a:latin typeface="Arial" charset="0"/>
                <a:cs typeface="Arial" charset="0"/>
              </a:rPr>
              <a:t>proximal tibio-fibular joint.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6600FF"/>
                </a:solidFill>
                <a:latin typeface="Arial" charset="0"/>
                <a:cs typeface="Arial" charset="0"/>
              </a:rPr>
              <a:t>Intercondylar area :                    </a:t>
            </a:r>
            <a:r>
              <a:rPr lang="en-US" sz="2400">
                <a:latin typeface="Arial" charset="0"/>
                <a:cs typeface="Arial" charset="0"/>
              </a:rPr>
              <a:t>is rough and has intercondylar eminence.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latin typeface="Arial" charset="0"/>
              <a:cs typeface="Arial" charset="0"/>
            </a:endParaRPr>
          </a:p>
        </p:txBody>
      </p:sp>
      <p:pic>
        <p:nvPicPr>
          <p:cNvPr id="14342" name="Picture 4" descr="C7EB40A6"/>
          <p:cNvPicPr>
            <a:picLocks noChangeAspect="1" noChangeArrowheads="1"/>
          </p:cNvPicPr>
          <p:nvPr/>
        </p:nvPicPr>
        <p:blipFill>
          <a:blip r:embed="rId2">
            <a:lum bright="-2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250825" y="1096963"/>
            <a:ext cx="3816350" cy="557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908050"/>
            <a:ext cx="3816350" cy="587851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FF3300"/>
                </a:solidFill>
                <a:latin typeface="Arial" charset="0"/>
                <a:cs typeface="Arial" charset="0"/>
              </a:rPr>
              <a:t>Shaft has:</a:t>
            </a:r>
            <a:r>
              <a:rPr lang="en-US" sz="280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solidFill>
                  <a:srgbClr val="6600FF"/>
                </a:solidFill>
                <a:latin typeface="Arial" charset="0"/>
                <a:cs typeface="Arial" charset="0"/>
              </a:rPr>
              <a:t>Tibial tuberosity :</a:t>
            </a:r>
            <a:r>
              <a:rPr lang="en-US" sz="2000"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solidFill>
                  <a:srgbClr val="00CC00"/>
                </a:solidFill>
                <a:latin typeface="Arial" charset="0"/>
                <a:cs typeface="Arial" charset="0"/>
              </a:rPr>
              <a:t>Its upper smooth part </a:t>
            </a:r>
            <a:r>
              <a:rPr lang="en-US" sz="2000">
                <a:latin typeface="Arial" charset="0"/>
                <a:cs typeface="Arial" charset="0"/>
              </a:rPr>
              <a:t>gives attachment to </a:t>
            </a:r>
            <a:r>
              <a:rPr lang="en-US" sz="2000" u="sng">
                <a:latin typeface="Arial" charset="0"/>
                <a:cs typeface="Arial" charset="0"/>
              </a:rPr>
              <a:t>ligamentum patellae.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solidFill>
                  <a:srgbClr val="00B050"/>
                </a:solidFill>
                <a:latin typeface="Arial" charset="0"/>
                <a:cs typeface="Arial" charset="0"/>
              </a:rPr>
              <a:t>Its lower rough part </a:t>
            </a:r>
            <a:r>
              <a:rPr lang="en-US" sz="2000">
                <a:latin typeface="Arial" charset="0"/>
                <a:cs typeface="Arial" charset="0"/>
              </a:rPr>
              <a:t>is </a:t>
            </a:r>
            <a:r>
              <a:rPr lang="en-US" sz="2000" b="1">
                <a:solidFill>
                  <a:srgbClr val="00B0F0"/>
                </a:solidFill>
                <a:latin typeface="Arial" charset="0"/>
                <a:cs typeface="Arial" charset="0"/>
              </a:rPr>
              <a:t>subcutaneous.</a:t>
            </a:r>
            <a:endParaRPr lang="en-US" sz="2800" b="1">
              <a:solidFill>
                <a:srgbClr val="00B0F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solidFill>
                  <a:srgbClr val="6600FF"/>
                </a:solidFill>
                <a:latin typeface="Arial" charset="0"/>
                <a:cs typeface="Arial" charset="0"/>
              </a:rPr>
              <a:t>3 borders 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00CC00"/>
                </a:solidFill>
                <a:latin typeface="Arial" charset="0"/>
                <a:cs typeface="Arial" charset="0"/>
              </a:rPr>
              <a:t>Anterior boder :</a:t>
            </a:r>
            <a:r>
              <a:rPr lang="en-US" sz="2000">
                <a:latin typeface="Arial" charset="0"/>
                <a:cs typeface="Arial" charset="0"/>
              </a:rPr>
              <a:t> sharp and </a:t>
            </a:r>
            <a:r>
              <a:rPr lang="en-US" sz="2000" u="sng">
                <a:latin typeface="Arial" charset="0"/>
                <a:cs typeface="Arial" charset="0"/>
              </a:rPr>
              <a:t>subcutaneous.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00CC00"/>
                </a:solidFill>
                <a:latin typeface="Arial" charset="0"/>
                <a:cs typeface="Arial" charset="0"/>
              </a:rPr>
              <a:t>Medial border.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00CC00"/>
                </a:solidFill>
                <a:latin typeface="Arial" charset="0"/>
                <a:cs typeface="Arial" charset="0"/>
              </a:rPr>
              <a:t>Lateral border </a:t>
            </a:r>
            <a:r>
              <a:rPr lang="en-US" sz="2000">
                <a:latin typeface="Arial" charset="0"/>
                <a:cs typeface="Arial" charset="0"/>
              </a:rPr>
              <a:t>interosseous border. 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solidFill>
                  <a:srgbClr val="6600FF"/>
                </a:solidFill>
                <a:latin typeface="Arial" charset="0"/>
                <a:cs typeface="Arial" charset="0"/>
              </a:rPr>
              <a:t> 3 surfaces</a:t>
            </a:r>
            <a:r>
              <a:rPr lang="en-US" sz="2000">
                <a:solidFill>
                  <a:srgbClr val="6600FF"/>
                </a:solidFill>
                <a:latin typeface="Arial" charset="0"/>
                <a:cs typeface="Arial" charset="0"/>
              </a:rPr>
              <a:t> 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00CC00"/>
                </a:solidFill>
                <a:latin typeface="Arial" charset="0"/>
                <a:cs typeface="Arial" charset="0"/>
              </a:rPr>
              <a:t>Medial :</a:t>
            </a:r>
            <a:r>
              <a:rPr lang="en-US" sz="2000">
                <a:latin typeface="Arial" charset="0"/>
                <a:cs typeface="Arial" charset="0"/>
              </a:rPr>
              <a:t> </a:t>
            </a:r>
            <a:r>
              <a:rPr lang="en-US" sz="2000" u="sng">
                <a:latin typeface="Arial" charset="0"/>
                <a:cs typeface="Arial" charset="0"/>
              </a:rPr>
              <a:t>subcutaneous.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00CC00"/>
                </a:solidFill>
                <a:latin typeface="Arial" charset="0"/>
                <a:cs typeface="Arial" charset="0"/>
              </a:rPr>
              <a:t>Lateral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00CC00"/>
                </a:solidFill>
                <a:latin typeface="Arial" charset="0"/>
                <a:cs typeface="Arial" charset="0"/>
              </a:rPr>
              <a:t>Posterior</a:t>
            </a:r>
            <a:r>
              <a:rPr lang="en-US" sz="2000">
                <a:latin typeface="Arial" charset="0"/>
                <a:cs typeface="Arial" charset="0"/>
              </a:rPr>
              <a:t> has oblique line, </a:t>
            </a:r>
            <a:r>
              <a:rPr lang="en-US" sz="2000" u="sng">
                <a:solidFill>
                  <a:srgbClr val="CC00FF"/>
                </a:solidFill>
                <a:latin typeface="Arial" charset="0"/>
                <a:cs typeface="Arial" charset="0"/>
              </a:rPr>
              <a:t>soleal line</a:t>
            </a:r>
            <a:r>
              <a:rPr lang="en-US" sz="2000">
                <a:latin typeface="Arial" charset="0"/>
                <a:cs typeface="Arial" charset="0"/>
              </a:rPr>
              <a:t> for attachment of </a:t>
            </a:r>
            <a:r>
              <a:rPr lang="en-US" sz="2000" u="sng">
                <a:latin typeface="Arial" charset="0"/>
                <a:cs typeface="Arial" charset="0"/>
              </a:rPr>
              <a:t>soleus muscle</a:t>
            </a:r>
            <a:endParaRPr lang="en-US" sz="20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>
              <a:latin typeface="Arial" charset="0"/>
              <a:cs typeface="Arial" charset="0"/>
            </a:endParaRPr>
          </a:p>
        </p:txBody>
      </p:sp>
      <p:pic>
        <p:nvPicPr>
          <p:cNvPr id="15363" name="Picture 4" descr="C7EB40A6"/>
          <p:cNvPicPr>
            <a:picLocks noChangeAspect="1" noChangeArrowheads="1"/>
          </p:cNvPicPr>
          <p:nvPr/>
        </p:nvPicPr>
        <p:blipFill>
          <a:blip r:embed="rId2">
            <a:lum bright="-2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71438" y="1341438"/>
            <a:ext cx="2484437" cy="511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5" descr="D8CEADF6"/>
          <p:cNvPicPr>
            <a:picLocks noChangeAspect="1" noChangeArrowheads="1"/>
          </p:cNvPicPr>
          <p:nvPr/>
        </p:nvPicPr>
        <p:blipFill>
          <a:blip r:embed="rId3">
            <a:lum bright="-2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6" t="30850" r="26315" b="11223"/>
          <a:stretch>
            <a:fillRect/>
          </a:stretch>
        </p:blipFill>
        <p:spPr bwMode="auto">
          <a:xfrm>
            <a:off x="2627313" y="1341438"/>
            <a:ext cx="2520950" cy="511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bg1"/>
                </a:solidFill>
              </a:rPr>
              <a:t>TIBIA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1052513"/>
            <a:ext cx="3600450" cy="55895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>
                <a:solidFill>
                  <a:srgbClr val="FF3300"/>
                </a:solidFill>
                <a:latin typeface="Arial" charset="0"/>
                <a:cs typeface="Arial" charset="0"/>
              </a:rPr>
              <a:t>Lowe end:</a:t>
            </a:r>
          </a:p>
          <a:p>
            <a:pPr eaLnBrk="1" hangingPunct="1"/>
            <a:r>
              <a:rPr lang="en-US" sz="2400" b="1">
                <a:latin typeface="Arial" charset="0"/>
                <a:cs typeface="Arial" charset="0"/>
              </a:rPr>
              <a:t>Articulates with </a:t>
            </a:r>
            <a:r>
              <a:rPr lang="en-US" sz="2400" b="1" u="sng">
                <a:solidFill>
                  <a:srgbClr val="6600FF"/>
                </a:solidFill>
                <a:latin typeface="Arial" charset="0"/>
                <a:cs typeface="Arial" charset="0"/>
              </a:rPr>
              <a:t>talus</a:t>
            </a:r>
            <a:r>
              <a:rPr lang="en-US" sz="2400" b="1">
                <a:latin typeface="Arial" charset="0"/>
                <a:cs typeface="Arial" charset="0"/>
              </a:rPr>
              <a:t> for formation of </a:t>
            </a:r>
            <a:r>
              <a:rPr lang="en-US" sz="2400" b="1" u="sng">
                <a:solidFill>
                  <a:srgbClr val="6600FF"/>
                </a:solidFill>
                <a:latin typeface="Arial" charset="0"/>
                <a:cs typeface="Arial" charset="0"/>
              </a:rPr>
              <a:t>ankle joint.</a:t>
            </a:r>
          </a:p>
          <a:p>
            <a:pPr eaLnBrk="1" hangingPunct="1"/>
            <a:r>
              <a:rPr lang="en-US" sz="2400" b="1">
                <a:solidFill>
                  <a:srgbClr val="6600FF"/>
                </a:solidFill>
                <a:latin typeface="Arial" charset="0"/>
                <a:cs typeface="Arial" charset="0"/>
              </a:rPr>
              <a:t>Medial malleolus:</a:t>
            </a:r>
          </a:p>
          <a:p>
            <a:pPr lvl="1" eaLnBrk="1" hangingPunct="1"/>
            <a:r>
              <a:rPr lang="en-US" sz="2000" b="1">
                <a:solidFill>
                  <a:schemeClr val="tx2"/>
                </a:solidFill>
                <a:latin typeface="Arial" charset="0"/>
                <a:cs typeface="Arial" charset="0"/>
              </a:rPr>
              <a:t>Its </a:t>
            </a:r>
            <a:r>
              <a:rPr lang="en-US" sz="2000" b="1" u="sng">
                <a:solidFill>
                  <a:schemeClr val="tx2"/>
                </a:solidFill>
                <a:latin typeface="Arial" charset="0"/>
                <a:cs typeface="Arial" charset="0"/>
              </a:rPr>
              <a:t>medial surface </a:t>
            </a:r>
            <a:r>
              <a:rPr lang="en-US" sz="2000" b="1">
                <a:solidFill>
                  <a:schemeClr val="tx2"/>
                </a:solidFill>
                <a:latin typeface="Arial" charset="0"/>
                <a:cs typeface="Arial" charset="0"/>
              </a:rPr>
              <a:t>is </a:t>
            </a:r>
            <a:r>
              <a:rPr lang="en-US" sz="2000" b="1">
                <a:solidFill>
                  <a:srgbClr val="00B0F0"/>
                </a:solidFill>
                <a:latin typeface="Arial" charset="0"/>
                <a:cs typeface="Arial" charset="0"/>
              </a:rPr>
              <a:t>subcutaneous</a:t>
            </a:r>
          </a:p>
          <a:p>
            <a:pPr lvl="1" eaLnBrk="1" hangingPunct="1"/>
            <a:r>
              <a:rPr lang="en-US" sz="2000" b="1">
                <a:latin typeface="Arial" charset="0"/>
                <a:cs typeface="Arial" charset="0"/>
              </a:rPr>
              <a:t>Its </a:t>
            </a:r>
            <a:r>
              <a:rPr lang="en-US" sz="2000" b="1" u="sng">
                <a:latin typeface="Arial" charset="0"/>
                <a:cs typeface="Arial" charset="0"/>
              </a:rPr>
              <a:t>lateral surface </a:t>
            </a:r>
            <a:r>
              <a:rPr lang="en-US" sz="2000" b="1">
                <a:latin typeface="Arial" charset="0"/>
                <a:cs typeface="Arial" charset="0"/>
              </a:rPr>
              <a:t>articulate with talus</a:t>
            </a:r>
          </a:p>
          <a:p>
            <a:pPr eaLnBrk="1" hangingPunct="1"/>
            <a:r>
              <a:rPr lang="en-US" sz="2400" b="1">
                <a:solidFill>
                  <a:srgbClr val="6600FF"/>
                </a:solidFill>
                <a:latin typeface="Arial" charset="0"/>
                <a:cs typeface="Arial" charset="0"/>
              </a:rPr>
              <a:t>Fibular notch:</a:t>
            </a:r>
            <a:r>
              <a:rPr lang="en-US" sz="2400" b="1">
                <a:latin typeface="Arial" charset="0"/>
                <a:cs typeface="Arial" charset="0"/>
              </a:rPr>
              <a:t> lies on its lateral surface of lower end to form </a:t>
            </a:r>
            <a:r>
              <a:rPr lang="en-US" sz="2400" b="1" u="sng">
                <a:latin typeface="Arial" charset="0"/>
                <a:cs typeface="Arial" charset="0"/>
              </a:rPr>
              <a:t>distal tibiofibular joint.</a:t>
            </a:r>
            <a:endParaRPr lang="en-US" sz="2400" u="sng">
              <a:latin typeface="Arial" charset="0"/>
              <a:cs typeface="Arial" charset="0"/>
            </a:endParaRPr>
          </a:p>
          <a:p>
            <a:pPr eaLnBrk="1" hangingPunct="1"/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endParaRPr lang="en-US" sz="2000">
              <a:latin typeface="Arial" charset="0"/>
              <a:cs typeface="Arial" charset="0"/>
            </a:endParaRPr>
          </a:p>
        </p:txBody>
      </p:sp>
      <p:pic>
        <p:nvPicPr>
          <p:cNvPr id="16387" name="Picture 4" descr="C7EB40A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179388" y="1341438"/>
            <a:ext cx="2484437" cy="511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5" descr="D8CEADF6"/>
          <p:cNvPicPr>
            <a:picLocks noChangeAspect="1" noChangeArrowheads="1"/>
          </p:cNvPicPr>
          <p:nvPr/>
        </p:nvPicPr>
        <p:blipFill>
          <a:blip r:embed="rId3">
            <a:lum bright="-2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6" t="30850" r="26315" b="11223"/>
          <a:stretch>
            <a:fillRect/>
          </a:stretch>
        </p:blipFill>
        <p:spPr bwMode="auto">
          <a:xfrm>
            <a:off x="2806700" y="1341438"/>
            <a:ext cx="2520950" cy="511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bg1"/>
                </a:solidFill>
              </a:rPr>
              <a:t>TIBIA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POSITION OF TIBIA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(RIGHT OR LEFT)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1600200"/>
            <a:ext cx="4475162" cy="4525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Arial" charset="0"/>
                <a:cs typeface="Arial" charset="0"/>
              </a:rPr>
              <a:t>Upper end</a:t>
            </a:r>
            <a:r>
              <a:rPr lang="en-US">
                <a:latin typeface="Arial" charset="0"/>
                <a:cs typeface="Arial" charset="0"/>
              </a:rPr>
              <a:t> is larger than lower end.</a:t>
            </a:r>
          </a:p>
          <a:p>
            <a:pPr eaLnBrk="1" hangingPunct="1"/>
            <a:r>
              <a:rPr lang="en-US" b="1">
                <a:solidFill>
                  <a:srgbClr val="6600FF"/>
                </a:solidFill>
                <a:latin typeface="Arial" charset="0"/>
                <a:cs typeface="Arial" charset="0"/>
              </a:rPr>
              <a:t>Medial malleolus</a:t>
            </a:r>
            <a:r>
              <a:rPr lang="en-US">
                <a:latin typeface="Arial" charset="0"/>
                <a:cs typeface="Arial" charset="0"/>
              </a:rPr>
              <a:t> is directed downward and medially.</a:t>
            </a:r>
          </a:p>
          <a:p>
            <a:pPr eaLnBrk="1" hangingPunct="1"/>
            <a:r>
              <a:rPr lang="en-US" b="1">
                <a:solidFill>
                  <a:srgbClr val="33CC33"/>
                </a:solidFill>
                <a:latin typeface="Arial" charset="0"/>
                <a:cs typeface="Arial" charset="0"/>
              </a:rPr>
              <a:t>Shaft</a:t>
            </a:r>
            <a:r>
              <a:rPr lang="en-US" b="1">
                <a:solidFill>
                  <a:srgbClr val="00CC99"/>
                </a:solidFill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has sharp anterior border.</a:t>
            </a:r>
          </a:p>
        </p:txBody>
      </p:sp>
      <p:pic>
        <p:nvPicPr>
          <p:cNvPr id="17414" name="Picture 4" descr="C7EB40A6"/>
          <p:cNvPicPr>
            <a:picLocks noChangeAspect="1" noChangeArrowheads="1"/>
          </p:cNvPicPr>
          <p:nvPr/>
        </p:nvPicPr>
        <p:blipFill>
          <a:blip r:embed="rId2">
            <a:lum bright="-2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684213" y="1484313"/>
            <a:ext cx="3382962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8456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FIBULA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4114800" cy="4525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It is the selender </a:t>
            </a:r>
            <a:r>
              <a:rPr lang="en-US" sz="2800" u="sng">
                <a:latin typeface="Arial" charset="0"/>
                <a:cs typeface="Arial" charset="0"/>
              </a:rPr>
              <a:t>lateral bone </a:t>
            </a:r>
            <a:r>
              <a:rPr lang="en-US" sz="2800">
                <a:latin typeface="Arial" charset="0"/>
                <a:cs typeface="Arial" charset="0"/>
              </a:rPr>
              <a:t>of the leg.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It takes </a:t>
            </a:r>
            <a:r>
              <a:rPr lang="en-US" sz="2800" u="sng">
                <a:latin typeface="Arial" charset="0"/>
                <a:cs typeface="Arial" charset="0"/>
              </a:rPr>
              <a:t>no part</a:t>
            </a:r>
            <a:r>
              <a:rPr lang="en-US" sz="2800">
                <a:latin typeface="Arial" charset="0"/>
                <a:cs typeface="Arial" charset="0"/>
              </a:rPr>
              <a:t> in articulation of </a:t>
            </a:r>
            <a:r>
              <a:rPr lang="en-US" sz="2800" u="sng">
                <a:latin typeface="Arial" charset="0"/>
                <a:cs typeface="Arial" charset="0"/>
              </a:rPr>
              <a:t>knee joint.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3300"/>
                </a:solidFill>
                <a:latin typeface="Arial" charset="0"/>
                <a:cs typeface="Arial" charset="0"/>
              </a:rPr>
              <a:t>Its upper end has 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6600FF"/>
                </a:solidFill>
                <a:latin typeface="Arial" charset="0"/>
                <a:cs typeface="Arial" charset="0"/>
              </a:rPr>
              <a:t>Head :</a:t>
            </a:r>
            <a:r>
              <a:rPr lang="en-US" sz="2800">
                <a:latin typeface="Arial" charset="0"/>
                <a:cs typeface="Arial" charset="0"/>
              </a:rPr>
              <a:t> articulates with lateral condyle of tibia.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6600FF"/>
                </a:solidFill>
                <a:latin typeface="Arial" charset="0"/>
                <a:cs typeface="Arial" charset="0"/>
              </a:rPr>
              <a:t>Styloid process.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6600FF"/>
                </a:solidFill>
                <a:latin typeface="Arial" charset="0"/>
                <a:cs typeface="Arial" charset="0"/>
              </a:rPr>
              <a:t>Neck.</a:t>
            </a:r>
          </a:p>
        </p:txBody>
      </p:sp>
      <p:pic>
        <p:nvPicPr>
          <p:cNvPr id="18438" name="Picture 4" descr="C7EB40A6"/>
          <p:cNvPicPr>
            <a:picLocks noChangeAspect="1" noChangeArrowheads="1"/>
          </p:cNvPicPr>
          <p:nvPr/>
        </p:nvPicPr>
        <p:blipFill>
          <a:blip r:embed="rId2">
            <a:lum bright="-2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684213" y="1484313"/>
            <a:ext cx="3382962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268413"/>
            <a:ext cx="4114800" cy="42481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rgbClr val="FF3300"/>
                </a:solidFill>
                <a:latin typeface="Arial" charset="0"/>
                <a:cs typeface="Arial" charset="0"/>
              </a:rPr>
              <a:t>Shaft has 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6600FF"/>
                </a:solidFill>
                <a:latin typeface="Arial" charset="0"/>
                <a:cs typeface="Arial" charset="0"/>
              </a:rPr>
              <a:t>4 borders : </a:t>
            </a:r>
            <a:r>
              <a:rPr lang="en-US" sz="2000">
                <a:latin typeface="Arial" charset="0"/>
                <a:cs typeface="Arial" charset="0"/>
              </a:rPr>
              <a:t>its medial </a:t>
            </a:r>
            <a:r>
              <a:rPr lang="ja-JP" altLang="en-US" sz="2000">
                <a:latin typeface="Arial" charset="0"/>
                <a:cs typeface="Arial" charset="0"/>
              </a:rPr>
              <a:t>‘</a:t>
            </a:r>
            <a:r>
              <a:rPr lang="en-US" sz="2000">
                <a:latin typeface="Arial" charset="0"/>
                <a:cs typeface="Arial" charset="0"/>
              </a:rPr>
              <a:t>interoseous border gives attachment to interosseous membrane.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6600FF"/>
                </a:solidFill>
                <a:latin typeface="Arial" charset="0"/>
                <a:cs typeface="Arial" charset="0"/>
              </a:rPr>
              <a:t>4 surfaces.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rgbClr val="FF3300"/>
                </a:solidFill>
                <a:latin typeface="Arial" charset="0"/>
                <a:cs typeface="Arial" charset="0"/>
              </a:rPr>
              <a:t>Lower end forms 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6600FF"/>
                </a:solidFill>
                <a:latin typeface="Arial" charset="0"/>
                <a:cs typeface="Arial" charset="0"/>
              </a:rPr>
              <a:t>Lateral malleolus 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  <a:cs typeface="Arial" charset="0"/>
              </a:rPr>
              <a:t>is </a:t>
            </a:r>
            <a:r>
              <a:rPr lang="en-US" sz="2000" b="1" u="sng">
                <a:solidFill>
                  <a:srgbClr val="00B0F0"/>
                </a:solidFill>
                <a:latin typeface="Arial" charset="0"/>
                <a:cs typeface="Arial" charset="0"/>
              </a:rPr>
              <a:t>subcutaneous.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u="sng">
                <a:latin typeface="Arial" charset="0"/>
                <a:cs typeface="Arial" charset="0"/>
              </a:rPr>
              <a:t> Its medial surface</a:t>
            </a:r>
            <a:r>
              <a:rPr lang="en-US" sz="2000">
                <a:latin typeface="Arial" charset="0"/>
                <a:cs typeface="Arial" charset="0"/>
              </a:rPr>
              <a:t> is smooth for articulation with </a:t>
            </a:r>
            <a:r>
              <a:rPr lang="en-US" sz="2000" u="sng">
                <a:latin typeface="Arial" charset="0"/>
                <a:cs typeface="Arial" charset="0"/>
              </a:rPr>
              <a:t>talus</a:t>
            </a:r>
            <a:r>
              <a:rPr lang="en-US" sz="2000">
                <a:latin typeface="Arial" charset="0"/>
                <a:cs typeface="Arial" charset="0"/>
              </a:rPr>
              <a:t> to form </a:t>
            </a:r>
            <a:r>
              <a:rPr lang="en-US" sz="2000" u="sng">
                <a:solidFill>
                  <a:srgbClr val="6600FF"/>
                </a:solidFill>
                <a:latin typeface="Arial" charset="0"/>
                <a:cs typeface="Arial" charset="0"/>
              </a:rPr>
              <a:t>ankle joint</a:t>
            </a:r>
            <a:r>
              <a:rPr lang="en-US" sz="2000">
                <a:solidFill>
                  <a:srgbClr val="6600FF"/>
                </a:solidFill>
                <a:latin typeface="Arial" charset="0"/>
                <a:cs typeface="Arial" charset="0"/>
              </a:rPr>
              <a:t>. </a:t>
            </a:r>
            <a:endParaRPr lang="en-US" sz="20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19459" name="Picture 4" descr="C7EB40A6"/>
          <p:cNvPicPr>
            <a:picLocks noChangeAspect="1" noChangeArrowheads="1"/>
          </p:cNvPicPr>
          <p:nvPr/>
        </p:nvPicPr>
        <p:blipFill>
          <a:blip r:embed="rId2">
            <a:lum bright="-2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684213" y="1484313"/>
            <a:ext cx="3382962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8456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FIBULA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25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bg1"/>
                </a:solidFill>
              </a:rPr>
              <a:t>BONES OF FOOT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1341438"/>
            <a:ext cx="4826000" cy="47513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rgbClr val="FF3300"/>
                </a:solidFill>
                <a:latin typeface="Arial" charset="0"/>
                <a:cs typeface="Arial" charset="0"/>
              </a:rPr>
              <a:t>7 Tarsal bones:</a:t>
            </a:r>
            <a:r>
              <a:rPr lang="en-US" sz="2400">
                <a:latin typeface="Arial" charset="0"/>
                <a:cs typeface="Arial" charset="0"/>
              </a:rPr>
              <a:t> start to ossify before birth and end ossification by 5</a:t>
            </a:r>
            <a:r>
              <a:rPr lang="en-US" sz="2400" baseline="30000">
                <a:latin typeface="Arial" charset="0"/>
                <a:cs typeface="Arial" charset="0"/>
              </a:rPr>
              <a:t>th</a:t>
            </a:r>
            <a:r>
              <a:rPr lang="en-US" sz="2400">
                <a:latin typeface="Arial" charset="0"/>
                <a:cs typeface="Arial" charset="0"/>
              </a:rPr>
              <a:t> year in all tarsal bones. They are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2400">
                <a:latin typeface="Arial" charset="0"/>
                <a:cs typeface="Arial" charset="0"/>
              </a:rPr>
              <a:t>Calcaneum.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2400">
                <a:latin typeface="Arial" charset="0"/>
                <a:cs typeface="Arial" charset="0"/>
              </a:rPr>
              <a:t>Talus 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2400">
                <a:latin typeface="Arial" charset="0"/>
                <a:cs typeface="Arial" charset="0"/>
              </a:rPr>
              <a:t>Navicular.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2400">
                <a:latin typeface="Arial" charset="0"/>
                <a:cs typeface="Arial" charset="0"/>
              </a:rPr>
              <a:t>Cuboid. 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2400">
                <a:latin typeface="Arial" charset="0"/>
                <a:cs typeface="Arial" charset="0"/>
              </a:rPr>
              <a:t>3 cuneiform bones.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b="1">
                <a:solidFill>
                  <a:srgbClr val="6600FF"/>
                </a:solidFill>
                <a:latin typeface="Arial" charset="0"/>
                <a:cs typeface="Arial" charset="0"/>
              </a:rPr>
              <a:t>Only Talus</a:t>
            </a:r>
            <a:r>
              <a:rPr lang="en-US" sz="2400">
                <a:latin typeface="Arial" charset="0"/>
                <a:cs typeface="Arial" charset="0"/>
              </a:rPr>
              <a:t> articulates with tibia &amp; fibula at </a:t>
            </a:r>
            <a:r>
              <a:rPr lang="en-US" sz="2400" u="sng">
                <a:latin typeface="Arial" charset="0"/>
                <a:cs typeface="Arial" charset="0"/>
              </a:rPr>
              <a:t>ankle joint.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b="1" u="sng">
                <a:solidFill>
                  <a:srgbClr val="6600FF"/>
                </a:solidFill>
                <a:latin typeface="Arial" charset="0"/>
                <a:cs typeface="Arial" charset="0"/>
              </a:rPr>
              <a:t>Calcaneum</a:t>
            </a:r>
            <a:r>
              <a:rPr lang="en-US" sz="2400" b="1">
                <a:solidFill>
                  <a:srgbClr val="6600FF"/>
                </a:solidFill>
                <a:latin typeface="Arial" charset="0"/>
                <a:cs typeface="Arial" charset="0"/>
              </a:rPr>
              <a:t>: </a:t>
            </a:r>
            <a:r>
              <a:rPr lang="en-US" sz="2400">
                <a:latin typeface="Arial" charset="0"/>
                <a:cs typeface="Arial" charset="0"/>
              </a:rPr>
              <a:t>the </a:t>
            </a:r>
            <a:r>
              <a:rPr lang="en-US" sz="2400" u="sng">
                <a:latin typeface="Arial" charset="0"/>
                <a:cs typeface="Arial" charset="0"/>
              </a:rPr>
              <a:t>largest bone</a:t>
            </a:r>
            <a:r>
              <a:rPr lang="en-US" sz="2400">
                <a:latin typeface="Arial" charset="0"/>
                <a:cs typeface="Arial" charset="0"/>
              </a:rPr>
              <a:t> of foot, forming the </a:t>
            </a:r>
            <a:r>
              <a:rPr lang="en-US" sz="2400" u="sng">
                <a:latin typeface="Arial" charset="0"/>
                <a:cs typeface="Arial" charset="0"/>
              </a:rPr>
              <a:t>heel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latin typeface="Arial" charset="0"/>
              <a:cs typeface="Arial" charset="0"/>
            </a:endParaRPr>
          </a:p>
        </p:txBody>
      </p:sp>
      <p:pic>
        <p:nvPicPr>
          <p:cNvPr id="20486" name="Picture 4" descr="93F2BBA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8690" r="37598" b="44881"/>
          <a:stretch>
            <a:fillRect/>
          </a:stretch>
        </p:blipFill>
        <p:spPr bwMode="auto">
          <a:xfrm>
            <a:off x="179388" y="1557338"/>
            <a:ext cx="3600450" cy="485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00125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OBJECTIVES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4294967295"/>
          </p:nvPr>
        </p:nvSpPr>
        <p:spPr>
          <a:xfrm>
            <a:off x="250825" y="1268413"/>
            <a:ext cx="8642350" cy="5232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b="1" i="1" u="sng">
                <a:solidFill>
                  <a:srgbClr val="FF3300"/>
                </a:solidFill>
                <a:latin typeface="Times New Roman" charset="0"/>
                <a:cs typeface="Times New Roman" charset="0"/>
              </a:rPr>
              <a:t>At the end of the lecture the students should be able to: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66FF"/>
                </a:solidFill>
                <a:latin typeface="Times New Roman" charset="0"/>
                <a:cs typeface="Times New Roman" charset="0"/>
              </a:rPr>
              <a:t>Classify the bones </a:t>
            </a:r>
            <a:r>
              <a:rPr lang="en-US" sz="2800">
                <a:latin typeface="Times New Roman" charset="0"/>
                <a:cs typeface="Times New Roman" charset="0"/>
              </a:rPr>
              <a:t>of the three regions of the lower limb (thigh, leg and foot).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66FF"/>
                </a:solidFill>
                <a:latin typeface="Times New Roman" charset="0"/>
                <a:cs typeface="Times New Roman" charset="0"/>
              </a:rPr>
              <a:t>Memorize the main features of the 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Bones of the thigh (femur &amp; patella)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Bones of the leg (tibia &amp; Fibula).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Bones of the foot (tarsals, metatarsals and phalanges)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66FF"/>
                </a:solidFill>
                <a:latin typeface="Times New Roman" charset="0"/>
                <a:cs typeface="Times New Roman" charset="0"/>
              </a:rPr>
              <a:t>Recognize the side of the bone.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66FF"/>
                </a:solidFill>
                <a:latin typeface="Times New Roman" charset="0"/>
                <a:cs typeface="Times New Roman" charset="0"/>
              </a:rPr>
              <a:t>Differentiate the bones of the lower limb</a:t>
            </a:r>
            <a:r>
              <a:rPr lang="en-US" sz="2800">
                <a:latin typeface="Times New Roman" charset="0"/>
                <a:cs typeface="Times New Roman" charset="0"/>
              </a:rPr>
              <a:t> from the bones of the upper limb.</a:t>
            </a:r>
          </a:p>
          <a:p>
            <a:pPr eaLnBrk="1" hangingPunct="1">
              <a:lnSpc>
                <a:spcPct val="90000"/>
              </a:lnSpc>
            </a:pPr>
            <a:endParaRPr lang="en-US" sz="2800" b="1">
              <a:solidFill>
                <a:srgbClr val="CC66FF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1341438"/>
            <a:ext cx="4679950" cy="52562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1507" name="Picture 4" descr="93F2BBA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8690" r="37598" b="44881"/>
          <a:stretch>
            <a:fillRect/>
          </a:stretch>
        </p:blipFill>
        <p:spPr bwMode="auto">
          <a:xfrm>
            <a:off x="395288" y="1341438"/>
            <a:ext cx="3600450" cy="485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00563" y="1268413"/>
            <a:ext cx="4392612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</a:rPr>
              <a:t>5 Metatarsal bones:</a:t>
            </a:r>
            <a:r>
              <a:rPr lang="en-US" sz="2000" b="1">
                <a:solidFill>
                  <a:srgbClr val="FF3300"/>
                </a:solidFill>
              </a:rPr>
              <a:t>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chemeClr val="tx2"/>
                </a:solidFill>
              </a:rPr>
              <a:t>They are numbered from </a:t>
            </a:r>
            <a:r>
              <a:rPr lang="en-US" sz="2000" b="1" u="sng">
                <a:solidFill>
                  <a:schemeClr val="tx2"/>
                </a:solidFill>
              </a:rPr>
              <a:t>medial to lateral.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u="sng">
                <a:solidFill>
                  <a:schemeClr val="tx2"/>
                </a:solidFill>
              </a:rPr>
              <a:t>1</a:t>
            </a:r>
            <a:r>
              <a:rPr lang="en-US" sz="2000" b="1" u="sng" baseline="30000">
                <a:solidFill>
                  <a:schemeClr val="tx2"/>
                </a:solidFill>
              </a:rPr>
              <a:t>st</a:t>
            </a:r>
            <a:r>
              <a:rPr lang="en-US" sz="2000" b="1" u="sng">
                <a:solidFill>
                  <a:schemeClr val="tx2"/>
                </a:solidFill>
              </a:rPr>
              <a:t> metatarsal bone</a:t>
            </a:r>
            <a:r>
              <a:rPr lang="en-US" sz="2000" b="1">
                <a:solidFill>
                  <a:schemeClr val="tx2"/>
                </a:solidFill>
              </a:rPr>
              <a:t> is large and lies </a:t>
            </a:r>
            <a:r>
              <a:rPr lang="en-US" sz="2000" b="1" u="sng">
                <a:solidFill>
                  <a:schemeClr val="tx2"/>
                </a:solidFill>
              </a:rPr>
              <a:t>medially.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chemeClr val="tx2"/>
                </a:solidFill>
              </a:rPr>
              <a:t>Each metatarsal bone has a </a:t>
            </a:r>
            <a:r>
              <a:rPr lang="en-US" sz="2000" b="1" u="sng">
                <a:solidFill>
                  <a:schemeClr val="tx2"/>
                </a:solidFill>
              </a:rPr>
              <a:t>base (proximal</a:t>
            </a:r>
            <a:r>
              <a:rPr lang="en-US" sz="2000" b="1">
                <a:solidFill>
                  <a:schemeClr val="tx2"/>
                </a:solidFill>
              </a:rPr>
              <a:t>). a </a:t>
            </a:r>
            <a:r>
              <a:rPr lang="en-US" sz="2000" b="1" u="sng">
                <a:solidFill>
                  <a:schemeClr val="tx2"/>
                </a:solidFill>
              </a:rPr>
              <a:t>shaft</a:t>
            </a:r>
            <a:r>
              <a:rPr lang="en-US" sz="2000" b="1">
                <a:solidFill>
                  <a:schemeClr val="tx2"/>
                </a:solidFill>
              </a:rPr>
              <a:t> and a </a:t>
            </a:r>
            <a:r>
              <a:rPr lang="en-US" sz="2000" b="1" u="sng">
                <a:solidFill>
                  <a:schemeClr val="tx2"/>
                </a:solidFill>
              </a:rPr>
              <a:t>head (distal).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</a:rPr>
              <a:t>14 phalanges: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u="sng">
                <a:solidFill>
                  <a:schemeClr val="tx2"/>
                </a:solidFill>
              </a:rPr>
              <a:t>2 phalanges for big toe</a:t>
            </a:r>
            <a:r>
              <a:rPr lang="en-US" sz="2000" b="1">
                <a:solidFill>
                  <a:schemeClr val="tx2"/>
                </a:solidFill>
              </a:rPr>
              <a:t> (proximal &amp; distal)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u="sng">
                <a:solidFill>
                  <a:schemeClr val="tx2"/>
                </a:solidFill>
              </a:rPr>
              <a:t>3 phalanges for each of the lateral 4 toes</a:t>
            </a:r>
            <a:r>
              <a:rPr lang="en-US" sz="2000" b="1">
                <a:solidFill>
                  <a:schemeClr val="tx2"/>
                </a:solidFill>
              </a:rPr>
              <a:t> (proximal, middle &amp; distal)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chemeClr val="tx2"/>
                </a:solidFill>
              </a:rPr>
              <a:t>Each phalanx has base, shaft and a head.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25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bg1"/>
                </a:solidFill>
              </a:rPr>
              <a:t>BONES OF FOOT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200" b="1" smtClean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22533" name="Subtitle 2"/>
          <p:cNvSpPr>
            <a:spLocks noGrp="1"/>
          </p:cNvSpPr>
          <p:nvPr>
            <p:ph type="subTitle" idx="1"/>
          </p:nvPr>
        </p:nvSpPr>
        <p:spPr>
          <a:xfrm>
            <a:off x="468313" y="1071563"/>
            <a:ext cx="8351837" cy="53816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Font typeface="Wingdings" charset="0"/>
              <a:buChar char="§"/>
            </a:pPr>
            <a:r>
              <a:rPr lang="en-US" sz="2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Skeleton of lower limb consists of:</a:t>
            </a:r>
          </a:p>
          <a:p>
            <a:pPr algn="l">
              <a:buFont typeface="Wingdings" charset="0"/>
              <a:buChar char="§"/>
            </a:pPr>
            <a:r>
              <a:rPr lang="en-US" sz="2000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Femur: </a:t>
            </a:r>
            <a:r>
              <a:rPr lang="en-US" sz="2000">
                <a:latin typeface="Times New Roman" charset="0"/>
                <a:cs typeface="Times New Roman" charset="0"/>
              </a:rPr>
              <a:t>is the bone of thigh.</a:t>
            </a:r>
          </a:p>
          <a:p>
            <a:pPr algn="l">
              <a:buFont typeface="Wingdings" charset="0"/>
              <a:buChar char="§"/>
            </a:pPr>
            <a:r>
              <a:rPr lang="en-US" sz="2000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Tibia</a:t>
            </a:r>
            <a:r>
              <a:rPr lang="en-US" sz="2000" b="1">
                <a:latin typeface="Times New Roman" charset="0"/>
                <a:cs typeface="Times New Roman" charset="0"/>
              </a:rPr>
              <a:t>:</a:t>
            </a:r>
            <a:r>
              <a:rPr lang="en-US" sz="2000">
                <a:latin typeface="Times New Roman" charset="0"/>
                <a:cs typeface="Times New Roman" charset="0"/>
              </a:rPr>
              <a:t> is the medial bone of the leg.</a:t>
            </a:r>
          </a:p>
          <a:p>
            <a:pPr algn="l">
              <a:buFont typeface="Wingdings" charset="0"/>
              <a:buChar char="§"/>
            </a:pPr>
            <a:r>
              <a:rPr lang="en-US" sz="2000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Fibula: </a:t>
            </a:r>
            <a:r>
              <a:rPr lang="en-US" sz="2000">
                <a:latin typeface="Times New Roman" charset="0"/>
                <a:cs typeface="Times New Roman" charset="0"/>
              </a:rPr>
              <a:t>is the lateral bone of leg.</a:t>
            </a:r>
          </a:p>
          <a:p>
            <a:pPr algn="l">
              <a:buFont typeface="Wingdings" charset="0"/>
              <a:buChar char="§"/>
            </a:pPr>
            <a:r>
              <a:rPr lang="en-US" sz="2000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Skeleton of foot : </a:t>
            </a:r>
            <a:r>
              <a:rPr lang="en-US" sz="2000" b="1">
                <a:latin typeface="Times New Roman" charset="0"/>
                <a:cs typeface="Times New Roman" charset="0"/>
              </a:rPr>
              <a:t>26 in number</a:t>
            </a:r>
          </a:p>
          <a:p>
            <a:pPr algn="l">
              <a:buFont typeface="Wingdings" charset="0"/>
              <a:buChar char="§"/>
            </a:pPr>
            <a:r>
              <a:rPr lang="en-US" sz="2000" b="1">
                <a:solidFill>
                  <a:srgbClr val="00B050"/>
                </a:solidFill>
                <a:latin typeface="Times New Roman" charset="0"/>
                <a:cs typeface="Times New Roman" charset="0"/>
              </a:rPr>
              <a:t>Tarsal bones </a:t>
            </a:r>
            <a:r>
              <a:rPr lang="en-US" sz="2000">
                <a:latin typeface="Times New Roman" charset="0"/>
                <a:cs typeface="Times New Roman" charset="0"/>
              </a:rPr>
              <a:t>(7 in number),</a:t>
            </a:r>
            <a:r>
              <a:rPr lang="en-US" sz="2000" u="sng">
                <a:latin typeface="Times New Roman" charset="0"/>
                <a:cs typeface="Times New Roman" charset="0"/>
              </a:rPr>
              <a:t> calcaneum </a:t>
            </a:r>
            <a:r>
              <a:rPr lang="en-US" sz="2000">
                <a:latin typeface="Times New Roman" charset="0"/>
                <a:cs typeface="Times New Roman" charset="0"/>
              </a:rPr>
              <a:t>is the </a:t>
            </a:r>
            <a:r>
              <a:rPr lang="en-US" sz="2000" u="sng">
                <a:latin typeface="Times New Roman" charset="0"/>
                <a:cs typeface="Times New Roman" charset="0"/>
              </a:rPr>
              <a:t>largest bone forming the heel.</a:t>
            </a:r>
          </a:p>
          <a:p>
            <a:pPr algn="l">
              <a:buFont typeface="Wingdings" charset="0"/>
              <a:buChar char="§"/>
            </a:pPr>
            <a:r>
              <a:rPr lang="en-US" sz="2000" b="1">
                <a:solidFill>
                  <a:srgbClr val="00B050"/>
                </a:solidFill>
                <a:latin typeface="Times New Roman" charset="0"/>
                <a:cs typeface="Times New Roman" charset="0"/>
              </a:rPr>
              <a:t>Metatarsal bones </a:t>
            </a:r>
            <a:r>
              <a:rPr lang="en-US" sz="2000">
                <a:latin typeface="Times New Roman" charset="0"/>
                <a:cs typeface="Times New Roman" charset="0"/>
              </a:rPr>
              <a:t>(5 in number).</a:t>
            </a:r>
          </a:p>
          <a:p>
            <a:pPr algn="l">
              <a:buFont typeface="Wingdings" charset="0"/>
              <a:buChar char="§"/>
            </a:pPr>
            <a:r>
              <a:rPr lang="en-US" sz="2000" b="1">
                <a:solidFill>
                  <a:srgbClr val="00B050"/>
                </a:solidFill>
                <a:latin typeface="Times New Roman" charset="0"/>
                <a:cs typeface="Times New Roman" charset="0"/>
              </a:rPr>
              <a:t>Phalanges</a:t>
            </a:r>
            <a:r>
              <a:rPr lang="en-US" sz="2000">
                <a:latin typeface="Times New Roman" charset="0"/>
                <a:cs typeface="Times New Roman" charset="0"/>
              </a:rPr>
              <a:t> (14 in number).</a:t>
            </a:r>
          </a:p>
          <a:p>
            <a:pPr algn="l"/>
            <a:r>
              <a:rPr lang="en-US" sz="2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The subcutaneous parts of bones in the lower limb are: </a:t>
            </a:r>
          </a:p>
          <a:p>
            <a:pPr algn="l">
              <a:buFont typeface="Wingdings" charset="0"/>
              <a:buChar char="§"/>
            </a:pPr>
            <a:r>
              <a:rPr lang="en-US" sz="2000">
                <a:latin typeface="Times New Roman" charset="0"/>
                <a:cs typeface="Times New Roman" charset="0"/>
              </a:rPr>
              <a:t>Patella.</a:t>
            </a:r>
          </a:p>
          <a:p>
            <a:pPr algn="l">
              <a:buFont typeface="Wingdings" charset="0"/>
              <a:buChar char="§"/>
            </a:pPr>
            <a:r>
              <a:rPr lang="en-US" sz="2000">
                <a:latin typeface="Times New Roman" charset="0"/>
                <a:cs typeface="Times New Roman" charset="0"/>
              </a:rPr>
              <a:t>Anterior border of the tibia </a:t>
            </a:r>
          </a:p>
          <a:p>
            <a:pPr algn="l">
              <a:buFont typeface="Wingdings" charset="0"/>
              <a:buChar char="§"/>
            </a:pPr>
            <a:r>
              <a:rPr lang="en-US" sz="2000">
                <a:latin typeface="Times New Roman" charset="0"/>
                <a:cs typeface="Times New Roman" charset="0"/>
              </a:rPr>
              <a:t>Tibial tuberosity.</a:t>
            </a:r>
          </a:p>
          <a:p>
            <a:pPr algn="l">
              <a:buFont typeface="Wingdings" charset="0"/>
              <a:buChar char="§"/>
            </a:pPr>
            <a:r>
              <a:rPr lang="en-US" sz="2000">
                <a:latin typeface="Times New Roman" charset="0"/>
                <a:cs typeface="Times New Roman" charset="0"/>
              </a:rPr>
              <a:t>Medial malleolus of tibia.</a:t>
            </a:r>
          </a:p>
          <a:p>
            <a:pPr algn="l">
              <a:buFont typeface="Wingdings" charset="0"/>
              <a:buChar char="§"/>
            </a:pPr>
            <a:r>
              <a:rPr lang="en-US" sz="2000">
                <a:latin typeface="Times New Roman" charset="0"/>
                <a:cs typeface="Times New Roman" charset="0"/>
              </a:rPr>
              <a:t>Lateral malleolus of fibula.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200" b="1" smtClean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23557" name="Subtitle 2"/>
          <p:cNvSpPr>
            <a:spLocks noGrp="1"/>
          </p:cNvSpPr>
          <p:nvPr>
            <p:ph type="subTitle" idx="1"/>
          </p:nvPr>
        </p:nvSpPr>
        <p:spPr>
          <a:xfrm>
            <a:off x="250825" y="1143000"/>
            <a:ext cx="8642350" cy="48577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Font typeface="Wingdings" charset="0"/>
              <a:buChar char="§"/>
            </a:pPr>
            <a:r>
              <a:rPr lang="en-US" sz="2800" b="1">
                <a:solidFill>
                  <a:srgbClr val="CC66FF"/>
                </a:solidFill>
                <a:latin typeface="Times New Roman" charset="0"/>
                <a:cs typeface="Times New Roman" charset="0"/>
              </a:rPr>
              <a:t>Bones of the lower limb</a:t>
            </a:r>
            <a:r>
              <a:rPr lang="en-US" sz="2800" b="1">
                <a:latin typeface="Times New Roman" charset="0"/>
                <a:cs typeface="Times New Roman" charset="0"/>
              </a:rPr>
              <a:t> are much </a:t>
            </a:r>
            <a:r>
              <a:rPr lang="en-US" sz="2800" b="1" u="sng">
                <a:latin typeface="Times New Roman" charset="0"/>
                <a:cs typeface="Times New Roman" charset="0"/>
              </a:rPr>
              <a:t>thicker and stronger</a:t>
            </a:r>
            <a:r>
              <a:rPr lang="en-US" sz="2800" b="1">
                <a:latin typeface="Times New Roman" charset="0"/>
                <a:cs typeface="Times New Roman" charset="0"/>
              </a:rPr>
              <a:t> than that of </a:t>
            </a:r>
            <a:r>
              <a:rPr lang="en-US" sz="2800" b="1">
                <a:solidFill>
                  <a:srgbClr val="CC00FF"/>
                </a:solidFill>
                <a:latin typeface="Times New Roman" charset="0"/>
                <a:cs typeface="Times New Roman" charset="0"/>
              </a:rPr>
              <a:t>the upper limb, </a:t>
            </a:r>
            <a:r>
              <a:rPr lang="en-US" sz="2800" b="1">
                <a:latin typeface="Times New Roman" charset="0"/>
                <a:cs typeface="Times New Roman" charset="0"/>
              </a:rPr>
              <a:t>because the lower limb carry out total body weight when we are erect.</a:t>
            </a:r>
          </a:p>
          <a:p>
            <a:pPr algn="l">
              <a:buFont typeface="Wingdings" charset="0"/>
              <a:buChar char="§"/>
            </a:pPr>
            <a:r>
              <a:rPr lang="en-US" sz="2800" b="1">
                <a:solidFill>
                  <a:srgbClr val="CC00FF"/>
                </a:solidFill>
                <a:latin typeface="Arial" charset="0"/>
                <a:cs typeface="Arial" charset="0"/>
              </a:rPr>
              <a:t>The foot is a complex structure. There are 26 bones in each foot  alone. The foot is also well muscled and is supported by ligaments and tissue known as fascia.</a:t>
            </a:r>
            <a:r>
              <a:rPr lang="en-US" sz="2800" b="1">
                <a:latin typeface="Arial" charset="0"/>
                <a:cs typeface="Arial" charset="0"/>
              </a:rPr>
              <a:t> </a:t>
            </a:r>
            <a:r>
              <a:rPr lang="en-US" sz="2800" b="1" u="sng">
                <a:latin typeface="Arial" charset="0"/>
                <a:cs typeface="Arial" charset="0"/>
              </a:rPr>
              <a:t>Support is of prime importance in the foot</a:t>
            </a:r>
            <a:r>
              <a:rPr lang="en-US" sz="2800" b="1">
                <a:latin typeface="Arial" charset="0"/>
                <a:cs typeface="Arial" charset="0"/>
              </a:rPr>
              <a:t>, as </a:t>
            </a:r>
            <a:r>
              <a:rPr lang="en-US" sz="2800" b="1" u="sng">
                <a:latin typeface="Arial" charset="0"/>
                <a:cs typeface="Arial" charset="0"/>
              </a:rPr>
              <a:t>it bears the weight of the body </a:t>
            </a:r>
            <a:r>
              <a:rPr lang="en-US" sz="2800" b="1">
                <a:latin typeface="Arial" charset="0"/>
                <a:cs typeface="Arial" charset="0"/>
              </a:rPr>
              <a:t>and must adopt different configurations </a:t>
            </a:r>
            <a:r>
              <a:rPr lang="en-US" sz="2800" b="1" u="sng">
                <a:latin typeface="Arial" charset="0"/>
                <a:cs typeface="Arial" charset="0"/>
              </a:rPr>
              <a:t>to permit locomotion.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64905"/>
            <a:ext cx="9144000" cy="1498450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6" y="0"/>
            <a:ext cx="9121774" cy="1143000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BONES OF THIGH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(Femur and Patella)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7688" y="1196975"/>
            <a:ext cx="4535487" cy="45894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>
                <a:solidFill>
                  <a:srgbClr val="FF3300"/>
                </a:solidFill>
                <a:latin typeface="Arial" charset="0"/>
                <a:cs typeface="Arial" charset="0"/>
              </a:rPr>
              <a:t>Femur:</a:t>
            </a:r>
            <a:r>
              <a:rPr lang="en-US" sz="360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>
                <a:latin typeface="Arial" charset="0"/>
                <a:cs typeface="Arial" charset="0"/>
              </a:rPr>
              <a:t>Articulates above with </a:t>
            </a:r>
            <a:r>
              <a:rPr lang="en-US" u="sng">
                <a:latin typeface="Arial" charset="0"/>
                <a:cs typeface="Arial" charset="0"/>
              </a:rPr>
              <a:t>acetabulum of hip bone </a:t>
            </a:r>
            <a:r>
              <a:rPr lang="en-US">
                <a:latin typeface="Arial" charset="0"/>
                <a:cs typeface="Arial" charset="0"/>
              </a:rPr>
              <a:t>to form the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 hip joint.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>
                <a:latin typeface="Arial" charset="0"/>
                <a:cs typeface="Arial" charset="0"/>
              </a:rPr>
              <a:t>Articulates below with </a:t>
            </a:r>
            <a:r>
              <a:rPr lang="en-US" u="sng">
                <a:latin typeface="Arial" charset="0"/>
                <a:cs typeface="Arial" charset="0"/>
              </a:rPr>
              <a:t>tibia and patella </a:t>
            </a:r>
            <a:r>
              <a:rPr lang="en-US">
                <a:latin typeface="Arial" charset="0"/>
                <a:cs typeface="Arial" charset="0"/>
              </a:rPr>
              <a:t>to form the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knee joint.</a:t>
            </a:r>
          </a:p>
        </p:txBody>
      </p:sp>
      <p:pic>
        <p:nvPicPr>
          <p:cNvPr id="4102" name="Picture 5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676650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BONES OF THIGH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(Femur and Patella)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3600450" cy="3114675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Arial" charset="0"/>
                <a:cs typeface="Arial" charset="0"/>
              </a:rPr>
              <a:t>Femur :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rgbClr val="6600FF"/>
                </a:solidFill>
                <a:latin typeface="Arial" charset="0"/>
                <a:cs typeface="Arial" charset="0"/>
              </a:rPr>
              <a:t>   </a:t>
            </a:r>
            <a:r>
              <a:rPr lang="en-US" b="1" u="sng">
                <a:solidFill>
                  <a:srgbClr val="6600FF"/>
                </a:solidFill>
                <a:latin typeface="Arial" charset="0"/>
                <a:cs typeface="Arial" charset="0"/>
              </a:rPr>
              <a:t>Consists of :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Upper end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Shaft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Lower end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84313"/>
            <a:ext cx="4881562" cy="3529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0900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UPPER END OF FEMUR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000125"/>
            <a:ext cx="4537075" cy="5643563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FF3300"/>
                </a:solidFill>
                <a:latin typeface="Arial" charset="0"/>
                <a:cs typeface="Arial" charset="0"/>
              </a:rPr>
              <a:t>Head 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cs typeface="Arial" charset="0"/>
              </a:rPr>
              <a:t>It articulates with acetabulum of hip bone to form </a:t>
            </a:r>
            <a:r>
              <a:rPr lang="en-US" sz="2800" u="sng">
                <a:latin typeface="Arial" charset="0"/>
                <a:cs typeface="Arial" charset="0"/>
              </a:rPr>
              <a:t>hip joint.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cs typeface="Arial" charset="0"/>
              </a:rPr>
              <a:t>Has a depression in the center (fovea capitis), for the attachment </a:t>
            </a:r>
            <a:r>
              <a:rPr lang="en-US" sz="2800" u="sng">
                <a:latin typeface="Arial" charset="0"/>
                <a:cs typeface="Arial" charset="0"/>
              </a:rPr>
              <a:t>of ligament of the</a:t>
            </a:r>
            <a:r>
              <a:rPr lang="en-US" sz="2800">
                <a:latin typeface="Arial" charset="0"/>
                <a:cs typeface="Arial" charset="0"/>
              </a:rPr>
              <a:t> </a:t>
            </a:r>
            <a:r>
              <a:rPr lang="en-US" sz="2800" u="sng">
                <a:latin typeface="Arial" charset="0"/>
                <a:cs typeface="Arial" charset="0"/>
              </a:rPr>
              <a:t>head.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u="sng">
                <a:latin typeface="Arial" charset="0"/>
                <a:cs typeface="Arial" charset="0"/>
              </a:rPr>
              <a:t>Obturator artery</a:t>
            </a:r>
            <a:r>
              <a:rPr lang="en-US" sz="2800">
                <a:latin typeface="Arial" charset="0"/>
                <a:cs typeface="Arial" charset="0"/>
              </a:rPr>
              <a:t> passes along this ligament to supply head of femur.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FF3300"/>
                </a:solidFill>
                <a:latin typeface="Arial" charset="0"/>
                <a:cs typeface="Arial" charset="0"/>
              </a:rPr>
              <a:t>Neck :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cs typeface="Arial" charset="0"/>
              </a:rPr>
              <a:t>It connects head to the shaft</a:t>
            </a:r>
            <a:r>
              <a:rPr lang="en-US" sz="240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2">
            <a:lum bright="-26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4176712" cy="250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lum bright="-2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89363"/>
            <a:ext cx="2592388" cy="281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70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UPPER END OF FEMUR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1000125"/>
            <a:ext cx="4103687" cy="53816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3300"/>
                </a:solidFill>
                <a:latin typeface="Arial" charset="0"/>
                <a:cs typeface="Arial" charset="0"/>
              </a:rPr>
              <a:t>Greater and lesser trochanters 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33CC33"/>
                </a:solidFill>
                <a:latin typeface="Arial" charset="0"/>
                <a:cs typeface="Arial" charset="0"/>
              </a:rPr>
              <a:t>Anteriorly, </a:t>
            </a:r>
            <a:r>
              <a:rPr lang="en-US" sz="2800">
                <a:latin typeface="Arial" charset="0"/>
                <a:cs typeface="Arial" charset="0"/>
              </a:rPr>
              <a:t>connecting the 2 trochanters.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  <a:cs typeface="Arial" charset="0"/>
              </a:rPr>
              <a:t>   the </a:t>
            </a:r>
            <a:r>
              <a:rPr lang="en-US" sz="2800" b="1">
                <a:solidFill>
                  <a:srgbClr val="CC66FF"/>
                </a:solidFill>
                <a:latin typeface="Arial" charset="0"/>
                <a:cs typeface="Arial" charset="0"/>
              </a:rPr>
              <a:t>inter-trochanteric line, </a:t>
            </a:r>
            <a:r>
              <a:rPr lang="en-US" sz="2800" b="1">
                <a:latin typeface="Arial" charset="0"/>
                <a:cs typeface="Arial" charset="0"/>
              </a:rPr>
              <a:t>where the </a:t>
            </a:r>
            <a:r>
              <a:rPr lang="en-US" sz="2800" b="1" u="sng">
                <a:latin typeface="Arial" charset="0"/>
                <a:cs typeface="Arial" charset="0"/>
              </a:rPr>
              <a:t>iliofemoral ligament</a:t>
            </a:r>
            <a:r>
              <a:rPr lang="en-US" sz="2800" b="1">
                <a:latin typeface="Arial" charset="0"/>
                <a:cs typeface="Arial" charset="0"/>
              </a:rPr>
              <a:t> is attached.</a:t>
            </a: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33CC33"/>
                </a:solidFill>
                <a:latin typeface="Arial" charset="0"/>
                <a:cs typeface="Arial" charset="0"/>
              </a:rPr>
              <a:t>Posteriorly</a:t>
            </a:r>
            <a:r>
              <a:rPr lang="en-US" sz="2800">
                <a:solidFill>
                  <a:srgbClr val="33CC33"/>
                </a:solidFill>
                <a:latin typeface="Arial" charset="0"/>
                <a:cs typeface="Arial" charset="0"/>
              </a:rPr>
              <a:t>,</a:t>
            </a:r>
            <a:r>
              <a:rPr lang="en-US" sz="2800">
                <a:latin typeface="Arial" charset="0"/>
                <a:cs typeface="Arial" charset="0"/>
              </a:rPr>
              <a:t> the </a:t>
            </a:r>
            <a:r>
              <a:rPr lang="en-US" sz="2800" b="1">
                <a:solidFill>
                  <a:srgbClr val="CC66FF"/>
                </a:solidFill>
                <a:latin typeface="Arial" charset="0"/>
                <a:cs typeface="Arial" charset="0"/>
              </a:rPr>
              <a:t>inter-trochanteric crest,</a:t>
            </a:r>
            <a:r>
              <a:rPr lang="en-US" sz="2800">
                <a:latin typeface="Arial" charset="0"/>
                <a:cs typeface="Arial" charset="0"/>
              </a:rPr>
              <a:t> on which is </a:t>
            </a:r>
            <a:r>
              <a:rPr lang="en-US" sz="2800" b="1">
                <a:solidFill>
                  <a:srgbClr val="FF3300"/>
                </a:solidFill>
                <a:latin typeface="Arial" charset="0"/>
                <a:cs typeface="Arial" charset="0"/>
              </a:rPr>
              <a:t>the quadrate tubercle.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2">
            <a:lum bright="-2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4749800" cy="3529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6090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SHAFT OF FEMUR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86125" y="857250"/>
            <a:ext cx="3643313" cy="50720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3300"/>
                </a:solidFill>
                <a:latin typeface="Arial" charset="0"/>
                <a:cs typeface="Arial" charset="0"/>
              </a:rPr>
              <a:t>It has 3 surfaces :</a:t>
            </a:r>
          </a:p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Anterior, Medial and Lateral.</a:t>
            </a:r>
          </a:p>
          <a:p>
            <a:pPr eaLnBrk="1" hangingPunct="1"/>
            <a:r>
              <a:rPr lang="en-US" sz="2800" b="1">
                <a:solidFill>
                  <a:srgbClr val="FF3300"/>
                </a:solidFill>
                <a:latin typeface="Arial" charset="0"/>
                <a:cs typeface="Arial" charset="0"/>
              </a:rPr>
              <a:t>It has 3 borders :</a:t>
            </a:r>
          </a:p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2 rounded medial and lateral, and a thick posterior border or ridge called </a:t>
            </a:r>
            <a:r>
              <a:rPr lang="en-US" sz="2800" b="1">
                <a:solidFill>
                  <a:srgbClr val="6600FF"/>
                </a:solidFill>
                <a:latin typeface="Arial" charset="0"/>
                <a:cs typeface="Arial" charset="0"/>
              </a:rPr>
              <a:t>linea aspera.</a:t>
            </a:r>
            <a:endParaRPr lang="en-US" sz="2800" b="1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400" b="1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pic>
        <p:nvPicPr>
          <p:cNvPr id="8198" name="Picture 6" descr="Gray24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765175"/>
            <a:ext cx="2035175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4">
            <a:lum bright="-2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31432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0" y="857250"/>
            <a:ext cx="4678363" cy="5715000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CC66FF"/>
                </a:solidFill>
                <a:latin typeface="Arial" charset="0"/>
                <a:cs typeface="Arial" charset="0"/>
              </a:rPr>
              <a:t>Anteriorly :</a:t>
            </a:r>
            <a:r>
              <a:rPr lang="en-US" sz="2400" b="1">
                <a:latin typeface="Arial" charset="0"/>
                <a:cs typeface="Arial" charset="0"/>
              </a:rPr>
              <a:t> is smooth and rounded.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CC66FF"/>
                </a:solidFill>
                <a:latin typeface="Arial" charset="0"/>
                <a:cs typeface="Arial" charset="0"/>
              </a:rPr>
              <a:t>Posteriorly :</a:t>
            </a:r>
            <a:r>
              <a:rPr lang="en-US" sz="2400" b="1">
                <a:latin typeface="Arial" charset="0"/>
                <a:cs typeface="Arial" charset="0"/>
              </a:rPr>
              <a:t> has a ridge, the </a:t>
            </a:r>
            <a:r>
              <a:rPr lang="en-US" sz="2400" b="1">
                <a:solidFill>
                  <a:srgbClr val="33CC33"/>
                </a:solidFill>
                <a:latin typeface="Arial" charset="0"/>
                <a:cs typeface="Arial" charset="0"/>
              </a:rPr>
              <a:t>linea aspera.</a:t>
            </a:r>
            <a:endParaRPr lang="en-US" sz="2400" b="1" u="sng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CC66FF"/>
                </a:solidFill>
                <a:latin typeface="Arial" charset="0"/>
                <a:cs typeface="Arial" charset="0"/>
              </a:rPr>
              <a:t>Posteriorly :</a:t>
            </a:r>
            <a:r>
              <a:rPr lang="en-US" sz="2400" b="1">
                <a:latin typeface="Arial" charset="0"/>
                <a:cs typeface="Arial" charset="0"/>
              </a:rPr>
              <a:t> below the greater trochanter is </a:t>
            </a:r>
            <a:r>
              <a:rPr lang="en-US" sz="2400" b="1">
                <a:solidFill>
                  <a:srgbClr val="33CC33"/>
                </a:solidFill>
                <a:latin typeface="Arial" charset="0"/>
                <a:cs typeface="Arial" charset="0"/>
              </a:rPr>
              <a:t>the gluteal tuberosity</a:t>
            </a:r>
            <a:r>
              <a:rPr lang="en-US" sz="2400" b="1">
                <a:latin typeface="Arial" charset="0"/>
                <a:cs typeface="Arial" charset="0"/>
              </a:rPr>
              <a:t> for attachment of </a:t>
            </a:r>
            <a:r>
              <a:rPr lang="en-US" sz="2400" b="1" u="sng">
                <a:latin typeface="Arial" charset="0"/>
                <a:cs typeface="Arial" charset="0"/>
              </a:rPr>
              <a:t>gluteus maximus muscle.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CC66FF"/>
                </a:solidFill>
                <a:latin typeface="Arial" charset="0"/>
                <a:cs typeface="Arial" charset="0"/>
              </a:rPr>
              <a:t>The medial margin of linea aspera</a:t>
            </a:r>
            <a:r>
              <a:rPr lang="en-US" sz="2400" b="1">
                <a:latin typeface="Arial" charset="0"/>
                <a:cs typeface="Arial" charset="0"/>
              </a:rPr>
              <a:t> continues below as </a:t>
            </a:r>
            <a:r>
              <a:rPr lang="en-US" sz="2400" b="1">
                <a:solidFill>
                  <a:srgbClr val="FF3300"/>
                </a:solidFill>
                <a:latin typeface="Arial" charset="0"/>
                <a:cs typeface="Arial" charset="0"/>
              </a:rPr>
              <a:t>medial supracondylar ridge.</a:t>
            </a:r>
            <a:endParaRPr lang="en-US" sz="24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CC66FF"/>
                </a:solidFill>
                <a:latin typeface="Arial" charset="0"/>
                <a:cs typeface="Arial" charset="0"/>
              </a:rPr>
              <a:t>The lateral margin</a:t>
            </a:r>
            <a:r>
              <a:rPr lang="en-US" sz="2400" b="1">
                <a:latin typeface="Arial" charset="0"/>
                <a:cs typeface="Arial" charset="0"/>
              </a:rPr>
              <a:t> becomes continues below with </a:t>
            </a:r>
            <a:r>
              <a:rPr lang="en-US" sz="2400" b="1">
                <a:solidFill>
                  <a:srgbClr val="FF3300"/>
                </a:solidFill>
                <a:latin typeface="Arial" charset="0"/>
                <a:cs typeface="Arial" charset="0"/>
              </a:rPr>
              <a:t>the lateral supracondylar ridge.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Arial" charset="0"/>
                <a:cs typeface="Arial" charset="0"/>
              </a:rPr>
              <a:t>A Triangular area, </a:t>
            </a:r>
            <a:r>
              <a:rPr lang="en-US" sz="2400" b="1">
                <a:solidFill>
                  <a:srgbClr val="FF3300"/>
                </a:solidFill>
                <a:latin typeface="Arial" charset="0"/>
                <a:cs typeface="Arial" charset="0"/>
              </a:rPr>
              <a:t>the popliteal surface</a:t>
            </a:r>
            <a:r>
              <a:rPr lang="en-US" sz="2400" b="1">
                <a:latin typeface="Arial" charset="0"/>
                <a:cs typeface="Arial" charset="0"/>
              </a:rPr>
              <a:t> lies at the lower end of shaft. 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bg1"/>
                </a:solidFill>
              </a:rPr>
              <a:t>SHAFT OF FEMUR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lum bright="-2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36613"/>
            <a:ext cx="3929062" cy="55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1228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LOWER END OF FEMUR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785813"/>
            <a:ext cx="4070350" cy="57864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  <a:cs typeface="Arial" charset="0"/>
              </a:rPr>
              <a:t>Has lateral and medial condyles, separated </a:t>
            </a:r>
            <a:r>
              <a:rPr lang="en-US" sz="2800" b="1" u="sng">
                <a:latin typeface="Arial" charset="0"/>
                <a:cs typeface="Arial" charset="0"/>
              </a:rPr>
              <a:t>anteriorly </a:t>
            </a:r>
            <a:r>
              <a:rPr lang="en-US" sz="2800" b="1">
                <a:latin typeface="Arial" charset="0"/>
                <a:cs typeface="Arial" charset="0"/>
              </a:rPr>
              <a:t>by </a:t>
            </a:r>
            <a:r>
              <a:rPr lang="en-US" sz="2800" b="1">
                <a:solidFill>
                  <a:srgbClr val="CC66FF"/>
                </a:solidFill>
                <a:latin typeface="Arial" charset="0"/>
                <a:cs typeface="Arial" charset="0"/>
              </a:rPr>
              <a:t>articular patellar surface,</a:t>
            </a:r>
            <a:r>
              <a:rPr lang="en-US" sz="2800" b="1">
                <a:latin typeface="Arial" charset="0"/>
                <a:cs typeface="Arial" charset="0"/>
              </a:rPr>
              <a:t> and </a:t>
            </a:r>
            <a:r>
              <a:rPr lang="en-US" sz="2800" b="1" u="sng">
                <a:latin typeface="Arial" charset="0"/>
                <a:cs typeface="Arial" charset="0"/>
              </a:rPr>
              <a:t>posteriorly </a:t>
            </a:r>
            <a:r>
              <a:rPr lang="en-US" sz="2800" b="1">
                <a:latin typeface="Arial" charset="0"/>
                <a:cs typeface="Arial" charset="0"/>
              </a:rPr>
              <a:t>by </a:t>
            </a:r>
            <a:r>
              <a:rPr lang="en-US" sz="2800" b="1">
                <a:solidFill>
                  <a:srgbClr val="CC66FF"/>
                </a:solidFill>
                <a:latin typeface="Arial" charset="0"/>
                <a:cs typeface="Arial" charset="0"/>
              </a:rPr>
              <a:t>intercondylar notch or fossa.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  <a:cs typeface="Arial" charset="0"/>
              </a:rPr>
              <a:t>The 2 condyles take part in </a:t>
            </a:r>
            <a:r>
              <a:rPr lang="en-US" sz="2800" b="1">
                <a:solidFill>
                  <a:srgbClr val="CC66FF"/>
                </a:solidFill>
                <a:latin typeface="Arial" charset="0"/>
                <a:cs typeface="Arial" charset="0"/>
              </a:rPr>
              <a:t>the knee joint.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  <a:cs typeface="Arial" charset="0"/>
              </a:rPr>
              <a:t>Above the condyles are </a:t>
            </a:r>
            <a:r>
              <a:rPr lang="en-US" sz="2800" b="1">
                <a:solidFill>
                  <a:srgbClr val="CC66FF"/>
                </a:solidFill>
                <a:latin typeface="Arial" charset="0"/>
                <a:cs typeface="Arial" charset="0"/>
              </a:rPr>
              <a:t>the medial &amp; lateral epicondyles.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CC66FF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  <a:cs typeface="Arial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lum bright="-2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4176712" cy="55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1188</Words>
  <Application>Microsoft Macintosh PowerPoint</Application>
  <PresentationFormat>On-screen Show (4:3)</PresentationFormat>
  <Paragraphs>150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Default Design</vt:lpstr>
      <vt:lpstr>BONES OF LOWER LIMB</vt:lpstr>
      <vt:lpstr>OBJECTIVES</vt:lpstr>
      <vt:lpstr>BONES OF THIGH (Femur and Patella)</vt:lpstr>
      <vt:lpstr>BONES OF THIGH (Femur and Patella)</vt:lpstr>
      <vt:lpstr>UPPER END OF FEMUR</vt:lpstr>
      <vt:lpstr>UPPER END OF FEMUR</vt:lpstr>
      <vt:lpstr>SHAFT OF FEMUR</vt:lpstr>
      <vt:lpstr>SHAFT OF FEMUR</vt:lpstr>
      <vt:lpstr>LOWER END OF FEMUR</vt:lpstr>
      <vt:lpstr>PATELLA</vt:lpstr>
      <vt:lpstr>POSITION OF FEMUR (RIGHT OR LEFT)</vt:lpstr>
      <vt:lpstr>BONES OF LEG (TIBIA AND FIBULA) </vt:lpstr>
      <vt:lpstr>TIBIA</vt:lpstr>
      <vt:lpstr>TIBIA</vt:lpstr>
      <vt:lpstr>TIBIA</vt:lpstr>
      <vt:lpstr>POSITION OF TIBIA (RIGHT OR LEFT)</vt:lpstr>
      <vt:lpstr>FIBULA</vt:lpstr>
      <vt:lpstr>FIBULA</vt:lpstr>
      <vt:lpstr>BONES OF FOOT</vt:lpstr>
      <vt:lpstr>BONES OF FOOT</vt:lpstr>
      <vt:lpstr>SUMMARY</vt:lpstr>
      <vt:lpstr>SUMMARY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271</cp:revision>
  <dcterms:created xsi:type="dcterms:W3CDTF">2010-12-22T12:58:39Z</dcterms:created>
  <dcterms:modified xsi:type="dcterms:W3CDTF">2011-12-12T13:27:09Z</dcterms:modified>
</cp:coreProperties>
</file>