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8" r:id="rId2"/>
    <p:sldId id="25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293" autoAdjust="0"/>
  </p:normalViewPr>
  <p:slideViewPr>
    <p:cSldViewPr>
      <p:cViewPr>
        <p:scale>
          <a:sx n="80" d="100"/>
          <a:sy n="80" d="100"/>
        </p:scale>
        <p:origin x="-8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544B4-A396-4E76-870F-4CCC9680DBA9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645E7-8A54-403C-B045-1E9237058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45E7-8A54-403C-B045-1E92370587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&amp; MEDIAL COMPARTMENTS OF THIGH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4008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Ahmed </a:t>
            </a:r>
            <a:r>
              <a:rPr lang="en-U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Ibrahim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&amp;</a:t>
            </a:r>
          </a:p>
          <a:p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Zeenat</a:t>
            </a:r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Zaidi</a:t>
            </a:r>
            <a:endParaRPr lang="en-US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14338" name="Picture 2" descr="http://www.arabic-calligraphy.net/wp-content/uploads/2010/07/cropped-Untitle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1000"/>
            <a:ext cx="2209800" cy="464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C:\Users\Zeenat\Pictures\jn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737" r="5418"/>
          <a:stretch>
            <a:fillRect/>
          </a:stretch>
        </p:blipFill>
        <p:spPr bwMode="auto">
          <a:xfrm>
            <a:off x="4267200" y="1066800"/>
            <a:ext cx="3510721" cy="5562600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219200"/>
            <a:ext cx="3505200" cy="51054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(Adductor portion)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ADDUCTION OF HIP JOINT</a:t>
            </a:r>
          </a:p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flexes knee joint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 NERVE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4114800"/>
            <a:ext cx="1284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(Adductor portion</a:t>
            </a:r>
            <a:r>
              <a:rPr lang="en-US" sz="1100" b="1" dirty="0" smtClean="0"/>
              <a:t>)</a:t>
            </a:r>
            <a:endParaRPr lang="en-US" sz="1100" b="1" dirty="0"/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5943600" y="4343400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0" y="228600"/>
            <a:ext cx="91440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Medial Compartment of Thigh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436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0" y="3962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864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4724400"/>
            <a:ext cx="14029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(Hamstring portions)</a:t>
            </a:r>
            <a:endParaRPr lang="en-US" sz="1100" dirty="0"/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5867400" y="4876800"/>
            <a:ext cx="762000" cy="63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My Documents\My Pictures\thigh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1524000" cy="38100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1\My Documents\My Pictures\thigh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1463675" cy="3657600"/>
          </a:xfrm>
          <a:prstGeom prst="rect">
            <a:avLst/>
          </a:prstGeom>
          <a:noFill/>
        </p:spPr>
      </p:pic>
      <p:pic>
        <p:nvPicPr>
          <p:cNvPr id="1028" name="Picture 4" descr="C:\Documents and Settings\user1\My Documents\My Pictures\thigh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447800"/>
            <a:ext cx="2041525" cy="3810000"/>
          </a:xfrm>
          <a:prstGeom prst="rect">
            <a:avLst/>
          </a:prstGeom>
          <a:noFill/>
        </p:spPr>
      </p:pic>
      <p:pic>
        <p:nvPicPr>
          <p:cNvPr id="1029" name="Picture 5" descr="C:\Documents and Settings\user1\My Documents\My Pictures\thigh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447800"/>
            <a:ext cx="1450975" cy="3767137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rot="5400000">
            <a:off x="5029200" y="2971800"/>
            <a:ext cx="533400" cy="228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5562600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6096000"/>
            <a:ext cx="415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Posterior border of femur (Linea </a:t>
            </a:r>
            <a:r>
              <a:rPr lang="en-US" b="1" dirty="0" err="1" smtClean="0">
                <a:solidFill>
                  <a:srgbClr val="002060"/>
                </a:solidFill>
              </a:rPr>
              <a:t>Aspera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5715000"/>
            <a:ext cx="2292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Upper part of medial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surface of tibia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(behind </a:t>
            </a:r>
            <a:r>
              <a:rPr lang="en-US" b="1" dirty="0" err="1" smtClean="0">
                <a:solidFill>
                  <a:srgbClr val="002060"/>
                </a:solidFill>
              </a:rPr>
              <a:t>sartorius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" y="5181600"/>
            <a:ext cx="17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181600"/>
            <a:ext cx="1699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5800" y="5029200"/>
            <a:ext cx="1956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(adductor portion)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1800" y="5105400"/>
            <a:ext cx="87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228600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91440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0" y="9144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600" y="6858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FF0000"/>
                </a:solidFill>
              </a:rPr>
              <a:t>Ischial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1" name="Straight Arrow Connector 40"/>
          <p:cNvCxnSpPr>
            <a:stCxn id="37" idx="2"/>
          </p:cNvCxnSpPr>
          <p:nvPr/>
        </p:nvCxnSpPr>
        <p:spPr>
          <a:xfrm rot="16200000" flipH="1">
            <a:off x="621994" y="1917394"/>
            <a:ext cx="1459468" cy="192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</p:cNvCxnSpPr>
          <p:nvPr/>
        </p:nvCxnSpPr>
        <p:spPr>
          <a:xfrm rot="16200000" flipH="1">
            <a:off x="2936311" y="2021910"/>
            <a:ext cx="1182469" cy="2601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</p:cNvCxnSpPr>
          <p:nvPr/>
        </p:nvCxnSpPr>
        <p:spPr>
          <a:xfrm rot="5400000">
            <a:off x="5374712" y="1443820"/>
            <a:ext cx="1411069" cy="11876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2"/>
          </p:cNvCxnSpPr>
          <p:nvPr/>
        </p:nvCxnSpPr>
        <p:spPr>
          <a:xfrm rot="16200000" flipH="1">
            <a:off x="6517711" y="1488510"/>
            <a:ext cx="1487269" cy="11745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0"/>
          </p:cNvCxnSpPr>
          <p:nvPr/>
        </p:nvCxnSpPr>
        <p:spPr>
          <a:xfrm rot="16200000" flipV="1">
            <a:off x="1305478" y="3495122"/>
            <a:ext cx="2362200" cy="28395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0" idx="0"/>
          </p:cNvCxnSpPr>
          <p:nvPr/>
        </p:nvCxnSpPr>
        <p:spPr>
          <a:xfrm rot="16200000" flipV="1">
            <a:off x="2181778" y="4371422"/>
            <a:ext cx="2743200" cy="7059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0" idx="0"/>
          </p:cNvCxnSpPr>
          <p:nvPr/>
        </p:nvCxnSpPr>
        <p:spPr>
          <a:xfrm rot="5400000" flipH="1" flipV="1">
            <a:off x="3248578" y="4162978"/>
            <a:ext cx="2590800" cy="12752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1" idx="0"/>
          </p:cNvCxnSpPr>
          <p:nvPr/>
        </p:nvCxnSpPr>
        <p:spPr>
          <a:xfrm rot="16200000" flipV="1">
            <a:off x="7316854" y="5256146"/>
            <a:ext cx="762000" cy="15570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Zeenat\Pictures\pink-r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0"/>
            <a:ext cx="5283200" cy="3962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2895600"/>
            <a:ext cx="9143999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Thank You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 be able to:</a:t>
            </a:r>
          </a:p>
          <a:p>
            <a:pPr lvl="0">
              <a:buFont typeface="Wingdings" pitchFamily="2" charset="2"/>
              <a:buChar char="§"/>
            </a:pPr>
            <a:r>
              <a:rPr lang="en-US" sz="3000" i="1" dirty="0" smtClean="0">
                <a:solidFill>
                  <a:srgbClr val="002060"/>
                </a:solidFill>
              </a:rPr>
              <a:t>List </a:t>
            </a:r>
            <a:r>
              <a:rPr lang="en-US" sz="3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3000" i="1" dirty="0" smtClean="0">
                <a:solidFill>
                  <a:srgbClr val="002060"/>
                </a:solidFill>
              </a:rPr>
              <a:t>of muscles of </a:t>
            </a:r>
            <a:r>
              <a:rPr lang="en-US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sz="3000" i="1" dirty="0" smtClean="0">
                <a:solidFill>
                  <a:srgbClr val="002060"/>
                </a:solidFill>
              </a:rPr>
              <a:t>Describe the anatomy of muscles of </a:t>
            </a:r>
            <a:r>
              <a:rPr lang="en-US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 </a:t>
            </a:r>
            <a:r>
              <a:rPr lang="en-US" sz="3000" i="1" dirty="0" smtClean="0">
                <a:solidFill>
                  <a:srgbClr val="002060"/>
                </a:solidFill>
              </a:rPr>
              <a:t>regarding: </a:t>
            </a:r>
            <a:r>
              <a:rPr lang="en-US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>
              <a:buFont typeface="Wingdings" pitchFamily="2" charset="2"/>
              <a:buChar char="§"/>
            </a:pPr>
            <a:r>
              <a:rPr lang="en-US" sz="3000" i="1" dirty="0" smtClean="0">
                <a:solidFill>
                  <a:srgbClr val="002060"/>
                </a:solidFill>
              </a:rPr>
              <a:t>List </a:t>
            </a:r>
            <a:r>
              <a:rPr lang="en-US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 </a:t>
            </a:r>
            <a:r>
              <a:rPr lang="en-US" sz="3000" i="1" dirty="0" smtClean="0">
                <a:solidFill>
                  <a:srgbClr val="002060"/>
                </a:solidFill>
              </a:rPr>
              <a:t>of muscles of </a:t>
            </a:r>
            <a:r>
              <a:rPr lang="en-US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sz="3000" i="1" dirty="0" smtClean="0">
                <a:solidFill>
                  <a:srgbClr val="002060"/>
                </a:solidFill>
              </a:rPr>
              <a:t>Describe the anatomy of muscles of </a:t>
            </a:r>
            <a:r>
              <a:rPr lang="en-US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 </a:t>
            </a:r>
            <a:r>
              <a:rPr lang="en-US" sz="3000" i="1" dirty="0" smtClean="0">
                <a:solidFill>
                  <a:srgbClr val="002060"/>
                </a:solidFill>
              </a:rPr>
              <a:t>regarding: </a:t>
            </a:r>
            <a:r>
              <a:rPr lang="en-US" sz="3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>
              <a:buNone/>
            </a:pPr>
            <a:endParaRPr lang="en-US" b="1" i="1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0"/>
            <a:ext cx="853522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The thigh is divided into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compartments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by 3 </a:t>
            </a:r>
            <a:r>
              <a:rPr lang="en-US" sz="2400" b="1" dirty="0" err="1" smtClean="0">
                <a:solidFill>
                  <a:srgbClr val="C00000"/>
                </a:solidFill>
              </a:rPr>
              <a:t>intermuscular</a:t>
            </a:r>
            <a:r>
              <a:rPr lang="en-US" sz="2400" b="1" dirty="0" smtClean="0">
                <a:solidFill>
                  <a:srgbClr val="C00000"/>
                </a:solidFill>
              </a:rPr>
              <a:t> septa (extending from deep fascia into femur)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Zeenet\My Documents\My 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6781800" cy="5486400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6248400" y="4800600"/>
            <a:ext cx="1676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1905000"/>
            <a:ext cx="1600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81200" y="5029200"/>
            <a:ext cx="1600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Zeenet\My Documents\My Pictures\Picture2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7200"/>
            <a:ext cx="3124200" cy="6111783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52400" y="762000"/>
            <a:ext cx="2743200" cy="5539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1. Sartorius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2. </a:t>
            </a:r>
            <a:r>
              <a:rPr lang="en-US" sz="2000" b="1" dirty="0" err="1" smtClean="0">
                <a:solidFill>
                  <a:srgbClr val="0070C0"/>
                </a:solidFill>
              </a:rPr>
              <a:t>Pectineus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3. </a:t>
            </a:r>
            <a:r>
              <a:rPr lang="en-US" sz="2000" b="1" dirty="0" err="1" smtClean="0">
                <a:solidFill>
                  <a:srgbClr val="0070C0"/>
                </a:solidFill>
              </a:rPr>
              <a:t>psoas</a:t>
            </a:r>
            <a:r>
              <a:rPr lang="en-US" sz="2000" b="1" dirty="0" smtClean="0">
                <a:solidFill>
                  <a:srgbClr val="0070C0"/>
                </a:solidFill>
              </a:rPr>
              <a:t> major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4. </a:t>
            </a:r>
            <a:r>
              <a:rPr lang="en-US" sz="2000" b="1" dirty="0" err="1" smtClean="0">
                <a:solidFill>
                  <a:srgbClr val="0070C0"/>
                </a:solidFill>
              </a:rPr>
              <a:t>Iliacus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of knee: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1. Rectus </a:t>
            </a:r>
            <a:r>
              <a:rPr lang="en-US" sz="2000" b="1" dirty="0" err="1" smtClean="0">
                <a:solidFill>
                  <a:srgbClr val="00B050"/>
                </a:solidFill>
              </a:rPr>
              <a:t>femoris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2. </a:t>
            </a:r>
            <a:r>
              <a:rPr lang="en-US" sz="2000" b="1" dirty="0" err="1" smtClean="0">
                <a:solidFill>
                  <a:srgbClr val="00B050"/>
                </a:solidFill>
              </a:rPr>
              <a:t>Vastus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lateralis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3. </a:t>
            </a:r>
            <a:r>
              <a:rPr lang="en-US" sz="2000" b="1" dirty="0" err="1" smtClean="0">
                <a:solidFill>
                  <a:srgbClr val="00B050"/>
                </a:solidFill>
              </a:rPr>
              <a:t>Vastus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medialis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4. </a:t>
            </a:r>
            <a:r>
              <a:rPr lang="en-US" sz="2000" b="1" dirty="0" err="1" smtClean="0">
                <a:solidFill>
                  <a:srgbClr val="00B050"/>
                </a:solidFill>
              </a:rPr>
              <a:t>Vastus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intermedius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1400" b="1" dirty="0" smtClean="0"/>
              <a:t>(deep to rectus </a:t>
            </a:r>
            <a:r>
              <a:rPr lang="en-US" sz="1400" b="1" dirty="0" err="1" smtClean="0"/>
              <a:t>femoris</a:t>
            </a:r>
            <a:r>
              <a:rPr lang="en-US" sz="1400" b="1" dirty="0" smtClean="0"/>
              <a:t>)</a:t>
            </a:r>
          </a:p>
          <a:p>
            <a:endParaRPr lang="en-US" sz="1600" b="1" dirty="0" smtClean="0"/>
          </a:p>
          <a:p>
            <a:endParaRPr lang="en-US" sz="1600" b="1" dirty="0" smtClean="0">
              <a:solidFill>
                <a:srgbClr val="00B050"/>
              </a:solidFill>
            </a:endParaRPr>
          </a:p>
          <a:p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Femoral nerve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0" y="388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2800" y="3657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862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33800" y="114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14800" y="1676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38600" y="1295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96000" y="228600"/>
            <a:ext cx="2895600" cy="39087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</a:rPr>
              <a:t>1. Adductor </a:t>
            </a:r>
            <a:r>
              <a:rPr lang="en-US" sz="2000" b="1" dirty="0" err="1" smtClean="0">
                <a:solidFill>
                  <a:srgbClr val="7030A0"/>
                </a:solidFill>
              </a:rPr>
              <a:t>longus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   2. Adductor </a:t>
            </a:r>
            <a:r>
              <a:rPr lang="en-US" sz="2000" b="1" dirty="0" err="1" smtClean="0">
                <a:solidFill>
                  <a:srgbClr val="7030A0"/>
                </a:solidFill>
              </a:rPr>
              <a:t>brevis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   3. Adductor part of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       adductor </a:t>
            </a:r>
            <a:r>
              <a:rPr lang="en-US" sz="2000" b="1" dirty="0" err="1" smtClean="0">
                <a:solidFill>
                  <a:srgbClr val="7030A0"/>
                </a:solidFill>
              </a:rPr>
              <a:t>magnus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   4. </a:t>
            </a:r>
            <a:r>
              <a:rPr lang="en-US" sz="2000" b="1" dirty="0" err="1" smtClean="0">
                <a:solidFill>
                  <a:srgbClr val="7030A0"/>
                </a:solidFill>
              </a:rPr>
              <a:t>Gracilis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en-US" sz="2000" b="1" dirty="0" err="1" smtClean="0">
                <a:solidFill>
                  <a:srgbClr val="0070C0"/>
                </a:solidFill>
              </a:rPr>
              <a:t>Obturator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nerve</a:t>
            </a:r>
            <a:endParaRPr lang="en-US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553200" y="1905000"/>
            <a:ext cx="2109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(deep to adductor </a:t>
            </a:r>
            <a:r>
              <a:rPr lang="en-US" sz="1400" b="1" dirty="0" err="1" smtClean="0"/>
              <a:t>longus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47" name="Rectangle 46"/>
          <p:cNvSpPr/>
          <p:nvPr/>
        </p:nvSpPr>
        <p:spPr>
          <a:xfrm>
            <a:off x="304800" y="4876800"/>
            <a:ext cx="2449458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These 4 muscles form the Quadriceps </a:t>
            </a:r>
            <a:r>
              <a:rPr lang="en-US" b="1" dirty="0" err="1" smtClean="0">
                <a:solidFill>
                  <a:srgbClr val="00B050"/>
                </a:solidFill>
              </a:rPr>
              <a:t>femoris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43400" y="3276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0" y="3200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2672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0" y="4191000"/>
            <a:ext cx="2895600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knee &amp; extensors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</a:t>
            </a:r>
            <a:r>
              <a:rPr lang="en-US" sz="2000" b="1" dirty="0" smtClean="0">
                <a:solidFill>
                  <a:srgbClr val="0070C0"/>
                </a:solidFill>
              </a:rPr>
              <a:t>Hamstrings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Sciatic nerve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152400"/>
            <a:ext cx="2667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Sartorius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447800" y="4953000"/>
            <a:ext cx="2057400" cy="16764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Upper part of medial surface of tibia</a:t>
            </a:r>
          </a:p>
        </p:txBody>
      </p:sp>
      <p:pic>
        <p:nvPicPr>
          <p:cNvPr id="22531" name="Picture 3" descr="C:\Documents and Settings\user1\My Documents\My Pictures\thigh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914400"/>
            <a:ext cx="1914144" cy="5687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4495800" y="30480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24200" y="1600200"/>
            <a:ext cx="1219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05200" y="6324600"/>
            <a:ext cx="121920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/>
          <p:cNvSpPr txBox="1">
            <a:spLocks/>
          </p:cNvSpPr>
          <p:nvPr/>
        </p:nvSpPr>
        <p:spPr>
          <a:xfrm>
            <a:off x="5715000" y="2362200"/>
            <a:ext cx="3200400" cy="25908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(TAILOR’S POSITION)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Flexion, abduction &amp; lateral rotation of hip joint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Flexion of knee joint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1066800" y="1295400"/>
            <a:ext cx="2057400" cy="16764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ORIGIN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Anterior superior iliac spine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651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Pectineus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0" y="2286000"/>
            <a:ext cx="2819400" cy="2971800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Superior pubic </a:t>
            </a:r>
            <a:r>
              <a:rPr lang="en-US" sz="2400" b="1" dirty="0" err="1" smtClean="0">
                <a:solidFill>
                  <a:srgbClr val="FF0000"/>
                </a:solidFill>
              </a:rPr>
              <a:t>ramus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Back of femur (below lesser </a:t>
            </a:r>
            <a:r>
              <a:rPr lang="en-US" sz="2400" b="1" dirty="0" err="1" smtClean="0">
                <a:solidFill>
                  <a:srgbClr val="002060"/>
                </a:solidFill>
              </a:rPr>
              <a:t>trochanter</a:t>
            </a:r>
            <a:r>
              <a:rPr lang="en-US" sz="2400" b="1" dirty="0" smtClean="0">
                <a:solidFill>
                  <a:srgbClr val="002060"/>
                </a:solidFill>
              </a:rPr>
              <a:t>)</a:t>
            </a:r>
          </a:p>
          <a:p>
            <a:endParaRPr lang="en-US" dirty="0"/>
          </a:p>
        </p:txBody>
      </p:sp>
      <p:pic>
        <p:nvPicPr>
          <p:cNvPr id="23554" name="Picture 2" descr="C:\Documents and Settings\user1\My Documents\My Pictures\thigh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990600"/>
            <a:ext cx="2133600" cy="5566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0" name="Straight Arrow Connector 9"/>
          <p:cNvCxnSpPr/>
          <p:nvPr/>
        </p:nvCxnSpPr>
        <p:spPr>
          <a:xfrm rot="10800000" flipV="1">
            <a:off x="4953000" y="2514600"/>
            <a:ext cx="9906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343400" y="3657600"/>
            <a:ext cx="1600200" cy="762000"/>
          </a:xfrm>
          <a:prstGeom prst="straightConnector1">
            <a:avLst/>
          </a:prstGeom>
          <a:ln w="38100">
            <a:solidFill>
              <a:srgbClr val="00206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 txBox="1">
            <a:spLocks/>
          </p:cNvSpPr>
          <p:nvPr/>
        </p:nvSpPr>
        <p:spPr>
          <a:xfrm>
            <a:off x="457200" y="1752600"/>
            <a:ext cx="2438400" cy="1752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ACTION: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Flexion &amp; adduction of hip joint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413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Iliacus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Psoas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major (</a:t>
            </a: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Iliopsoas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3962400"/>
            <a:ext cx="2438400" cy="12954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Lesser </a:t>
            </a:r>
            <a:r>
              <a:rPr lang="en-US" sz="2400" b="1" dirty="0" err="1" smtClean="0">
                <a:solidFill>
                  <a:srgbClr val="002060"/>
                </a:solidFill>
              </a:rPr>
              <a:t>trochanter</a:t>
            </a:r>
            <a:r>
              <a:rPr lang="en-US" sz="2400" b="1" dirty="0" smtClean="0">
                <a:solidFill>
                  <a:srgbClr val="002060"/>
                </a:solidFill>
              </a:rPr>
              <a:t> of femur</a:t>
            </a:r>
          </a:p>
        </p:txBody>
      </p:sp>
      <p:pic>
        <p:nvPicPr>
          <p:cNvPr id="24578" name="Picture 2" descr="C:\Documents and Settings\user1\My Documents\My Pictures\thigh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3200400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Straight Arrow Connector 7"/>
          <p:cNvCxnSpPr/>
          <p:nvPr/>
        </p:nvCxnSpPr>
        <p:spPr>
          <a:xfrm>
            <a:off x="2971800" y="4724400"/>
            <a:ext cx="121920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05600" y="1752600"/>
            <a:ext cx="2057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Flexion of hip joint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57200" y="1371600"/>
            <a:ext cx="2743200" cy="20574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ORIGIN: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err="1" smtClean="0">
                <a:solidFill>
                  <a:srgbClr val="FF0000"/>
                </a:solidFill>
              </a:rPr>
              <a:t>Psoas</a:t>
            </a:r>
            <a:r>
              <a:rPr lang="en-US" sz="2400" b="1" dirty="0" smtClean="0">
                <a:solidFill>
                  <a:srgbClr val="FF0000"/>
                </a:solidFill>
              </a:rPr>
              <a:t> major: T12 &amp; lumbar vertebrae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Iliacus</a:t>
            </a:r>
            <a:r>
              <a:rPr lang="en-US" sz="2400" b="1" dirty="0" smtClean="0">
                <a:solidFill>
                  <a:srgbClr val="FF0000"/>
                </a:solidFill>
              </a:rPr>
              <a:t>: Iliac </a:t>
            </a:r>
            <a:r>
              <a:rPr lang="en-US" sz="2400" b="1" dirty="0" err="1" smtClean="0">
                <a:solidFill>
                  <a:srgbClr val="FF0000"/>
                </a:solidFill>
              </a:rPr>
              <a:t>fossa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200400" y="2133600"/>
            <a:ext cx="1524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00400" y="31242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76400" y="5334000"/>
            <a:ext cx="5943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In less than 50 percent of humans the </a:t>
            </a:r>
            <a:r>
              <a:rPr lang="en-US" sz="2000" dirty="0" err="1" smtClean="0"/>
              <a:t>psoas</a:t>
            </a:r>
            <a:r>
              <a:rPr lang="en-US" sz="2000" dirty="0" smtClean="0"/>
              <a:t> major is accompanied by the </a:t>
            </a:r>
            <a:r>
              <a:rPr lang="en-US" sz="2000" b="1" i="1" dirty="0" err="1" smtClean="0"/>
              <a:t>psoas</a:t>
            </a:r>
            <a:r>
              <a:rPr lang="en-US" sz="2000" b="1" i="1" dirty="0" smtClean="0"/>
              <a:t> minor. </a:t>
            </a:r>
            <a:r>
              <a:rPr lang="en-US" sz="2000" dirty="0" smtClean="0"/>
              <a:t>When present, it </a:t>
            </a:r>
            <a:r>
              <a:rPr lang="en-US" sz="2000" dirty="0" smtClean="0"/>
              <a:t>is located in front of the </a:t>
            </a:r>
            <a:r>
              <a:rPr lang="en-US" sz="2000" dirty="0" err="1" smtClean="0"/>
              <a:t>psoas</a:t>
            </a:r>
            <a:r>
              <a:rPr lang="en-US" sz="2000" dirty="0" smtClean="0"/>
              <a:t> major muscle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</a:t>
            </a: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76400"/>
            <a:ext cx="3581400" cy="39624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Rectus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Anterior inferior iliac spine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Front of shaft of femur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Posterior border of femur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Posterior border of femur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</p:txBody>
      </p:sp>
      <p:pic>
        <p:nvPicPr>
          <p:cNvPr id="25602" name="Picture 2" descr="C:\Documents and Settings\user1\My Documents\My Pictures\THIGH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990600"/>
            <a:ext cx="4191000" cy="5053584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162800" y="3505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8800" y="4191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15000" y="2971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7175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</a:t>
            </a: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219200"/>
            <a:ext cx="3124200" cy="373380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2060"/>
                </a:solidFill>
              </a:rPr>
              <a:t>Into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PATELLA </a:t>
            </a: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(Patella is a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sesamoid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bone)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2060"/>
                </a:solidFill>
              </a:rPr>
              <a:t>From patella into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TUBEROSITY OF TIBIA </a:t>
            </a:r>
            <a:r>
              <a:rPr lang="en-US" sz="2400" b="1" dirty="0" smtClean="0">
                <a:solidFill>
                  <a:srgbClr val="002060"/>
                </a:solidFill>
              </a:rPr>
              <a:t>through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Ligamentum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Patellae (Patellar Ligament)</a:t>
            </a:r>
          </a:p>
        </p:txBody>
      </p:sp>
      <p:pic>
        <p:nvPicPr>
          <p:cNvPr id="26626" name="Picture 2" descr="C:\Documents and Settings\user1\My Documents\My Pictures\thigh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95400"/>
            <a:ext cx="4334256" cy="5276088"/>
          </a:xfrm>
          <a:prstGeom prst="rect">
            <a:avLst/>
          </a:prstGeom>
          <a:noFill/>
        </p:spPr>
      </p:pic>
      <p:sp>
        <p:nvSpPr>
          <p:cNvPr id="8" name="Text Placeholder 3"/>
          <p:cNvSpPr txBox="1">
            <a:spLocks/>
          </p:cNvSpPr>
          <p:nvPr/>
        </p:nvSpPr>
        <p:spPr>
          <a:xfrm>
            <a:off x="609600" y="5105400"/>
            <a:ext cx="20574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ACTION: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Extension of knee joint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6248400" y="3886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48400" y="5029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67600" y="6096000"/>
            <a:ext cx="838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531</Words>
  <Application>Microsoft Office PowerPoint</Application>
  <PresentationFormat>On-screen Show (4:3)</PresentationFormat>
  <Paragraphs>144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ANTERIOR &amp; MEDIAL COMPARTMENTS OF THIGH</vt:lpstr>
      <vt:lpstr>OBJECTIVES</vt:lpstr>
      <vt:lpstr>Slide 3</vt:lpstr>
      <vt:lpstr>Slide 4</vt:lpstr>
      <vt:lpstr>Sartorius</vt:lpstr>
      <vt:lpstr>Pectineus</vt:lpstr>
      <vt:lpstr>Iliacus &amp; Psoas major (Iliopsoas)</vt:lpstr>
      <vt:lpstr>Quadriceps Femoris</vt:lpstr>
      <vt:lpstr>Quadriceps Femoris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</dc:title>
  <dc:creator>user</dc:creator>
  <cp:lastModifiedBy>Zeenat</cp:lastModifiedBy>
  <cp:revision>300</cp:revision>
  <dcterms:created xsi:type="dcterms:W3CDTF">2010-01-27T08:25:16Z</dcterms:created>
  <dcterms:modified xsi:type="dcterms:W3CDTF">2011-12-31T16:32:29Z</dcterms:modified>
</cp:coreProperties>
</file>