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4" r:id="rId10"/>
    <p:sldMasterId id="2147483665" r:id="rId11"/>
    <p:sldMasterId id="2147483666" r:id="rId12"/>
    <p:sldMasterId id="2147483667" r:id="rId13"/>
    <p:sldMasterId id="2147483668" r:id="rId14"/>
    <p:sldMasterId id="2147483669" r:id="rId15"/>
    <p:sldMasterId id="2147483670" r:id="rId16"/>
    <p:sldMasterId id="2147483671" r:id="rId17"/>
    <p:sldMasterId id="2147483672" r:id="rId18"/>
  </p:sldMasterIdLst>
  <p:notesMasterIdLst>
    <p:notesMasterId r:id="rId41"/>
  </p:notesMasterIdLst>
  <p:sldIdLst>
    <p:sldId id="256" r:id="rId19"/>
    <p:sldId id="335" r:id="rId20"/>
    <p:sldId id="310" r:id="rId21"/>
    <p:sldId id="316" r:id="rId22"/>
    <p:sldId id="313" r:id="rId23"/>
    <p:sldId id="340" r:id="rId24"/>
    <p:sldId id="341" r:id="rId25"/>
    <p:sldId id="318" r:id="rId26"/>
    <p:sldId id="320" r:id="rId27"/>
    <p:sldId id="322" r:id="rId28"/>
    <p:sldId id="324" r:id="rId29"/>
    <p:sldId id="330" r:id="rId30"/>
    <p:sldId id="332" r:id="rId31"/>
    <p:sldId id="333" r:id="rId32"/>
    <p:sldId id="262" r:id="rId33"/>
    <p:sldId id="263" r:id="rId34"/>
    <p:sldId id="272" r:id="rId35"/>
    <p:sldId id="273" r:id="rId36"/>
    <p:sldId id="274" r:id="rId37"/>
    <p:sldId id="275" r:id="rId38"/>
    <p:sldId id="276" r:id="rId39"/>
    <p:sldId id="34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117CED-0628-ED4C-9CD6-2FC7666E6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9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F1D84-EB75-C445-ABD0-A62C19B1E13F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C6069F-A94A-A64A-93C6-AAE7D73BD4A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3538B-BA4C-A749-B7A6-BBC220DADD4F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2F14B0-3D78-D447-8745-723D8204A84C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59DD7A-4689-C241-B050-E69098870CFF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B8EF82-091C-1D47-9CA4-6DB06469825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658B2F-3ADC-8147-A076-32464D0635BF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77B71F-F1B7-2B4D-A2C2-55301F84AD65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135523-1AEA-9747-8CE9-C333D6FC8EBB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DB0F1-E6DA-6940-9639-D9D773F53647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59E1E6-9DBC-3E4B-9C19-AAE8CA734040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21B741-5233-4D45-B7B5-07175238FA39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476C52-4D18-C54B-A3E2-7CF138EDD997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0429B0-5E81-354E-8B23-6677156E466C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CC86D-9D74-7244-918C-6E561BB3BA3C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46067-AD07-254F-9B1F-743C3144F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40E49-8B09-4B4C-8F4E-DD1E61D49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29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CAA1C-96CD-EB40-A34E-D952FFA82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969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0BF50-D67A-1245-AAC5-4B0CC88A1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9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C9F0F-883E-1743-9472-409F60F20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8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82E54-FBB9-044B-9513-31E90908C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0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E61C-4183-F542-9112-8C90C969B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04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29B6A-0985-8542-B42C-63AB0A406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40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6C206-B06B-1D40-95FD-F64136A61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34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41747-6A1A-884A-AD3A-C8477CB72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6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5FEA0-5F92-064E-AA73-B8C2308B8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15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82024-68E6-144A-AB3E-C5A871D53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0336-8305-844B-B829-389F9F80F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47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B0F9E-E6EB-374C-8BC2-BE1D2FB15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3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52653-D2B1-E541-9DCE-1FECB32EE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59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0749-BA9F-2244-9661-01C424CCA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33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116CA-FACD-9A49-A309-735FCF1CD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088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32365-A234-0748-9154-A9ACC3D4C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94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14B28-08AE-E342-BD28-74524E9F0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85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9B9D4-08C1-8844-805C-BAABD1794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61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73B9-2DEB-AE4D-AC80-635EDD579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97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E0FD1-2E05-7549-9EB1-A97362EA1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77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2119-41E1-0D4C-AACA-9568E0CC28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8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E5298-4AE3-2749-B44A-5CA302496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81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8F97D-226D-314A-9636-AAE42F446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74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5E9B3-FB9C-6F4B-A0E0-77B30A5DC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33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5EDC8-6358-EA4C-8463-55CCB07C4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5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066D-B114-5545-914B-C57954ED9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40044-8331-D145-B21A-744B8B435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46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A1AB-F85F-5E47-BDFF-C6EB7088F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144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7F481-68B2-4348-B374-77C5ADCD1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85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492C2-7736-1147-BDE2-075C89646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01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E2222-0656-FA42-91BF-A2E65CEDA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48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6AF9E-3084-8340-80ED-714983D0D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FF734-A125-634B-954A-E972895B8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55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9472D-3E15-1F41-8A68-23E34EE4B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89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AAC17-9625-F94F-9564-ACE932229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30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BF737-982D-D349-B9EB-7D26C2B52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01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48F-079D-654F-93B4-25C12A1C1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264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FD970-8129-9240-8C2E-48F07DF9E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38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AAC1A-56CE-7747-88F5-642C6C246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44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F5148-2AFE-B646-A4AB-973EFCC21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12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C95ED-62C9-D640-88D0-CB74F6591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60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9F898-E5DF-834A-B0D2-67858EF94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70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F5191-D555-F240-B50B-481AFD5F8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D8D18-79B2-A341-B929-BA8F444D7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675EC-459A-624D-AC51-A58C9B84E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41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D7100-B5E4-9448-A190-A6DABCED8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63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DA869-197E-6E4F-98FA-8E544CA07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74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6C941-52D6-2F40-9C55-3F199047E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03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842E1-51AA-4B48-B3FB-36322026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21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904AF-4B55-F747-AA2E-C0B449586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08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4E2AB-868E-2F4A-A359-F2BA54E734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53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BCCCE-F037-DC43-A1F2-129AB17A9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09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F3AD-DD37-E64B-9632-171A99115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40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02C01-AA57-F24A-B0B4-34CE11A18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75809-7250-F649-83F8-5BB4967D8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43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CD7AE-C2D3-E044-86B4-221752A11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21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56DC7-D222-D249-9C71-BC91096D0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24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22735-10C9-7C46-8FE3-A48F9E2C7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0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7D9F2-CFF8-6248-9C79-AA16E31B2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95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1542E-C93C-364B-A95C-1EDCF3C37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86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90F53-277C-DA4E-9CC8-C41FFC128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83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997E-4D54-CF43-B00F-971FA94F2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30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17C8F-539A-7042-B03F-4AEA64707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81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3089D-77E3-E449-8489-D49A3CA20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0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E64DC-539A-AE45-B396-E2FBF2079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5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2E75C-D334-4644-A68F-005341D72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20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424A6-C9AB-1E4B-853F-7D261D388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058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AA1A3-D591-274C-A610-E8B916617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44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4CFB-8E89-274E-B77E-AF77283AA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26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BE33-8AE3-4543-B8B8-7693A858F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04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0D0A1-AF18-1F41-8185-AD43334C1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37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5095C-7C7B-6845-A65F-12399147D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33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4BC5E-C9B0-0E4A-8DA6-F3B2BA9A0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90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D0FD8-A923-CD4D-A7D5-646C0E6A5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50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4881D-550B-214D-AC0D-91472D6316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28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05FDA-19DB-3A46-A25F-6BC9B402C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1F771-30F6-A641-A06F-E1531CBCE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580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C5BD3-D04E-A24D-937B-C9729E48A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300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C8138-8BE9-484B-BCD7-D25CA6344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7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75DCC-39C5-BF49-A846-DFFDE19240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3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82C83-AD4D-7041-BB22-17E0117C0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44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21941-2F10-494B-B627-9334B8970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57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93215-260A-F144-911C-EFC4FBDC7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78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B6487-2E62-AB49-84B0-728A17219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75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42A5-C586-2141-BA05-74B29032A8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804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A6FE-CBF9-A84F-8710-E3489B115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66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66E85-1DEE-0142-A7B3-B9224DB50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8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66BC1-A431-F240-987F-C7E64C389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80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F3FEB-647B-CB4B-B75F-03009679E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00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A3406-6D49-0446-9483-37151E2A3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27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CE7B5-A515-C74F-83C8-9C5401FF9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26647-8346-0A41-B29D-ED00EEC20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82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37F9C-DE66-A448-9AD0-214969AB1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33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B9352-CE41-4F41-8047-ADBBF7B44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9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14769-0FC0-8C49-94D4-42424424A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42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8F5A6-E80E-814D-88C2-939F26BA5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075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287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287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EB974-816B-B040-9A08-62646C7CE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5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170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22438"/>
            <a:ext cx="4038600" cy="170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87FDD-6E29-AB40-B9F6-E61860FE1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28D01-885C-3F46-B1B8-6A6F926E36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864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8"/>
            <a:ext cx="4038600" cy="77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22438"/>
            <a:ext cx="4038600" cy="77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649538"/>
            <a:ext cx="8229600" cy="77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8DD8D-4630-204A-BD95-002D4AC6B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30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F0A4-85BC-264A-8E9C-B80813C47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79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185E-57A6-3D48-85D9-9DAB1B38B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96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1249A-DAE7-7146-BC51-29BB543C1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72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A1A05-9E07-0F45-A804-87F0842AB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394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B2AB5-B26C-C845-A12D-2551D465C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855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54A8E-49D7-494D-87E0-B487BF051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729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770AB-5ED5-5E4F-9D85-619DCD1B1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60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C128-571B-134A-8F9C-98DC61AC8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57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B07E0-9EAE-714D-8D81-09A4B58AC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52627-D3D9-044C-8477-FA5D29AA4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5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57948-8CA3-1C44-B7BA-B4C6A9054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67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F81D9-5334-6840-8C25-28413BC8D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58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A073C-8493-8848-9705-65B80E476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36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D72D-83F0-D44B-B914-9E5B10580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90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AC9BC-0A3F-384C-940E-0D1983CCC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4B3D2-DC6C-F445-A081-760189093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71B5E-F5E6-4B4F-99AA-26AFCCDE5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6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EA1D5-1681-B542-AD0A-5D4FBB655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5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AC7BE-CE05-854B-BBAB-520EBF253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BDE0A-5BAA-3B4D-9FDA-0EF31792D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9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043E8-0B66-AC46-AC69-4B1A4FEBF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6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8D80C-8612-4046-96B6-645C8C14C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9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94657-4AC8-6A49-89BA-79E13EF31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2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093D-D3D9-6F46-8599-2726E280A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6DE34-0ADD-CD4D-9154-D52591ED1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B94D3-16A2-8A4B-9A62-8156A3F27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8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D4899-7517-4D49-9672-987CAF6B5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4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531DC-DABA-3044-9BB1-DAB67ED71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E1A9B-2D46-9A4C-86AE-C8EC29E3F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0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1F130-17C7-7C47-B463-C8E1F9823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31BBF-6B31-A249-8F73-AFAD91CF8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3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0E29C-2964-2645-89F1-2AC3DF2E1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FA8EB-54F0-DD49-9D75-7AC623E11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4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B32EB-9447-E84D-A14F-3340C6012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1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8436A-A8AD-A54D-A982-F859CEFE3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C201C-9846-4B4C-A63C-B95863E2E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9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7D87F-0BDE-4546-9BB6-85E3298F5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2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C337A-521D-E74D-8C68-49E2DCCFBC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0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69924-75AC-8A42-BE78-9A04A8592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5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A699A-72B3-6F47-8D4D-A38D0644D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3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0CA85-4471-4748-B3AC-B3EB56E6D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45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61335-2855-3447-8151-3DCAE6E3E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5A3CC-8BAD-BB42-ABAF-151DD5A70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1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EFBA-9EC6-064B-A6AC-1E5D351EB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5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7D080-5273-8B48-B8DD-B758B7293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5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DD7E2-5325-ED49-8897-6E271C8D2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C8D4E-26DB-0645-AA9B-08030087F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0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EF759-9736-174A-A3B8-3F8139C1C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CA66E-6CFB-6744-9ABA-6B3D39099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6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734A-7873-CF4D-AE80-B16315A13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71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63FC-B88A-304C-907A-259DE07BF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0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54742-1A02-4642-8517-74259A2C6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0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C1458-0595-7D47-A9E3-38848BEC7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45C5B-B512-6F48-A71B-D62520BEE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6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C1243-EF20-F243-930A-4DBDB4D06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9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FF5-6157-394B-8098-AD2B92DFC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0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2353B-88C9-D84B-81B1-A2885AF26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F1B60-9553-534F-B1D0-959126A78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6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EBC52-A4C9-184A-AD48-C76EE58E9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4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EDC60-CA25-5B40-A57B-1E9A23301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2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76B0C-3A6B-CC48-A92C-52384C7CF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7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3F35A-9511-6B45-B279-35F551272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3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5294D-0B76-6A4E-9997-EFB3ADF4B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6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BA322-7F2A-BB41-938A-9E84FCF1D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F638B-3E15-034F-B979-31D098AC0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6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2CD17-BD60-F340-AB46-8542E7408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9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B93C-8F27-DB4C-AFFA-94BE98B5E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32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0B1F2-0E4B-DF40-8190-EFF1E549B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27F07-63CB-A64D-BF5E-488D11BBD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86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86B8-5470-4E4C-A5ED-9BFBA835C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3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8D5D1-447E-BF4A-A11C-FC24482F2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8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6A191-6106-C84E-83FC-D8AF16C4E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16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0CAC6-4E8F-0744-AD94-3BE60D61B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EBAE6-0559-9743-BB99-692A4E7C7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616A2-6290-564A-91DB-710E501F3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66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987F0-94D0-1E4E-8CFA-126230B9F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3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1FE66-DBB4-DC40-A1DC-24E1C00FF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7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44142-5320-2D4E-BA75-A513C9A2F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3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62633-7C75-7F44-BEC3-8113261D4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99B4-9D01-8044-9F65-280C21510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238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CCABA-7938-C840-A367-BF8352BF46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23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081A-16D5-F742-838C-3C1A17B31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52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82E30-2538-B34E-914D-43CDE4918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6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B9811-CC81-CA47-9835-AF6BE1ADC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81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E720F-2527-BC4C-80E5-D9D14FC21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7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4A8E-CA97-9944-BC49-457C8A945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8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580D5-A36E-604A-AA0F-65BF4BF63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01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70557-187D-854F-AB25-038B478D3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9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97A8A-7852-B149-B349-B7E985A29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613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97C7D-3E0A-2647-A8B9-516C4EA9C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490FF-8EBC-2146-8A60-49E2EE16F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7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75211-155A-2D4B-ADB3-40B3B7376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7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14753-18D2-814E-8848-03F1F25ED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104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05B5F-6AAA-7447-9240-F41F521D26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89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6EC5C-D3AB-2149-9F41-3F2231BAE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71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B2204-5BD9-1E49-8EFD-CD00BC2C4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05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6104F-B66C-C643-A2E5-4428A902B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55F3F-9734-F041-93ED-2DC55E870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2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90461-BED6-8C4A-AC68-5F3E3CF00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0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7770A-41CD-4341-B3B6-B73B4529F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3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BACA-8958-284D-BDF1-C8BC91AA32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2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192.xml"/><Relationship Id="rId16" Type="http://schemas.openxmlformats.org/officeDocument/2006/relationships/theme" Target="../theme/theme17.xml"/><Relationship Id="rId17" Type="http://schemas.openxmlformats.org/officeDocument/2006/relationships/image" Target="../media/image17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82211-45A4-C144-B86E-57E971D2D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1" r:id="rId1"/>
    <p:sldLayoutId id="2147489412" r:id="rId2"/>
    <p:sldLayoutId id="2147489413" r:id="rId3"/>
    <p:sldLayoutId id="2147489414" r:id="rId4"/>
    <p:sldLayoutId id="2147489415" r:id="rId5"/>
    <p:sldLayoutId id="2147489416" r:id="rId6"/>
    <p:sldLayoutId id="2147489417" r:id="rId7"/>
    <p:sldLayoutId id="2147489418" r:id="rId8"/>
    <p:sldLayoutId id="2147489419" r:id="rId9"/>
    <p:sldLayoutId id="2147489420" r:id="rId10"/>
    <p:sldLayoutId id="21474894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C5CC8-FE90-3440-95D1-E86F89011D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10" r:id="rId1"/>
    <p:sldLayoutId id="2147489511" r:id="rId2"/>
    <p:sldLayoutId id="2147489512" r:id="rId3"/>
    <p:sldLayoutId id="2147489513" r:id="rId4"/>
    <p:sldLayoutId id="2147489514" r:id="rId5"/>
    <p:sldLayoutId id="2147489515" r:id="rId6"/>
    <p:sldLayoutId id="2147489516" r:id="rId7"/>
    <p:sldLayoutId id="2147489517" r:id="rId8"/>
    <p:sldLayoutId id="2147489518" r:id="rId9"/>
    <p:sldLayoutId id="2147489519" r:id="rId10"/>
    <p:sldLayoutId id="214748952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C333D-3255-A64E-83A0-F859111CF4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522" r:id="rId2"/>
    <p:sldLayoutId id="2147489523" r:id="rId3"/>
    <p:sldLayoutId id="2147489524" r:id="rId4"/>
    <p:sldLayoutId id="2147489525" r:id="rId5"/>
    <p:sldLayoutId id="2147489526" r:id="rId6"/>
    <p:sldLayoutId id="2147489527" r:id="rId7"/>
    <p:sldLayoutId id="2147489528" r:id="rId8"/>
    <p:sldLayoutId id="2147489529" r:id="rId9"/>
    <p:sldLayoutId id="2147489530" r:id="rId10"/>
    <p:sldLayoutId id="21474895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3FEECF-CFE2-B742-B5A0-3AA98B7BFF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2" r:id="rId1"/>
    <p:sldLayoutId id="2147489533" r:id="rId2"/>
    <p:sldLayoutId id="2147489534" r:id="rId3"/>
    <p:sldLayoutId id="2147489535" r:id="rId4"/>
    <p:sldLayoutId id="2147489536" r:id="rId5"/>
    <p:sldLayoutId id="2147489537" r:id="rId6"/>
    <p:sldLayoutId id="2147489538" r:id="rId7"/>
    <p:sldLayoutId id="2147489539" r:id="rId8"/>
    <p:sldLayoutId id="2147489540" r:id="rId9"/>
    <p:sldLayoutId id="2147489541" r:id="rId10"/>
    <p:sldLayoutId id="214748954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4DE02-8140-6F40-8A5E-3E8B50C3B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43" r:id="rId1"/>
    <p:sldLayoutId id="2147489544" r:id="rId2"/>
    <p:sldLayoutId id="2147489545" r:id="rId3"/>
    <p:sldLayoutId id="2147489546" r:id="rId4"/>
    <p:sldLayoutId id="2147489547" r:id="rId5"/>
    <p:sldLayoutId id="2147489548" r:id="rId6"/>
    <p:sldLayoutId id="2147489549" r:id="rId7"/>
    <p:sldLayoutId id="2147489550" r:id="rId8"/>
    <p:sldLayoutId id="2147489551" r:id="rId9"/>
    <p:sldLayoutId id="2147489552" r:id="rId10"/>
    <p:sldLayoutId id="21474895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D8E4F2-9972-5D49-810D-996A5DECF6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54" r:id="rId1"/>
    <p:sldLayoutId id="2147489555" r:id="rId2"/>
    <p:sldLayoutId id="2147489556" r:id="rId3"/>
    <p:sldLayoutId id="2147489557" r:id="rId4"/>
    <p:sldLayoutId id="2147489558" r:id="rId5"/>
    <p:sldLayoutId id="2147489559" r:id="rId6"/>
    <p:sldLayoutId id="2147489560" r:id="rId7"/>
    <p:sldLayoutId id="2147489561" r:id="rId8"/>
    <p:sldLayoutId id="2147489562" r:id="rId9"/>
    <p:sldLayoutId id="2147489563" r:id="rId10"/>
    <p:sldLayoutId id="214748956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AFACCE-57F7-0545-81E4-5EDA929490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65" r:id="rId1"/>
    <p:sldLayoutId id="2147489566" r:id="rId2"/>
    <p:sldLayoutId id="2147489567" r:id="rId3"/>
    <p:sldLayoutId id="2147489568" r:id="rId4"/>
    <p:sldLayoutId id="2147489569" r:id="rId5"/>
    <p:sldLayoutId id="2147489570" r:id="rId6"/>
    <p:sldLayoutId id="2147489571" r:id="rId7"/>
    <p:sldLayoutId id="2147489572" r:id="rId8"/>
    <p:sldLayoutId id="2147489573" r:id="rId9"/>
    <p:sldLayoutId id="2147489574" r:id="rId10"/>
    <p:sldLayoutId id="21474895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24EDC9-9ACF-1647-96A5-7950C712E6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76" r:id="rId1"/>
    <p:sldLayoutId id="2147489577" r:id="rId2"/>
    <p:sldLayoutId id="2147489578" r:id="rId3"/>
    <p:sldLayoutId id="2147489579" r:id="rId4"/>
    <p:sldLayoutId id="2147489580" r:id="rId5"/>
    <p:sldLayoutId id="2147489581" r:id="rId6"/>
    <p:sldLayoutId id="2147489582" r:id="rId7"/>
    <p:sldLayoutId id="2147489583" r:id="rId8"/>
    <p:sldLayoutId id="2147489584" r:id="rId9"/>
    <p:sldLayoutId id="2147489585" r:id="rId10"/>
    <p:sldLayoutId id="2147489586" r:id="rId11"/>
    <p:sldLayoutId id="214748958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Bauhaus 93" pitchFamily="82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508750"/>
            <a:ext cx="65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Bauhaus 93" charset="0"/>
              </a:defRPr>
            </a:lvl1pPr>
          </a:lstStyle>
          <a:p>
            <a:fld id="{2A414A31-88C7-E744-A893-DE29F13C84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8" r:id="rId1"/>
    <p:sldLayoutId id="2147489589" r:id="rId2"/>
    <p:sldLayoutId id="2147489590" r:id="rId3"/>
    <p:sldLayoutId id="2147489591" r:id="rId4"/>
    <p:sldLayoutId id="2147489592" r:id="rId5"/>
    <p:sldLayoutId id="2147489593" r:id="rId6"/>
    <p:sldLayoutId id="2147489594" r:id="rId7"/>
    <p:sldLayoutId id="2147489595" r:id="rId8"/>
    <p:sldLayoutId id="2147489596" r:id="rId9"/>
    <p:sldLayoutId id="2147489597" r:id="rId10"/>
    <p:sldLayoutId id="2147489598" r:id="rId11"/>
    <p:sldLayoutId id="2147489599" r:id="rId12"/>
    <p:sldLayoutId id="2147489600" r:id="rId13"/>
    <p:sldLayoutId id="2147489612" r:id="rId14"/>
    <p:sldLayoutId id="214748961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F8EA14-D70F-B648-ACDC-D1B0A52823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1" r:id="rId1"/>
    <p:sldLayoutId id="2147489602" r:id="rId2"/>
    <p:sldLayoutId id="2147489603" r:id="rId3"/>
    <p:sldLayoutId id="2147489604" r:id="rId4"/>
    <p:sldLayoutId id="2147489605" r:id="rId5"/>
    <p:sldLayoutId id="2147489606" r:id="rId6"/>
    <p:sldLayoutId id="2147489607" r:id="rId7"/>
    <p:sldLayoutId id="2147489608" r:id="rId8"/>
    <p:sldLayoutId id="2147489609" r:id="rId9"/>
    <p:sldLayoutId id="2147489610" r:id="rId10"/>
    <p:sldLayoutId id="214748961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224BF5-D15E-704C-AD60-86B3EC99E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2" r:id="rId1"/>
    <p:sldLayoutId id="2147489423" r:id="rId2"/>
    <p:sldLayoutId id="2147489424" r:id="rId3"/>
    <p:sldLayoutId id="2147489425" r:id="rId4"/>
    <p:sldLayoutId id="2147489426" r:id="rId5"/>
    <p:sldLayoutId id="2147489427" r:id="rId6"/>
    <p:sldLayoutId id="2147489428" r:id="rId7"/>
    <p:sldLayoutId id="2147489429" r:id="rId8"/>
    <p:sldLayoutId id="2147489430" r:id="rId9"/>
    <p:sldLayoutId id="2147489431" r:id="rId10"/>
    <p:sldLayoutId id="21474894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8BFF03-FAFE-854E-A422-28EB6AC52B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33" r:id="rId1"/>
    <p:sldLayoutId id="2147489434" r:id="rId2"/>
    <p:sldLayoutId id="2147489435" r:id="rId3"/>
    <p:sldLayoutId id="2147489436" r:id="rId4"/>
    <p:sldLayoutId id="2147489437" r:id="rId5"/>
    <p:sldLayoutId id="2147489438" r:id="rId6"/>
    <p:sldLayoutId id="2147489439" r:id="rId7"/>
    <p:sldLayoutId id="2147489440" r:id="rId8"/>
    <p:sldLayoutId id="2147489441" r:id="rId9"/>
    <p:sldLayoutId id="2147489442" r:id="rId10"/>
    <p:sldLayoutId id="21474894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9A8BD0-2C52-5346-94B6-9F728647F0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44" r:id="rId1"/>
    <p:sldLayoutId id="2147489445" r:id="rId2"/>
    <p:sldLayoutId id="2147489446" r:id="rId3"/>
    <p:sldLayoutId id="2147489447" r:id="rId4"/>
    <p:sldLayoutId id="2147489448" r:id="rId5"/>
    <p:sldLayoutId id="2147489449" r:id="rId6"/>
    <p:sldLayoutId id="2147489450" r:id="rId7"/>
    <p:sldLayoutId id="2147489451" r:id="rId8"/>
    <p:sldLayoutId id="2147489452" r:id="rId9"/>
    <p:sldLayoutId id="2147489453" r:id="rId10"/>
    <p:sldLayoutId id="214748945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7393C2-74D1-A14D-8E3C-CF71F3A860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  <p:sldLayoutId id="2147489457" r:id="rId3"/>
    <p:sldLayoutId id="2147489458" r:id="rId4"/>
    <p:sldLayoutId id="2147489459" r:id="rId5"/>
    <p:sldLayoutId id="2147489460" r:id="rId6"/>
    <p:sldLayoutId id="2147489461" r:id="rId7"/>
    <p:sldLayoutId id="2147489462" r:id="rId8"/>
    <p:sldLayoutId id="2147489463" r:id="rId9"/>
    <p:sldLayoutId id="2147489464" r:id="rId10"/>
    <p:sldLayoutId id="214748946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B0F4DF-D743-8A4C-80D3-CAADFB21B8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66" r:id="rId1"/>
    <p:sldLayoutId id="2147489467" r:id="rId2"/>
    <p:sldLayoutId id="2147489468" r:id="rId3"/>
    <p:sldLayoutId id="2147489469" r:id="rId4"/>
    <p:sldLayoutId id="2147489470" r:id="rId5"/>
    <p:sldLayoutId id="2147489471" r:id="rId6"/>
    <p:sldLayoutId id="2147489472" r:id="rId7"/>
    <p:sldLayoutId id="2147489473" r:id="rId8"/>
    <p:sldLayoutId id="2147489474" r:id="rId9"/>
    <p:sldLayoutId id="2147489475" r:id="rId10"/>
    <p:sldLayoutId id="21474894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0DA6F8-8AD7-434C-8704-4BD595C664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77" r:id="rId1"/>
    <p:sldLayoutId id="2147489478" r:id="rId2"/>
    <p:sldLayoutId id="2147489479" r:id="rId3"/>
    <p:sldLayoutId id="2147489480" r:id="rId4"/>
    <p:sldLayoutId id="2147489481" r:id="rId5"/>
    <p:sldLayoutId id="2147489482" r:id="rId6"/>
    <p:sldLayoutId id="2147489483" r:id="rId7"/>
    <p:sldLayoutId id="2147489484" r:id="rId8"/>
    <p:sldLayoutId id="2147489485" r:id="rId9"/>
    <p:sldLayoutId id="2147489486" r:id="rId10"/>
    <p:sldLayoutId id="21474894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FFB28E-1BA1-4E4D-BF8A-DAB38D112D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8" r:id="rId1"/>
    <p:sldLayoutId id="2147489489" r:id="rId2"/>
    <p:sldLayoutId id="2147489490" r:id="rId3"/>
    <p:sldLayoutId id="2147489491" r:id="rId4"/>
    <p:sldLayoutId id="2147489492" r:id="rId5"/>
    <p:sldLayoutId id="2147489493" r:id="rId6"/>
    <p:sldLayoutId id="2147489494" r:id="rId7"/>
    <p:sldLayoutId id="2147489495" r:id="rId8"/>
    <p:sldLayoutId id="2147489496" r:id="rId9"/>
    <p:sldLayoutId id="2147489497" r:id="rId10"/>
    <p:sldLayoutId id="21474894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Makarem&amp; Dr. </a:t>
            </a:r>
            <a:r>
              <a:rPr lang="en-US" err="1"/>
              <a:t>Sanaa</a:t>
            </a:r>
            <a:r>
              <a:rPr lang="en-US"/>
              <a:t> Al-</a:t>
            </a:r>
            <a:r>
              <a:rPr lang="en-US" err="1"/>
              <a:t>Sharawi</a:t>
            </a: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FA6B33-91FC-AA45-97D4-4ECB232C31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9" r:id="rId1"/>
    <p:sldLayoutId id="2147489500" r:id="rId2"/>
    <p:sldLayoutId id="2147489501" r:id="rId3"/>
    <p:sldLayoutId id="2147489502" r:id="rId4"/>
    <p:sldLayoutId id="2147489503" r:id="rId5"/>
    <p:sldLayoutId id="2147489504" r:id="rId6"/>
    <p:sldLayoutId id="2147489505" r:id="rId7"/>
    <p:sldLayoutId id="2147489506" r:id="rId8"/>
    <p:sldLayoutId id="2147489507" r:id="rId9"/>
    <p:sldLayoutId id="2147489508" r:id="rId10"/>
    <p:sldLayoutId id="214748950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6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30188"/>
            <a:ext cx="4464050" cy="1754187"/>
          </a:xfr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latin typeface="Arial" charset="0"/>
              </a:rPr>
              <a:t>GLUTEAL REGION</a:t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 &amp;</a:t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BACK OF THIGH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AAF4BE-A802-AF47-BF12-E14D6035E22E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4392612" cy="476250"/>
          </a:xfr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Prof. Saeed  Abuel Makarem&amp; Dr. Sanaa  Al-Sharawi</a:t>
            </a:r>
          </a:p>
        </p:txBody>
      </p:sp>
      <p:pic>
        <p:nvPicPr>
          <p:cNvPr id="6" name="Picture 13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4282" r="8167" b="1428"/>
          <a:stretch>
            <a:fillRect/>
          </a:stretch>
        </p:blipFill>
        <p:spPr bwMode="auto">
          <a:xfrm>
            <a:off x="7235825" y="260350"/>
            <a:ext cx="16573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E:\dad\Student Gray\6. Lower limb\F66122-006-f0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r="13919" b="12773"/>
          <a:stretch>
            <a:fillRect/>
          </a:stretch>
        </p:blipFill>
        <p:spPr bwMode="auto">
          <a:xfrm>
            <a:off x="3276600" y="2133600"/>
            <a:ext cx="38877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525463"/>
            <a:ext cx="4319588" cy="461962"/>
          </a:xfrm>
          <a:solidFill>
            <a:schemeClr val="accent2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Arial" charset="0"/>
              </a:rPr>
              <a:t>NERVE SUPPLY &amp; ACTION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3816350" cy="5673725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Gluteus </a:t>
            </a:r>
            <a:r>
              <a:rPr lang="en-US" sz="2000" b="1" u="sng" dirty="0" err="1" smtClean="0">
                <a:solidFill>
                  <a:srgbClr val="003300"/>
                </a:solidFill>
                <a:ea typeface="+mn-ea"/>
              </a:rPr>
              <a:t>medius</a:t>
            </a: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 &amp; </a:t>
            </a:r>
            <a:r>
              <a:rPr lang="en-US" sz="2000" b="1" u="sng" dirty="0" err="1" smtClean="0">
                <a:solidFill>
                  <a:srgbClr val="003300"/>
                </a:solidFill>
                <a:ea typeface="+mn-ea"/>
              </a:rPr>
              <a:t>minimus</a:t>
            </a: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Nerve supply: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66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Superior </a:t>
            </a:r>
            <a:r>
              <a:rPr lang="en-US" sz="2000" dirty="0" err="1" smtClean="0">
                <a:solidFill>
                  <a:srgbClr val="000066"/>
                </a:solidFill>
                <a:ea typeface="+mn-ea"/>
              </a:rPr>
              <a:t>gluteal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 nerve.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Action: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abduction &amp; medial rotation of hip joint.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 Also they prevent tilt of the pelvis on raising the other injured  limb from ground.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Gluteus </a:t>
            </a:r>
            <a:r>
              <a:rPr lang="en-US" sz="2000" b="1" u="sng" dirty="0" err="1" smtClean="0">
                <a:solidFill>
                  <a:srgbClr val="003300"/>
                </a:solidFill>
                <a:ea typeface="+mn-ea"/>
              </a:rPr>
              <a:t>maximus</a:t>
            </a: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Nerve supply: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Inferior </a:t>
            </a:r>
            <a:r>
              <a:rPr lang="en-US" sz="2000" dirty="0" err="1" smtClean="0">
                <a:solidFill>
                  <a:srgbClr val="000066"/>
                </a:solidFill>
                <a:ea typeface="+mn-ea"/>
              </a:rPr>
              <a:t>gluteal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 nerve.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Action: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Extension &amp; lateral rotation of the hip joint.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+mn-ea"/>
              </a:rPr>
              <a:t>T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hrough its attachment to </a:t>
            </a:r>
            <a:r>
              <a:rPr lang="en-US" sz="2000" dirty="0" err="1" smtClean="0">
                <a:solidFill>
                  <a:srgbClr val="000066"/>
                </a:solidFill>
                <a:ea typeface="+mn-ea"/>
              </a:rPr>
              <a:t>iliotibial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 tract, </a:t>
            </a:r>
            <a:r>
              <a:rPr lang="en-US" sz="2000" u="sng" dirty="0" smtClean="0">
                <a:solidFill>
                  <a:srgbClr val="000066"/>
                </a:solidFill>
                <a:ea typeface="+mn-ea"/>
              </a:rPr>
              <a:t>it stabilizes the femur on tibia during standing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.</a:t>
            </a:r>
            <a:endParaRPr lang="en-US" sz="2800" b="1" dirty="0" smtClean="0">
              <a:solidFill>
                <a:srgbClr val="FF0066"/>
              </a:solidFill>
              <a:ea typeface="+mn-ea"/>
            </a:endParaRPr>
          </a:p>
        </p:txBody>
      </p:sp>
      <p:pic>
        <p:nvPicPr>
          <p:cNvPr id="30724" name="Picture 3" descr="E:\dad\Student Gray\6. Lower limb\F66122-006-f04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"/>
          <a:stretch>
            <a:fillRect/>
          </a:stretch>
        </p:blipFill>
        <p:spPr bwMode="auto">
          <a:xfrm>
            <a:off x="4140200" y="1196975"/>
            <a:ext cx="4824413" cy="49688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979F27-1847-F646-92C9-CFE8A2C109DA}" type="slidenum">
              <a:rPr lang="en-US">
                <a:latin typeface="Bauhaus 93" charset="0"/>
              </a:rPr>
              <a:pPr eaLnBrk="1" hangingPunct="1"/>
              <a:t>10</a:t>
            </a:fld>
            <a:endParaRPr lang="en-US">
              <a:latin typeface="Bauhaus 9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577850"/>
            <a:ext cx="3097213" cy="636588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2060"/>
                </a:solidFill>
                <a:latin typeface="Arial" charset="0"/>
              </a:rPr>
              <a:t>Small muscles</a:t>
            </a:r>
            <a:br>
              <a:rPr lang="en-US" sz="2400" b="1">
                <a:solidFill>
                  <a:srgbClr val="002060"/>
                </a:solidFill>
                <a:latin typeface="Arial" charset="0"/>
              </a:rPr>
            </a:br>
            <a:r>
              <a:rPr lang="en-US" sz="2400" b="1">
                <a:solidFill>
                  <a:srgbClr val="002060"/>
                </a:solidFill>
                <a:latin typeface="Arial" charset="0"/>
              </a:rPr>
              <a:t>(Lateral Rotators)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4032250" cy="5737225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Obturator Internus: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FF0066"/>
                </a:solidFill>
                <a:ea typeface="+mn-ea"/>
              </a:rPr>
              <a:t>Origin: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Inner surface of the side wall of the pelvis.</a:t>
            </a:r>
            <a:endParaRPr lang="en-US" sz="1600" b="1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002060"/>
                </a:solidFill>
                <a:ea typeface="+mn-ea"/>
              </a:rPr>
              <a:t>Insertion</a:t>
            </a:r>
            <a:r>
              <a:rPr lang="en-US" sz="1600" b="1" u="sng" dirty="0" smtClean="0">
                <a:solidFill>
                  <a:srgbClr val="0070C0"/>
                </a:solidFill>
                <a:ea typeface="+mn-ea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Into </a:t>
            </a:r>
            <a:r>
              <a:rPr lang="en-US" sz="1600" b="1" dirty="0" smtClean="0">
                <a:solidFill>
                  <a:srgbClr val="FF0000"/>
                </a:solidFill>
                <a:ea typeface="+mn-ea"/>
              </a:rPr>
              <a:t>the medial surface </a:t>
            </a: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of the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greater trochanter.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FF0066"/>
                </a:solidFill>
                <a:ea typeface="+mn-ea"/>
              </a:rPr>
              <a:t>Nerve supply: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Nerve to obturator internus.</a:t>
            </a:r>
            <a:endParaRPr lang="en-US" sz="1600" b="1" dirty="0" smtClean="0">
              <a:solidFill>
                <a:srgbClr val="003300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Superior &amp; Inferior Gemelli: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FF0066"/>
                </a:solidFill>
                <a:ea typeface="+mn-ea"/>
              </a:rPr>
              <a:t>Origin:</a:t>
            </a:r>
            <a:r>
              <a:rPr lang="en-US" sz="1600" b="1" dirty="0" smtClean="0">
                <a:solidFill>
                  <a:srgbClr val="FF0066"/>
                </a:solidFill>
                <a:ea typeface="+mn-ea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rgbClr val="000066"/>
                </a:solidFill>
                <a:ea typeface="+mn-ea"/>
              </a:rPr>
              <a:t>Superior gemellus</a:t>
            </a: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upper part of lesser sciatic notch.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rgbClr val="000066"/>
                </a:solidFill>
                <a:ea typeface="+mn-ea"/>
              </a:rPr>
              <a:t>Inferior gemellus</a:t>
            </a: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lower part of lesser sciatic notch.</a:t>
            </a:r>
            <a:endParaRPr lang="en-US" sz="1600" b="1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002060"/>
                </a:solidFill>
                <a:ea typeface="+mn-ea"/>
              </a:rPr>
              <a:t>Insertion</a:t>
            </a:r>
            <a:r>
              <a:rPr lang="en-US" sz="1600" b="1" dirty="0" smtClean="0">
                <a:solidFill>
                  <a:srgbClr val="FF0066"/>
                </a:solidFill>
                <a:ea typeface="+mn-ea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u="sng" dirty="0" smtClean="0">
                <a:solidFill>
                  <a:srgbClr val="000066"/>
                </a:solidFill>
                <a:ea typeface="+mn-ea"/>
              </a:rPr>
              <a:t>Upper &amp; lower parts</a:t>
            </a:r>
            <a:r>
              <a:rPr lang="en-US" sz="1600" b="1" dirty="0" smtClean="0">
                <a:solidFill>
                  <a:srgbClr val="000066"/>
                </a:solidFill>
                <a:ea typeface="+mn-ea"/>
              </a:rPr>
              <a:t>  into </a:t>
            </a:r>
            <a:r>
              <a:rPr lang="en-US" sz="1600" b="1" dirty="0" smtClean="0">
                <a:solidFill>
                  <a:srgbClr val="D60093"/>
                </a:solidFill>
                <a:ea typeface="+mn-ea"/>
              </a:rPr>
              <a:t>tendon of obturator internus</a:t>
            </a:r>
            <a:r>
              <a:rPr lang="en-US" sz="1600" b="1" u="sng" dirty="0" smtClean="0">
                <a:solidFill>
                  <a:srgbClr val="D60093"/>
                </a:solidFill>
                <a:ea typeface="+mn-ea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Nerve supply: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rgbClr val="000066"/>
                </a:solidFill>
                <a:ea typeface="+mn-ea"/>
              </a:rPr>
              <a:t>Superior gemellus: </a:t>
            </a:r>
            <a:r>
              <a:rPr lang="en-US" sz="1800" b="1" dirty="0" smtClean="0">
                <a:solidFill>
                  <a:srgbClr val="000066"/>
                </a:solidFill>
                <a:ea typeface="+mn-ea"/>
              </a:rPr>
              <a:t>nerve to obturator internus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rgbClr val="000066"/>
                </a:solidFill>
                <a:ea typeface="+mn-ea"/>
              </a:rPr>
              <a:t> Inferior gemellus: </a:t>
            </a:r>
            <a:r>
              <a:rPr lang="en-US" sz="1800" b="1" dirty="0" smtClean="0">
                <a:solidFill>
                  <a:srgbClr val="000066"/>
                </a:solidFill>
                <a:ea typeface="+mn-ea"/>
              </a:rPr>
              <a:t>nerve to quadratus femoris.</a:t>
            </a:r>
            <a:endParaRPr lang="en-US" sz="1800" b="1" dirty="0" smtClean="0">
              <a:solidFill>
                <a:srgbClr val="FF0066"/>
              </a:solidFill>
              <a:ea typeface="+mn-ea"/>
            </a:endParaRPr>
          </a:p>
        </p:txBody>
      </p:sp>
      <p:pic>
        <p:nvPicPr>
          <p:cNvPr id="31748" name="Picture 2" descr="E:\dad\Student Gray\6. Lower limb\F66122-006-f04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r="11340" b="9686"/>
          <a:stretch>
            <a:fillRect/>
          </a:stretch>
        </p:blipFill>
        <p:spPr bwMode="auto">
          <a:xfrm>
            <a:off x="4356100" y="1268413"/>
            <a:ext cx="4537075" cy="4897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529C0D-D456-0645-BBC3-4DD5DF61AEFC}" type="slidenum">
              <a:rPr lang="en-US">
                <a:latin typeface="Bauhaus 93" charset="0"/>
              </a:rPr>
              <a:pPr eaLnBrk="1" hangingPunct="1"/>
              <a:t>11</a:t>
            </a:fld>
            <a:endParaRPr lang="en-US">
              <a:latin typeface="Bauhaus 9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404813"/>
            <a:ext cx="2952750" cy="830262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002060"/>
                </a:solidFill>
                <a:latin typeface="Arial" charset="0"/>
              </a:rPr>
              <a:t>Small muscles</a:t>
            </a:r>
            <a:br>
              <a:rPr lang="en-US" sz="2400" b="1">
                <a:solidFill>
                  <a:srgbClr val="002060"/>
                </a:solidFill>
                <a:latin typeface="Arial" charset="0"/>
              </a:rPr>
            </a:br>
            <a:r>
              <a:rPr lang="en-US" sz="2400" b="1">
                <a:solidFill>
                  <a:srgbClr val="002060"/>
                </a:solidFill>
                <a:latin typeface="Arial" charset="0"/>
              </a:rPr>
              <a:t>(Lateral Rotators)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248150" cy="6124575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Piriformis: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Origin: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Pelvic surface of middle 3 sacral vertebrae.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Insertion: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It passes through </a:t>
            </a:r>
            <a:r>
              <a:rPr lang="en-US" sz="2000" dirty="0" smtClean="0">
                <a:solidFill>
                  <a:srgbClr val="FF0066"/>
                </a:solidFill>
                <a:ea typeface="+mn-ea"/>
              </a:rPr>
              <a:t>GSF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 to be inserted into the </a:t>
            </a:r>
            <a:r>
              <a:rPr lang="en-US" sz="2000" i="1" dirty="0" smtClean="0">
                <a:solidFill>
                  <a:srgbClr val="000066"/>
                </a:solidFill>
                <a:ea typeface="+mn-ea"/>
              </a:rPr>
              <a:t>upper border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 of the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greater trochanter.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Nerve supply: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Anterior rami of S1,2</a:t>
            </a:r>
            <a:endParaRPr lang="en-US" sz="2000" b="1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Quadratus femoris</a:t>
            </a: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: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Origin: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Lateral border of the ischial tuberosity.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Insertion: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Quadrate tubercle &amp; intertrochanteric crest.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Nerve supply: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66"/>
                </a:solidFill>
                <a:ea typeface="+mn-ea"/>
              </a:rPr>
              <a:t>Nerve to quadratus femoris.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</p:txBody>
      </p:sp>
      <p:pic>
        <p:nvPicPr>
          <p:cNvPr id="32772" name="Picture 2" descr="E:\dad\Student Gray\6. Lower limb\F66122-006-f044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526" b="8064"/>
          <a:stretch>
            <a:fillRect/>
          </a:stretch>
        </p:blipFill>
        <p:spPr>
          <a:xfrm>
            <a:off x="4716463" y="1196975"/>
            <a:ext cx="4176712" cy="396081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72000" y="5300663"/>
            <a:ext cx="4176713" cy="9239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en-US" b="1" u="sng" dirty="0">
                <a:solidFill>
                  <a:srgbClr val="003300"/>
                </a:solidFill>
                <a:ea typeface="+mn-ea"/>
              </a:rPr>
              <a:t>Action:</a:t>
            </a:r>
            <a:r>
              <a:rPr lang="en-US" b="1" dirty="0">
                <a:solidFill>
                  <a:srgbClr val="003300"/>
                </a:solidFill>
                <a:ea typeface="+mn-ea"/>
              </a:rPr>
              <a:t>  all have </a:t>
            </a:r>
            <a:r>
              <a:rPr lang="en-US" b="1" i="1" u="sng" dirty="0">
                <a:solidFill>
                  <a:srgbClr val="003300"/>
                </a:solidFill>
                <a:ea typeface="+mn-ea"/>
              </a:rPr>
              <a:t>S</a:t>
            </a:r>
            <a:r>
              <a:rPr lang="en-US" b="1" i="1" u="sng" dirty="0">
                <a:solidFill>
                  <a:srgbClr val="FF0066"/>
                </a:solidFill>
                <a:ea typeface="+mn-ea"/>
              </a:rPr>
              <a:t>IMILAR ACTION</a:t>
            </a:r>
            <a:r>
              <a:rPr lang="en-US" b="1" dirty="0">
                <a:solidFill>
                  <a:srgbClr val="003300"/>
                </a:solidFill>
                <a:ea typeface="+mn-ea"/>
              </a:rPr>
              <a:t>:</a:t>
            </a:r>
          </a:p>
          <a:p>
            <a:pPr marL="609600" indent="-609600">
              <a:defRPr/>
            </a:pPr>
            <a:r>
              <a:rPr lang="en-US" b="1" dirty="0">
                <a:solidFill>
                  <a:srgbClr val="003300"/>
                </a:solidFill>
                <a:ea typeface="+mn-ea"/>
              </a:rPr>
              <a:t>Lateral rotation of the hip joint.</a:t>
            </a:r>
          </a:p>
          <a:p>
            <a:pPr marL="609600" indent="-609600">
              <a:defRPr/>
            </a:pPr>
            <a:r>
              <a:rPr lang="en-US" b="1" dirty="0">
                <a:solidFill>
                  <a:srgbClr val="003300"/>
                </a:solidFill>
                <a:ea typeface="+mn-ea"/>
              </a:rPr>
              <a:t>Control movement of the hip joint.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994D48-C525-9045-81E4-1D3F7EEAA2BB}" type="slidenum">
              <a:rPr lang="en-US">
                <a:latin typeface="Bauhaus 93" charset="0"/>
              </a:rPr>
              <a:pPr eaLnBrk="1" hangingPunct="1"/>
              <a:t>12</a:t>
            </a:fld>
            <a:endParaRPr lang="en-US">
              <a:latin typeface="Bauhaus 93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451725" y="2852738"/>
            <a:ext cx="936625" cy="2159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96188" y="4365625"/>
            <a:ext cx="1223962" cy="4318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620713"/>
            <a:ext cx="2663825" cy="6477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NERVES</a:t>
            </a: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4500563" cy="6024562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003300"/>
                </a:solidFill>
                <a:ea typeface="+mn-ea"/>
              </a:rPr>
              <a:t>  </a:t>
            </a:r>
            <a:r>
              <a:rPr lang="en-US" sz="1800" b="1" u="sng" dirty="0" smtClean="0">
                <a:solidFill>
                  <a:srgbClr val="0000FF"/>
                </a:solidFill>
                <a:ea typeface="+mn-ea"/>
              </a:rPr>
              <a:t>SUPERIOR GLUTEAL</a:t>
            </a:r>
            <a:r>
              <a:rPr lang="en-US" sz="1800" b="1" dirty="0" smtClean="0">
                <a:solidFill>
                  <a:srgbClr val="0000FF"/>
                </a:solidFill>
                <a:ea typeface="+mn-ea"/>
              </a:rPr>
              <a:t>: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Course: 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Passes through </a:t>
            </a:r>
            <a:r>
              <a:rPr lang="en-US" sz="1800" dirty="0" smtClean="0">
                <a:solidFill>
                  <a:srgbClr val="FF0000"/>
                </a:solidFill>
                <a:ea typeface="+mn-ea"/>
              </a:rPr>
              <a:t>GSF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ea typeface="+mn-ea"/>
              </a:rPr>
              <a:t>above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 piriformis, then </a:t>
            </a:r>
            <a:r>
              <a:rPr lang="en-US" sz="1800" i="1" dirty="0" smtClean="0">
                <a:solidFill>
                  <a:srgbClr val="FF0000"/>
                </a:solidFill>
                <a:ea typeface="+mn-ea"/>
              </a:rPr>
              <a:t>between</a:t>
            </a:r>
            <a:r>
              <a:rPr lang="en-US" sz="1800" i="1" dirty="0" smtClean="0">
                <a:solidFill>
                  <a:srgbClr val="000066"/>
                </a:solidFill>
                <a:ea typeface="+mn-ea"/>
              </a:rPr>
              <a:t> gluteus medius &amp; minimus</a:t>
            </a:r>
            <a:endParaRPr lang="en-US" sz="1800" i="1" dirty="0" smtClean="0">
              <a:solidFill>
                <a:srgbClr val="FF0066"/>
              </a:solidFill>
              <a:ea typeface="+mn-ea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Branches: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Muscular to gluteus medius, minimus &amp; tensor fasciae lata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Articular to hip joint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ea typeface="+mn-ea"/>
              </a:rPr>
              <a:t>  </a:t>
            </a:r>
            <a:r>
              <a:rPr lang="en-US" sz="1800" b="1" u="sng" dirty="0" smtClean="0">
                <a:solidFill>
                  <a:srgbClr val="0000FF"/>
                </a:solidFill>
                <a:ea typeface="+mn-ea"/>
              </a:rPr>
              <a:t>INFERIOR GLUTERAL: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Course: 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passes through </a:t>
            </a:r>
            <a:r>
              <a:rPr lang="en-US" sz="1800" dirty="0" smtClean="0">
                <a:solidFill>
                  <a:srgbClr val="FF0000"/>
                </a:solidFill>
                <a:ea typeface="+mn-ea"/>
              </a:rPr>
              <a:t>GSF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ea typeface="+mn-ea"/>
              </a:rPr>
              <a:t>below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 piriformis, then </a:t>
            </a:r>
            <a:r>
              <a:rPr lang="en-US" sz="1800" i="1" dirty="0" smtClean="0">
                <a:solidFill>
                  <a:srgbClr val="FF0000"/>
                </a:solidFill>
                <a:ea typeface="+mn-ea"/>
              </a:rPr>
              <a:t>deep to</a:t>
            </a:r>
            <a:r>
              <a:rPr lang="en-US" sz="1800" i="1" dirty="0" smtClean="0">
                <a:solidFill>
                  <a:srgbClr val="000066"/>
                </a:solidFill>
                <a:ea typeface="+mn-ea"/>
              </a:rPr>
              <a:t> gluteus maximus</a:t>
            </a:r>
            <a:endParaRPr lang="en-US" sz="1800" i="1" dirty="0" smtClean="0">
              <a:solidFill>
                <a:srgbClr val="FF0066"/>
              </a:solidFill>
              <a:ea typeface="+mn-ea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Branches: 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muscular to gluteus maximus</a:t>
            </a:r>
            <a:endParaRPr lang="en-US" sz="1800" dirty="0" smtClean="0">
              <a:solidFill>
                <a:srgbClr val="003300"/>
              </a:solidFill>
              <a:ea typeface="+mn-ea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u="sng" dirty="0" smtClean="0">
                <a:solidFill>
                  <a:srgbClr val="0000FF"/>
                </a:solidFill>
                <a:ea typeface="+mn-ea"/>
              </a:rPr>
              <a:t>NERVE TO QUADRATUS FEMORIS</a:t>
            </a:r>
            <a:r>
              <a:rPr lang="en-US" sz="1800" b="1" dirty="0" smtClean="0">
                <a:solidFill>
                  <a:srgbClr val="0000FF"/>
                </a:solidFill>
                <a:ea typeface="+mn-ea"/>
              </a:rPr>
              <a:t>: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Course: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passes through </a:t>
            </a:r>
            <a:r>
              <a:rPr lang="en-US" sz="1800" dirty="0" smtClean="0">
                <a:solidFill>
                  <a:srgbClr val="FF0000"/>
                </a:solidFill>
                <a:ea typeface="+mn-ea"/>
              </a:rPr>
              <a:t>GSF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ea typeface="+mn-ea"/>
              </a:rPr>
              <a:t>below</a:t>
            </a:r>
            <a:r>
              <a:rPr lang="en-US" sz="1800" dirty="0" smtClean="0">
                <a:solidFill>
                  <a:srgbClr val="000066"/>
                </a:solidFill>
                <a:ea typeface="+mn-ea"/>
              </a:rPr>
              <a:t> piriformis</a:t>
            </a:r>
            <a:endParaRPr lang="en-US" sz="1800" i="1" dirty="0" smtClean="0">
              <a:solidFill>
                <a:srgbClr val="FF0066"/>
              </a:solidFill>
              <a:ea typeface="+mn-ea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66"/>
                </a:solidFill>
                <a:ea typeface="+mn-ea"/>
              </a:rPr>
              <a:t>Branches: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Muscular to quadratus femoris &amp; inferior gemellus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800" dirty="0" smtClean="0">
                <a:solidFill>
                  <a:srgbClr val="000066"/>
                </a:solidFill>
                <a:ea typeface="+mn-ea"/>
              </a:rPr>
              <a:t>Articular to hip joint</a:t>
            </a:r>
            <a:endParaRPr lang="en-US" sz="1800" dirty="0" smtClean="0">
              <a:solidFill>
                <a:srgbClr val="003300"/>
              </a:solidFill>
              <a:ea typeface="+mn-ea"/>
            </a:endParaRPr>
          </a:p>
        </p:txBody>
      </p:sp>
      <p:pic>
        <p:nvPicPr>
          <p:cNvPr id="33796" name="Picture 2" descr="E:\dad\Student Gray\6. Lower limb\F66122-006-f04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>
            <a:fillRect/>
          </a:stretch>
        </p:blipFill>
        <p:spPr bwMode="auto">
          <a:xfrm>
            <a:off x="4572000" y="1484313"/>
            <a:ext cx="432117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E75C3E-BBDD-4F43-968F-6D52A7A4807E}" type="slidenum">
              <a:rPr lang="en-US">
                <a:latin typeface="Bauhaus 93" charset="0"/>
              </a:rPr>
              <a:pPr eaLnBrk="1" hangingPunct="1"/>
              <a:t>13</a:t>
            </a:fld>
            <a:endParaRPr lang="en-US">
              <a:latin typeface="Bauhaus 9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5A75DA-1D4F-D147-8CDD-A916425E5A37}" type="slidenum">
              <a:rPr lang="en-US">
                <a:latin typeface="Bauhaus 93" charset="0"/>
              </a:rPr>
              <a:pPr eaLnBrk="1" hangingPunct="1"/>
              <a:t>14</a:t>
            </a:fld>
            <a:endParaRPr lang="en-US">
              <a:latin typeface="Bauhaus 93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620713"/>
            <a:ext cx="3960813" cy="541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0000FF"/>
                </a:solidFill>
                <a:ea typeface="+mn-ea"/>
              </a:rPr>
              <a:t>POSTERIOR CUTANEOUS NERVE OT THIGH :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FF0066"/>
                </a:solidFill>
                <a:ea typeface="+mn-ea"/>
              </a:rPr>
              <a:t>Course: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a typeface="+mn-ea"/>
              </a:rPr>
              <a:t>Passes through </a:t>
            </a:r>
            <a:r>
              <a:rPr lang="en-US" dirty="0">
                <a:solidFill>
                  <a:srgbClr val="FF0000"/>
                </a:solidFill>
                <a:ea typeface="+mn-ea"/>
              </a:rPr>
              <a:t>GSF</a:t>
            </a:r>
            <a:r>
              <a:rPr lang="en-US" dirty="0">
                <a:solidFill>
                  <a:srgbClr val="000066"/>
                </a:solidFill>
                <a:ea typeface="+mn-ea"/>
              </a:rPr>
              <a:t>, </a:t>
            </a:r>
            <a:r>
              <a:rPr lang="en-US" dirty="0">
                <a:ea typeface="+mn-ea"/>
              </a:rPr>
              <a:t>below </a:t>
            </a:r>
            <a:r>
              <a:rPr lang="en-US" dirty="0">
                <a:solidFill>
                  <a:srgbClr val="000066"/>
                </a:solidFill>
                <a:ea typeface="+mn-ea"/>
              </a:rPr>
              <a:t>piriformis, then descends deep to deep fascia.</a:t>
            </a:r>
            <a:endParaRPr lang="en-US" i="1" dirty="0">
              <a:solidFill>
                <a:srgbClr val="FF0066"/>
              </a:solidFill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FF0066"/>
                </a:solidFill>
                <a:ea typeface="+mn-ea"/>
              </a:rPr>
              <a:t>Branches: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a typeface="+mn-ea"/>
              </a:rPr>
              <a:t>Cutaneous branches to: gluteal region, back of scrotum (labium majus) back of thigh &amp; upper part of back of leg.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0000FF"/>
                </a:solidFill>
                <a:ea typeface="+mn-ea"/>
              </a:rPr>
              <a:t>SCIATIC :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FF0066"/>
                </a:solidFill>
                <a:ea typeface="+mn-ea"/>
              </a:rPr>
              <a:t>Course: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FF0066"/>
                </a:solidFill>
                <a:ea typeface="+mn-ea"/>
              </a:rPr>
              <a:t> </a:t>
            </a:r>
            <a:r>
              <a:rPr lang="en-US" dirty="0">
                <a:solidFill>
                  <a:srgbClr val="000066"/>
                </a:solidFill>
                <a:ea typeface="+mn-ea"/>
              </a:rPr>
              <a:t>passes through </a:t>
            </a:r>
            <a:r>
              <a:rPr lang="en-US" dirty="0">
                <a:solidFill>
                  <a:srgbClr val="FF0000"/>
                </a:solidFill>
                <a:ea typeface="+mn-ea"/>
              </a:rPr>
              <a:t>GSF</a:t>
            </a:r>
            <a:r>
              <a:rPr lang="en-US" dirty="0">
                <a:solidFill>
                  <a:srgbClr val="000066"/>
                </a:solidFill>
                <a:ea typeface="+mn-ea"/>
              </a:rPr>
              <a:t>, </a:t>
            </a:r>
            <a:r>
              <a:rPr lang="en-US" dirty="0">
                <a:ea typeface="+mn-ea"/>
              </a:rPr>
              <a:t>below </a:t>
            </a:r>
            <a:r>
              <a:rPr lang="en-US" dirty="0">
                <a:solidFill>
                  <a:srgbClr val="000066"/>
                </a:solidFill>
                <a:ea typeface="+mn-ea"/>
              </a:rPr>
              <a:t>piriformis, then </a:t>
            </a:r>
            <a:r>
              <a:rPr lang="en-US" dirty="0">
                <a:solidFill>
                  <a:srgbClr val="FF0000"/>
                </a:solidFill>
                <a:ea typeface="+mn-ea"/>
              </a:rPr>
              <a:t>superficial to</a:t>
            </a:r>
            <a:r>
              <a:rPr lang="en-US" dirty="0">
                <a:solidFill>
                  <a:srgbClr val="000066"/>
                </a:solidFill>
                <a:ea typeface="+mn-ea"/>
              </a:rPr>
              <a:t>: ischial spine, superior gemellus, tendon of obturator internus, inferior gemellus, quadratus femoris &amp; adductor magnus.</a:t>
            </a:r>
            <a:endParaRPr lang="en-US" i="1" dirty="0">
              <a:solidFill>
                <a:srgbClr val="FF0066"/>
              </a:solidFill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FF0066"/>
                </a:solidFill>
                <a:ea typeface="+mn-ea"/>
              </a:rPr>
              <a:t>Branches: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u="sng" dirty="0">
                <a:solidFill>
                  <a:srgbClr val="000066"/>
                </a:solidFill>
                <a:ea typeface="+mn-ea"/>
              </a:rPr>
              <a:t>No branches </a:t>
            </a:r>
            <a:r>
              <a:rPr lang="en-US" dirty="0">
                <a:solidFill>
                  <a:srgbClr val="000066"/>
                </a:solidFill>
                <a:ea typeface="+mn-ea"/>
              </a:rPr>
              <a:t>in gluteal region,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u="sng" dirty="0">
                <a:solidFill>
                  <a:srgbClr val="000066"/>
                </a:solidFill>
                <a:ea typeface="+mn-ea"/>
              </a:rPr>
              <a:t>Divides into </a:t>
            </a:r>
            <a:r>
              <a:rPr lang="en-US" i="1" dirty="0">
                <a:solidFill>
                  <a:srgbClr val="000066"/>
                </a:solidFill>
                <a:ea typeface="+mn-ea"/>
              </a:rPr>
              <a:t>tibial &amp; common peroneal nerves</a:t>
            </a:r>
            <a:r>
              <a:rPr lang="en-US" dirty="0">
                <a:solidFill>
                  <a:srgbClr val="000066"/>
                </a:solidFill>
                <a:ea typeface="+mn-ea"/>
              </a:rPr>
              <a:t>, </a:t>
            </a:r>
            <a:r>
              <a:rPr lang="en-US" u="sng" dirty="0">
                <a:solidFill>
                  <a:srgbClr val="000066"/>
                </a:solidFill>
                <a:ea typeface="+mn-ea"/>
              </a:rPr>
              <a:t>in the middle of back of thigh</a:t>
            </a:r>
            <a:endParaRPr lang="en-US" u="sng" dirty="0">
              <a:solidFill>
                <a:srgbClr val="003300"/>
              </a:solidFill>
              <a:ea typeface="+mn-ea"/>
            </a:endParaRPr>
          </a:p>
        </p:txBody>
      </p:sp>
      <p:pic>
        <p:nvPicPr>
          <p:cNvPr id="34820" name="Picture 2" descr="E:\dad\Student Gray\6. Lower limb\F66122-006-f04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3880" b="5237"/>
          <a:stretch>
            <a:fillRect/>
          </a:stretch>
        </p:blipFill>
        <p:spPr bwMode="auto">
          <a:xfrm>
            <a:off x="4427538" y="1484313"/>
            <a:ext cx="4465637" cy="417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2363" y="620713"/>
            <a:ext cx="3384550" cy="4619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</a:rPr>
              <a:t>NERVES</a:t>
            </a:r>
            <a:endParaRPr lang="en-US" sz="2400" b="1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C9848F-5362-B849-8E22-6FCBB5CC1FCA}" type="slidenum">
              <a:rPr lang="en-US">
                <a:latin typeface="Bauhaus 93" charset="0"/>
              </a:rPr>
              <a:pPr eaLnBrk="1" hangingPunct="1"/>
              <a:t>15</a:t>
            </a:fld>
            <a:endParaRPr lang="en-US">
              <a:latin typeface="Bauhaus 93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647700"/>
          </a:xfrm>
          <a:solidFill>
            <a:schemeClr val="accent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POSTERIOR COMPARTMENT OF THE THIGH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2060575"/>
            <a:ext cx="4752975" cy="4032250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n-ea"/>
              </a:rPr>
              <a:t>Muscles:</a:t>
            </a:r>
            <a:r>
              <a:rPr lang="en-US" sz="2000" b="1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FF"/>
                </a:solidFill>
                <a:ea typeface="+mn-ea"/>
              </a:rPr>
              <a:t>Hamstring muscles: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Biceps femoris. 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Semitendinosus.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Semimembranosus.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Ischial part of adductor magnus.</a:t>
            </a:r>
            <a:endParaRPr lang="en-US" sz="2000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Blood supply: 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Branches of the </a:t>
            </a:r>
            <a:r>
              <a:rPr lang="en-US" sz="2000" u="sng" dirty="0" smtClean="0">
                <a:ea typeface="+mn-ea"/>
              </a:rPr>
              <a:t>profunda femoris artery.</a:t>
            </a:r>
            <a:endParaRPr lang="en-US" sz="2000" b="1" u="sng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+mn-ea"/>
              </a:rPr>
              <a:t>Nerve supply:</a:t>
            </a:r>
            <a:r>
              <a:rPr lang="en-US" sz="2000" b="1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Sciatic nerve.</a:t>
            </a:r>
          </a:p>
        </p:txBody>
      </p:sp>
      <p:pic>
        <p:nvPicPr>
          <p:cNvPr id="152581" name="Picture 5" descr="Untitled-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3313112" cy="4967287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5435600" y="1412875"/>
            <a:ext cx="26654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a typeface="+mn-ea"/>
              </a:rPr>
              <a:t>CONTENTS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72500" y="6508750"/>
            <a:ext cx="46355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C2741D-3045-E24A-BC2F-DC0F08E43BB9}" type="slidenum">
              <a:rPr lang="en-US">
                <a:latin typeface="Bauhaus 93" charset="0"/>
              </a:rPr>
              <a:pPr eaLnBrk="1" hangingPunct="1"/>
              <a:t>16</a:t>
            </a:fld>
            <a:endParaRPr lang="en-US">
              <a:latin typeface="Bauhaus 93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39750"/>
            <a:ext cx="2519362" cy="522288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</a:rPr>
              <a:t>MUSCLES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571500"/>
            <a:ext cx="4321175" cy="5872163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800" i="1" dirty="0" smtClean="0">
                <a:ea typeface="+mn-ea"/>
              </a:rPr>
              <a:t>Biceps Femoris</a:t>
            </a:r>
            <a:endParaRPr lang="en-US" sz="1800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ea typeface="+mn-ea"/>
              </a:rPr>
              <a:t>Origin:</a:t>
            </a:r>
            <a:r>
              <a:rPr lang="en-US" sz="1800" b="1" dirty="0" smtClean="0">
                <a:ea typeface="+mn-ea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1"/>
                </a:solidFill>
              </a:rPr>
              <a:t>The long head</a:t>
            </a:r>
            <a:r>
              <a:rPr lang="en-US" sz="1800" b="1" dirty="0" smtClean="0"/>
              <a:t> </a:t>
            </a:r>
            <a:r>
              <a:rPr lang="en-US" sz="1800" dirty="0" smtClean="0"/>
              <a:t>from the </a:t>
            </a:r>
            <a:r>
              <a:rPr lang="en-US" sz="1800" i="1" dirty="0" smtClean="0">
                <a:solidFill>
                  <a:schemeClr val="hlink"/>
                </a:solidFill>
              </a:rPr>
              <a:t>ischial tuberosity.</a:t>
            </a:r>
            <a:r>
              <a:rPr lang="en-US" sz="1800" dirty="0" smtClean="0"/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1"/>
                </a:solidFill>
              </a:rPr>
              <a:t>The short head</a:t>
            </a:r>
            <a:r>
              <a:rPr lang="en-US" sz="1800" b="1" dirty="0" smtClean="0"/>
              <a:t> </a:t>
            </a:r>
            <a:r>
              <a:rPr lang="en-US" sz="1800" dirty="0" smtClean="0"/>
              <a:t>from the </a:t>
            </a:r>
            <a:r>
              <a:rPr lang="en-US" sz="1800" i="1" dirty="0" smtClean="0">
                <a:solidFill>
                  <a:schemeClr val="hlink"/>
                </a:solidFill>
              </a:rPr>
              <a:t>linea aspera</a:t>
            </a:r>
            <a:r>
              <a:rPr lang="en-US" sz="1800" dirty="0" smtClean="0"/>
              <a:t> .</a:t>
            </a: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ea typeface="+mn-ea"/>
              </a:rPr>
              <a:t>Insertion: 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Into the </a:t>
            </a:r>
            <a:r>
              <a:rPr lang="en-US" sz="1800" i="1" dirty="0" smtClean="0">
                <a:solidFill>
                  <a:schemeClr val="hlink"/>
                </a:solidFill>
                <a:ea typeface="+mn-ea"/>
              </a:rPr>
              <a:t>head of the fibula.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ea typeface="+mn-ea"/>
              </a:rPr>
              <a:t>Nerve supply: 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The </a:t>
            </a:r>
            <a:r>
              <a:rPr lang="en-US" sz="1800" b="1" dirty="0" smtClean="0">
                <a:solidFill>
                  <a:schemeClr val="accent1"/>
                </a:solidFill>
                <a:ea typeface="+mn-ea"/>
              </a:rPr>
              <a:t>long head</a:t>
            </a:r>
            <a:r>
              <a:rPr lang="en-US" sz="1800" dirty="0" smtClean="0">
                <a:ea typeface="+mn-ea"/>
              </a:rPr>
              <a:t> is supplied by the </a:t>
            </a:r>
            <a:r>
              <a:rPr lang="en-US" sz="1800" i="1" dirty="0" smtClean="0">
                <a:solidFill>
                  <a:schemeClr val="hlink"/>
                </a:solidFill>
                <a:ea typeface="+mn-ea"/>
              </a:rPr>
              <a:t>tibial part of the sciatic;</a:t>
            </a:r>
            <a:r>
              <a:rPr lang="en-US" sz="1800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the </a:t>
            </a:r>
            <a:r>
              <a:rPr lang="en-US" sz="1800" b="1" dirty="0" smtClean="0">
                <a:solidFill>
                  <a:schemeClr val="accent1"/>
                </a:solidFill>
                <a:ea typeface="+mn-ea"/>
              </a:rPr>
              <a:t>short head</a:t>
            </a:r>
            <a:r>
              <a:rPr lang="en-US" sz="1800" dirty="0" smtClean="0">
                <a:ea typeface="+mn-ea"/>
              </a:rPr>
              <a:t> is supplied by the </a:t>
            </a:r>
            <a:r>
              <a:rPr lang="en-US" sz="1800" i="1" dirty="0" smtClean="0">
                <a:solidFill>
                  <a:schemeClr val="hlink"/>
                </a:solidFill>
                <a:ea typeface="+mn-ea"/>
              </a:rPr>
              <a:t>common peroneal part of the sciatic.</a:t>
            </a:r>
          </a:p>
          <a:p>
            <a:pPr eaLnBrk="1" hangingPunct="1">
              <a:buFontTx/>
              <a:buNone/>
              <a:defRPr/>
            </a:pPr>
            <a:r>
              <a:rPr lang="en-US" sz="1800" b="1" i="1" dirty="0" smtClean="0">
                <a:solidFill>
                  <a:schemeClr val="hlink"/>
                </a:solidFill>
                <a:ea typeface="+mn-ea"/>
              </a:rPr>
              <a:t>                       </a:t>
            </a:r>
            <a:r>
              <a:rPr lang="en-US" sz="1800" b="1" i="1" dirty="0" smtClean="0">
                <a:solidFill>
                  <a:srgbClr val="FF0000"/>
                </a:solidFill>
                <a:ea typeface="+mn-ea"/>
              </a:rPr>
              <a:t>Action :</a:t>
            </a:r>
          </a:p>
          <a:p>
            <a:pPr eaLnBrk="1" hangingPunct="1">
              <a:defRPr/>
            </a:pPr>
            <a:r>
              <a:rPr lang="en-US" sz="1800" b="1" i="1" u="sng" dirty="0" smtClean="0">
                <a:solidFill>
                  <a:schemeClr val="hlink"/>
                </a:solidFill>
                <a:ea typeface="+mn-ea"/>
              </a:rPr>
              <a:t>Flexion of knee.</a:t>
            </a:r>
          </a:p>
          <a:p>
            <a:pPr eaLnBrk="1" hangingPunct="1">
              <a:defRPr/>
            </a:pPr>
            <a:r>
              <a:rPr lang="en-US" sz="1800" b="1" i="1" u="sng" dirty="0" smtClean="0">
                <a:solidFill>
                  <a:schemeClr val="hlink"/>
                </a:solidFill>
                <a:ea typeface="+mn-ea"/>
              </a:rPr>
              <a:t>Lateral rotation </a:t>
            </a:r>
            <a:r>
              <a:rPr lang="en-US" sz="1800" b="1" i="1" dirty="0" smtClean="0">
                <a:solidFill>
                  <a:schemeClr val="hlink"/>
                </a:solidFill>
                <a:ea typeface="+mn-ea"/>
              </a:rPr>
              <a:t>of flexed leg.</a:t>
            </a:r>
          </a:p>
          <a:p>
            <a:pPr eaLnBrk="1" hangingPunct="1">
              <a:defRPr/>
            </a:pPr>
            <a:r>
              <a:rPr lang="en-US" sz="1800" b="1" i="1" dirty="0" smtClean="0">
                <a:solidFill>
                  <a:schemeClr val="hlink"/>
                </a:solidFill>
                <a:ea typeface="+mn-ea"/>
              </a:rPr>
              <a:t>Long head: </a:t>
            </a:r>
            <a:r>
              <a:rPr lang="en-US" sz="1800" b="1" i="1" u="sng" dirty="0" smtClean="0">
                <a:solidFill>
                  <a:schemeClr val="hlink"/>
                </a:solidFill>
                <a:ea typeface="+mn-ea"/>
              </a:rPr>
              <a:t>extends hip</a:t>
            </a:r>
            <a:r>
              <a:rPr lang="en-US" sz="2000" b="1" i="1" u="sng" dirty="0" smtClean="0">
                <a:solidFill>
                  <a:schemeClr val="hlink"/>
                </a:solidFill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sz="2000" i="1" dirty="0" smtClean="0">
              <a:solidFill>
                <a:schemeClr val="hlink"/>
              </a:solidFill>
              <a:ea typeface="+mn-ea"/>
            </a:endParaRPr>
          </a:p>
        </p:txBody>
      </p:sp>
      <p:pic>
        <p:nvPicPr>
          <p:cNvPr id="154629" name="Picture 5" descr="Untitled-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960812" cy="511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1908175" y="1773238"/>
            <a:ext cx="2376488" cy="71913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1547813" y="3068638"/>
            <a:ext cx="1871662" cy="86518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1835150" y="4652963"/>
            <a:ext cx="1873250" cy="1008062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500563" y="3644900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30" grpId="1" animBg="1"/>
      <p:bldP spid="154631" grpId="0" animBg="1"/>
      <p:bldP spid="154631" grpId="1" animBg="1"/>
      <p:bldP spid="1546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8C2FBF-D279-7E45-B73A-47E6A64668F4}" type="slidenum">
              <a:rPr lang="en-US">
                <a:latin typeface="Bauhaus 93" charset="0"/>
              </a:rPr>
              <a:pPr eaLnBrk="1" hangingPunct="1"/>
              <a:t>17</a:t>
            </a:fld>
            <a:endParaRPr lang="en-US">
              <a:latin typeface="Bauhaus 93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3754438" cy="522288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</a:rPr>
              <a:t>SEMITENDINOSUS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76250"/>
            <a:ext cx="4249737" cy="5405438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Origin:</a:t>
            </a:r>
            <a:r>
              <a:rPr lang="en-US" sz="2200" b="1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Ischial tuberosity.</a:t>
            </a:r>
            <a:endParaRPr lang="en-US" sz="2200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Insertion: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Upper part of the medial surface of the shaft of the tibia </a:t>
            </a:r>
            <a:r>
              <a:rPr lang="en-US" sz="2200" b="1" u="sng" dirty="0" smtClean="0">
                <a:solidFill>
                  <a:srgbClr val="FF0000"/>
                </a:solidFill>
                <a:ea typeface="+mn-ea"/>
              </a:rPr>
              <a:t>(SGS</a:t>
            </a: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)..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              Nerve supply: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Tibial portion of the sciatic.</a:t>
            </a:r>
            <a:endParaRPr lang="en-US" sz="2200" b="1" dirty="0" smtClean="0">
              <a:ea typeface="+mn-ea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Action: </a:t>
            </a:r>
          </a:p>
          <a:p>
            <a:pPr eaLnBrk="1" hangingPunct="1">
              <a:defRPr/>
            </a:pPr>
            <a:r>
              <a:rPr lang="en-US" sz="2200" u="sng" dirty="0" smtClean="0">
                <a:ea typeface="+mn-ea"/>
              </a:rPr>
              <a:t>Flexes</a:t>
            </a:r>
            <a:r>
              <a:rPr lang="en-US" sz="2200" dirty="0" smtClean="0">
                <a:ea typeface="+mn-ea"/>
              </a:rPr>
              <a:t> and </a:t>
            </a:r>
            <a:r>
              <a:rPr lang="en-US" sz="2200" u="sng" dirty="0" smtClean="0">
                <a:ea typeface="+mn-ea"/>
              </a:rPr>
              <a:t>medially rotates </a:t>
            </a:r>
            <a:r>
              <a:rPr lang="en-US" sz="2200" dirty="0" smtClean="0">
                <a:ea typeface="+mn-ea"/>
              </a:rPr>
              <a:t>the leg at the knee joint;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E</a:t>
            </a:r>
            <a:r>
              <a:rPr lang="en-US" sz="2200" u="sng" dirty="0" smtClean="0">
                <a:ea typeface="+mn-ea"/>
              </a:rPr>
              <a:t>xtends</a:t>
            </a:r>
            <a:r>
              <a:rPr lang="en-US" sz="2200" dirty="0" smtClean="0">
                <a:ea typeface="+mn-ea"/>
              </a:rPr>
              <a:t> the thigh at the </a:t>
            </a:r>
            <a:r>
              <a:rPr lang="en-US" sz="2200" u="sng" dirty="0" smtClean="0">
                <a:ea typeface="+mn-ea"/>
              </a:rPr>
              <a:t>hip joint.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a typeface="+mn-ea"/>
            </a:endParaRPr>
          </a:p>
        </p:txBody>
      </p:sp>
      <p:pic>
        <p:nvPicPr>
          <p:cNvPr id="173061" name="Picture 5" descr="Untitled-8B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268413"/>
            <a:ext cx="3759200" cy="4968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3062" name="Oval 6"/>
          <p:cNvSpPr>
            <a:spLocks noChangeArrowheads="1"/>
          </p:cNvSpPr>
          <p:nvPr/>
        </p:nvSpPr>
        <p:spPr bwMode="auto">
          <a:xfrm>
            <a:off x="1116013" y="2060575"/>
            <a:ext cx="1260475" cy="7207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Oval 7"/>
          <p:cNvSpPr>
            <a:spLocks noChangeArrowheads="1"/>
          </p:cNvSpPr>
          <p:nvPr/>
        </p:nvSpPr>
        <p:spPr bwMode="auto">
          <a:xfrm>
            <a:off x="684213" y="5373688"/>
            <a:ext cx="1835150" cy="7207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2" grpId="1" animBg="1"/>
      <p:bldP spid="1730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7558E2-4C67-DA49-8C3E-F6C28A2C67B1}" type="slidenum">
              <a:rPr lang="en-US">
                <a:latin typeface="Bauhaus 93" charset="0"/>
              </a:rPr>
              <a:pPr eaLnBrk="1" hangingPunct="1"/>
              <a:t>18</a:t>
            </a:fld>
            <a:endParaRPr lang="en-US">
              <a:latin typeface="Bauhaus 93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3683000" cy="623888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</a:rPr>
              <a:t>SEMIMEMBRANOSUS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60350"/>
            <a:ext cx="4392613" cy="6192838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200" b="1" u="sng" dirty="0" smtClean="0">
                <a:solidFill>
                  <a:srgbClr val="FF0000"/>
                </a:solidFill>
                <a:ea typeface="+mn-ea"/>
              </a:rPr>
              <a:t>Origin:</a:t>
            </a:r>
            <a:r>
              <a:rPr lang="en-US" sz="2200" b="1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Ischial tuberosity.</a:t>
            </a:r>
            <a:endParaRPr lang="en-US" sz="2200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Insertion: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Posterior surface of the medial condyle of the tibia. </a:t>
            </a:r>
          </a:p>
          <a:p>
            <a:pPr eaLnBrk="1" hangingPunct="1">
              <a:defRPr/>
            </a:pPr>
            <a:r>
              <a:rPr lang="en-US" sz="2200" i="1" dirty="0" smtClean="0">
                <a:solidFill>
                  <a:schemeClr val="hlink"/>
                </a:solidFill>
                <a:ea typeface="+mn-ea"/>
              </a:rPr>
              <a:t>It  forms the </a:t>
            </a:r>
            <a:r>
              <a:rPr lang="en-US" sz="2200" b="1" dirty="0" smtClean="0">
                <a:solidFill>
                  <a:schemeClr val="accent1"/>
                </a:solidFill>
                <a:ea typeface="+mn-ea"/>
              </a:rPr>
              <a:t>oblique popliteal ligament,</a:t>
            </a:r>
            <a:r>
              <a:rPr lang="en-US" sz="2200" dirty="0" smtClean="0">
                <a:ea typeface="+mn-ea"/>
              </a:rPr>
              <a:t> which reinforces the capsule on the back of the knee joint. 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                 Nerve supply:</a:t>
            </a:r>
          </a:p>
          <a:p>
            <a:pPr eaLnBrk="1" hangingPunct="1">
              <a:defRPr/>
            </a:pPr>
            <a:r>
              <a:rPr lang="en-US" sz="2200" b="1" dirty="0" smtClean="0">
                <a:ea typeface="+mn-ea"/>
              </a:rPr>
              <a:t> </a:t>
            </a:r>
            <a:r>
              <a:rPr lang="en-US" sz="2200" dirty="0" smtClean="0">
                <a:ea typeface="+mn-ea"/>
              </a:rPr>
              <a:t>Tibial portion of the sciatic nerve.</a:t>
            </a:r>
          </a:p>
          <a:p>
            <a:pPr eaLnBrk="1" hangingPunct="1">
              <a:buFontTx/>
              <a:buNone/>
              <a:defRPr/>
            </a:pPr>
            <a:r>
              <a:rPr lang="en-US" sz="2200" b="1" dirty="0" smtClean="0">
                <a:solidFill>
                  <a:schemeClr val="accent1"/>
                </a:solidFill>
                <a:ea typeface="+mn-ea"/>
              </a:rPr>
              <a:t>                      </a:t>
            </a: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Action: </a:t>
            </a:r>
          </a:p>
          <a:p>
            <a:pPr eaLnBrk="1" hangingPunct="1">
              <a:defRPr/>
            </a:pPr>
            <a:r>
              <a:rPr lang="en-US" sz="2200" u="sng" dirty="0" smtClean="0">
                <a:ea typeface="+mn-ea"/>
              </a:rPr>
              <a:t>Flexes </a:t>
            </a:r>
            <a:r>
              <a:rPr lang="en-US" sz="2200" dirty="0" smtClean="0">
                <a:ea typeface="+mn-ea"/>
              </a:rPr>
              <a:t>and </a:t>
            </a:r>
            <a:r>
              <a:rPr lang="en-US" sz="2200" u="sng" dirty="0" smtClean="0">
                <a:ea typeface="+mn-ea"/>
              </a:rPr>
              <a:t>medially rotates </a:t>
            </a:r>
            <a:r>
              <a:rPr lang="en-US" sz="2200" dirty="0" smtClean="0">
                <a:ea typeface="+mn-ea"/>
              </a:rPr>
              <a:t>the leg at the </a:t>
            </a:r>
            <a:r>
              <a:rPr lang="en-US" sz="2200" u="sng" dirty="0" smtClean="0">
                <a:ea typeface="+mn-ea"/>
              </a:rPr>
              <a:t>knee joint;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E</a:t>
            </a:r>
            <a:r>
              <a:rPr lang="en-US" sz="2200" u="sng" dirty="0" smtClean="0">
                <a:ea typeface="+mn-ea"/>
              </a:rPr>
              <a:t>xtends</a:t>
            </a:r>
            <a:r>
              <a:rPr lang="en-US" sz="2200" dirty="0" smtClean="0">
                <a:ea typeface="+mn-ea"/>
              </a:rPr>
              <a:t> the thigh at the hip.</a:t>
            </a:r>
            <a:endParaRPr lang="en-US" sz="2000" dirty="0" smtClean="0">
              <a:solidFill>
                <a:schemeClr val="accent1"/>
              </a:solidFill>
              <a:ea typeface="+mn-ea"/>
            </a:endParaRPr>
          </a:p>
        </p:txBody>
      </p:sp>
      <p:pic>
        <p:nvPicPr>
          <p:cNvPr id="175109" name="Picture 5" descr="Untitled-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873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900113" y="1916113"/>
            <a:ext cx="1584325" cy="7207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684213" y="5013325"/>
            <a:ext cx="1584325" cy="7207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5112" name="Picture 8" descr="F66122-006-f07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032250" cy="490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3" name="Oval 9"/>
          <p:cNvSpPr>
            <a:spLocks noChangeArrowheads="1"/>
          </p:cNvSpPr>
          <p:nvPr/>
        </p:nvSpPr>
        <p:spPr bwMode="auto">
          <a:xfrm>
            <a:off x="2555875" y="2420938"/>
            <a:ext cx="1871663" cy="6477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Oval 10"/>
          <p:cNvSpPr>
            <a:spLocks noChangeArrowheads="1"/>
          </p:cNvSpPr>
          <p:nvPr/>
        </p:nvSpPr>
        <p:spPr bwMode="auto">
          <a:xfrm>
            <a:off x="2916238" y="3213100"/>
            <a:ext cx="1439862" cy="4318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animBg="1"/>
      <p:bldP spid="175110" grpId="1" animBg="1"/>
      <p:bldP spid="175111" grpId="0" animBg="1"/>
      <p:bldP spid="175111" grpId="1" animBg="1"/>
      <p:bldP spid="175113" grpId="0" animBg="1"/>
      <p:bldP spid="175113" grpId="1" animBg="1"/>
      <p:bldP spid="175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21C549-5802-8B4E-AD8C-68447ED8015F}" type="slidenum">
              <a:rPr lang="en-US">
                <a:latin typeface="Bauhaus 93" charset="0"/>
              </a:rPr>
              <a:pPr eaLnBrk="1" hangingPunct="1"/>
              <a:t>19</a:t>
            </a:fld>
            <a:endParaRPr lang="en-US">
              <a:latin typeface="Bauhaus 93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519113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tx1"/>
                </a:solidFill>
                <a:latin typeface="Arial" charset="0"/>
              </a:rPr>
              <a:t>ADDUCTOR MAGNUS (HAMSTRING PART)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96975"/>
            <a:ext cx="3740150" cy="4967288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Origin: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Ischial ramus and ischial tuberosity</a:t>
            </a: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Insertion: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Adductor tubercle of the medial condyle of the femur.</a:t>
            </a: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Nerve supply: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The tibial portion of the sciatic.</a:t>
            </a: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FF0000"/>
                </a:solidFill>
                <a:ea typeface="+mn-ea"/>
              </a:rPr>
              <a:t>Action: </a:t>
            </a:r>
          </a:p>
          <a:p>
            <a:pPr eaLnBrk="1" hangingPunct="1">
              <a:defRPr/>
            </a:pPr>
            <a:r>
              <a:rPr lang="en-US" sz="2200" u="sng" dirty="0" smtClean="0">
                <a:ea typeface="+mn-ea"/>
              </a:rPr>
              <a:t>Extends</a:t>
            </a:r>
            <a:r>
              <a:rPr lang="en-US" sz="2200" dirty="0" smtClean="0">
                <a:ea typeface="+mn-ea"/>
              </a:rPr>
              <a:t> the thigh at the </a:t>
            </a:r>
            <a:r>
              <a:rPr lang="en-US" sz="2200" u="sng" dirty="0" smtClean="0">
                <a:ea typeface="+mn-ea"/>
              </a:rPr>
              <a:t>hip joint.</a:t>
            </a:r>
            <a:r>
              <a:rPr lang="en-US" sz="2000" u="sng" dirty="0" smtClean="0">
                <a:ea typeface="+mn-ea"/>
              </a:rPr>
              <a:t>  </a:t>
            </a:r>
          </a:p>
        </p:txBody>
      </p:sp>
      <p:pic>
        <p:nvPicPr>
          <p:cNvPr id="177157" name="Picture 5" descr="Untitled-6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125538"/>
            <a:ext cx="4403725" cy="4968875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7158" name="Oval 6"/>
          <p:cNvSpPr>
            <a:spLocks noChangeArrowheads="1"/>
          </p:cNvSpPr>
          <p:nvPr/>
        </p:nvSpPr>
        <p:spPr bwMode="auto">
          <a:xfrm>
            <a:off x="755650" y="2420938"/>
            <a:ext cx="1944688" cy="71913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Oval 7"/>
          <p:cNvSpPr>
            <a:spLocks noChangeArrowheads="1"/>
          </p:cNvSpPr>
          <p:nvPr/>
        </p:nvSpPr>
        <p:spPr bwMode="auto">
          <a:xfrm>
            <a:off x="1042988" y="4724400"/>
            <a:ext cx="1944687" cy="719138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  <p:bldP spid="177158" grpId="1" animBg="1"/>
      <p:bldP spid="177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191250" cy="1152525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  <a:latin typeface="Arial" charset="0"/>
              </a:rPr>
              <a:t>OBJECTIVES</a:t>
            </a:r>
          </a:p>
        </p:txBody>
      </p:sp>
      <p:sp>
        <p:nvSpPr>
          <p:cNvPr id="22531" name="Rectangle 4"/>
          <p:cNvSpPr>
            <a:spLocks noRot="1"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sz="4400" u="sng">
              <a:solidFill>
                <a:srgbClr val="FFFF00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28625" y="1916113"/>
            <a:ext cx="8429625" cy="4298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3000"/>
              <a:buFont typeface="Wingdings" pitchFamily="2" charset="2"/>
              <a:buChar char="v"/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ea typeface="+mn-ea"/>
                <a:cs typeface="Arial" charset="0"/>
              </a:rPr>
              <a:t>At the end of this lecture, the student should be able to identify :</a:t>
            </a:r>
          </a:p>
          <a:p>
            <a:pPr marL="342900" indent="-342900" eaLnBrk="0" hangingPunct="0">
              <a:spcBef>
                <a:spcPct val="20000"/>
              </a:spcBef>
              <a:buSzPct val="83000"/>
              <a:buFont typeface="Wingdings" pitchFamily="2" charset="2"/>
              <a:buChar char="v"/>
              <a:defRPr/>
            </a:pPr>
            <a:r>
              <a:rPr lang="en-US" sz="2400" b="1" u="sng" dirty="0">
                <a:latin typeface="Times New Roman" pitchFamily="18" charset="0"/>
                <a:ea typeface="+mn-ea"/>
              </a:rPr>
              <a:t>Contents  of gluteal region</a:t>
            </a:r>
            <a:r>
              <a:rPr lang="en-US" sz="2400" b="1" dirty="0">
                <a:latin typeface="Times New Roman" pitchFamily="18" charset="0"/>
                <a:ea typeface="+mn-ea"/>
              </a:rPr>
              <a:t>: </a:t>
            </a:r>
          </a:p>
          <a:p>
            <a:pPr marL="342900" indent="-342900" eaLnBrk="0" hangingPunct="0">
              <a:spcBef>
                <a:spcPct val="20000"/>
              </a:spcBef>
              <a:buSzPct val="83000"/>
              <a:buFont typeface="Wingdings" pitchFamily="2" charset="2"/>
              <a:buChar char="§"/>
              <a:defRPr/>
            </a:pPr>
            <a:r>
              <a:rPr lang="en-US" sz="2400" b="1" dirty="0">
                <a:latin typeface="Times New Roman" pitchFamily="18" charset="0"/>
                <a:ea typeface="+mn-ea"/>
              </a:rPr>
              <a:t>Groups of </a:t>
            </a:r>
            <a:r>
              <a:rPr lang="en-US" sz="2400" b="1" u="sng" dirty="0">
                <a:latin typeface="Times New Roman" pitchFamily="18" charset="0"/>
                <a:ea typeface="+mn-ea"/>
              </a:rPr>
              <a:t>Glutei muscles </a:t>
            </a:r>
            <a:r>
              <a:rPr lang="en-US" sz="2400" b="1" dirty="0">
                <a:latin typeface="Times New Roman" pitchFamily="18" charset="0"/>
                <a:ea typeface="+mn-ea"/>
              </a:rPr>
              <a:t>and </a:t>
            </a:r>
            <a:r>
              <a:rPr lang="en-US" sz="2400" b="1" u="sng" dirty="0">
                <a:latin typeface="Times New Roman" pitchFamily="18" charset="0"/>
                <a:ea typeface="+mn-ea"/>
              </a:rPr>
              <a:t>small muscles </a:t>
            </a:r>
            <a:r>
              <a:rPr lang="en-US" sz="2000" b="1" u="sng" dirty="0">
                <a:latin typeface="Times New Roman" pitchFamily="18" charset="0"/>
                <a:ea typeface="+mn-ea"/>
              </a:rPr>
              <a:t>(Lateral Rotators).</a:t>
            </a:r>
          </a:p>
          <a:p>
            <a:pPr marL="342900" indent="-342900" eaLnBrk="0" hangingPunct="0">
              <a:spcBef>
                <a:spcPct val="20000"/>
              </a:spcBef>
              <a:buSzPct val="83000"/>
              <a:buFont typeface="Wingdings" pitchFamily="2" charset="2"/>
              <a:buChar char="§"/>
              <a:defRPr/>
            </a:pPr>
            <a:r>
              <a:rPr lang="en-US" sz="2400" b="1" dirty="0">
                <a:latin typeface="Times New Roman" pitchFamily="18" charset="0"/>
                <a:ea typeface="+mn-ea"/>
              </a:rPr>
              <a:t>Nerves &amp; vessels.  </a:t>
            </a:r>
          </a:p>
          <a:p>
            <a:pPr marL="342900" indent="-342900" eaLnBrk="0" hangingPunct="0">
              <a:spcBef>
                <a:spcPct val="20000"/>
              </a:spcBef>
              <a:buSzPct val="83000"/>
              <a:buFont typeface="Wingdings" pitchFamily="2" charset="2"/>
              <a:buChar char="v"/>
              <a:defRPr/>
            </a:pPr>
            <a:r>
              <a:rPr lang="en-US" sz="2400" b="1" u="sng" dirty="0">
                <a:latin typeface="Times New Roman" pitchFamily="18" charset="0"/>
                <a:ea typeface="+mn-ea"/>
              </a:rPr>
              <a:t>Foramina :</a:t>
            </a:r>
            <a:r>
              <a:rPr lang="en-US" sz="2400" b="1" dirty="0">
                <a:latin typeface="Times New Roman" pitchFamily="18" charset="0"/>
                <a:ea typeface="+mn-ea"/>
              </a:rPr>
              <a:t> 1-Greater Sciatic Foramen.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ea typeface="+mn-ea"/>
              </a:rPr>
              <a:t>                         2-Lesser Sciatic Foramen.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dirty="0">
                <a:ea typeface="+mn-ea"/>
              </a:rPr>
              <a:t>Back of thigh </a:t>
            </a:r>
            <a:r>
              <a:rPr lang="en-US" sz="2400" b="1" dirty="0">
                <a:ea typeface="+mn-ea"/>
              </a:rPr>
              <a:t>: Hamstring muscles.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692B2F-2462-AC45-B719-FF6239BA4848}" type="slidenum">
              <a:rPr lang="en-US">
                <a:latin typeface="Bauhaus 93" charset="0"/>
              </a:rPr>
              <a:pPr eaLnBrk="1" hangingPunct="1"/>
              <a:t>20</a:t>
            </a:fld>
            <a:endParaRPr lang="en-US">
              <a:latin typeface="Bauhaus 93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765175"/>
            <a:ext cx="3313113" cy="576263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BLOOD SUPPLY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773238"/>
            <a:ext cx="3816350" cy="2616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four perforating </a:t>
            </a:r>
            <a:r>
              <a:rPr lang="en-US" sz="2000" b="1" dirty="0" smtClean="0">
                <a:solidFill>
                  <a:schemeClr val="accent1"/>
                </a:solidFill>
                <a:ea typeface="+mn-ea"/>
              </a:rPr>
              <a:t>branches</a:t>
            </a:r>
            <a:r>
              <a:rPr lang="en-US" sz="2000" dirty="0" smtClean="0">
                <a:ea typeface="+mn-ea"/>
              </a:rPr>
              <a:t> of the </a:t>
            </a:r>
            <a:r>
              <a:rPr lang="en-US" sz="2000" u="sng" dirty="0" smtClean="0">
                <a:solidFill>
                  <a:srgbClr val="FF0000"/>
                </a:solidFill>
                <a:ea typeface="+mn-ea"/>
              </a:rPr>
              <a:t>profunda</a:t>
            </a:r>
            <a:r>
              <a:rPr lang="en-US" sz="2000" u="sng" dirty="0" smtClean="0">
                <a:ea typeface="+mn-ea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femoris artery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provide a rich blood supply to this compartment. </a:t>
            </a:r>
          </a:p>
          <a:p>
            <a:pPr eaLnBrk="1" hangingPunct="1">
              <a:defRPr/>
            </a:pPr>
            <a:r>
              <a:rPr lang="en-US" sz="2000" dirty="0" smtClean="0">
                <a:ea typeface="+mn-ea"/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a typeface="+mn-ea"/>
              </a:rPr>
              <a:t>profunda femoris vein</a:t>
            </a:r>
            <a:r>
              <a:rPr lang="en-US" sz="2000" dirty="0" smtClean="0">
                <a:solidFill>
                  <a:srgbClr val="0000FF"/>
                </a:solidFill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drains the greater part of the blood from the compartment.</a:t>
            </a:r>
          </a:p>
        </p:txBody>
      </p:sp>
      <p:pic>
        <p:nvPicPr>
          <p:cNvPr id="179205" name="Picture 5" descr="F66122-006-f049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4021137" cy="4968875"/>
          </a:xfrm>
          <a:noFill/>
        </p:spPr>
      </p:pic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2771775" y="4292600"/>
            <a:ext cx="1223963" cy="2889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2627313" y="4652963"/>
            <a:ext cx="1439862" cy="2889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2484438" y="5157788"/>
            <a:ext cx="1366837" cy="2889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9209" name="Picture 9" descr="Untitled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464050" cy="5400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3563938" y="2205038"/>
            <a:ext cx="720725" cy="360362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/>
      <p:bldP spid="179206" grpId="1" animBg="1"/>
      <p:bldP spid="179207" grpId="0" animBg="1"/>
      <p:bldP spid="179207" grpId="1" animBg="1"/>
      <p:bldP spid="179208" grpId="0" animBg="1"/>
      <p:bldP spid="179208" grpId="1" animBg="1"/>
      <p:bldP spid="1792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4C392B-421D-DF42-9B01-80F842C94534}" type="slidenum">
              <a:rPr lang="en-US">
                <a:latin typeface="Bauhaus 93" charset="0"/>
              </a:rPr>
              <a:pPr eaLnBrk="1" hangingPunct="1"/>
              <a:t>21</a:t>
            </a:fld>
            <a:endParaRPr lang="en-US">
              <a:latin typeface="Bauhaus 93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23850"/>
            <a:ext cx="3384550" cy="522288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>
                <a:latin typeface="Arial" charset="0"/>
              </a:rPr>
              <a:t>NERVE SUPPLY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404813"/>
            <a:ext cx="4686300" cy="5616575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F0000"/>
                </a:solidFill>
                <a:ea typeface="+mn-ea"/>
              </a:rPr>
              <a:t>Sciatic Nerve</a:t>
            </a:r>
            <a:endParaRPr lang="en-US" sz="2200" b="1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The </a:t>
            </a:r>
            <a:r>
              <a:rPr lang="en-US" sz="2200" b="1" dirty="0" smtClean="0">
                <a:solidFill>
                  <a:schemeClr val="accent1"/>
                </a:solidFill>
                <a:ea typeface="+mn-ea"/>
              </a:rPr>
              <a:t>sciatic nerve,</a:t>
            </a:r>
            <a:r>
              <a:rPr lang="en-US" sz="2200" dirty="0" smtClean="0">
                <a:ea typeface="+mn-ea"/>
              </a:rPr>
              <a:t> a branch of the sacral plexus (L4 and 5; S1, 2, and 3), leaves the gluteal region as it descends in the midline of the thigh.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It is </a:t>
            </a:r>
            <a:r>
              <a:rPr lang="en-US" sz="2200" u="sng" dirty="0" smtClean="0">
                <a:ea typeface="+mn-ea"/>
              </a:rPr>
              <a:t>overlapped posteriorly </a:t>
            </a:r>
            <a:r>
              <a:rPr lang="en-US" sz="2200" dirty="0" smtClean="0">
                <a:ea typeface="+mn-ea"/>
              </a:rPr>
              <a:t>by the adjacent margins of the </a:t>
            </a:r>
            <a:r>
              <a:rPr lang="en-US" sz="2200" u="sng" dirty="0" smtClean="0">
                <a:ea typeface="+mn-ea"/>
              </a:rPr>
              <a:t>biceps</a:t>
            </a:r>
            <a:r>
              <a:rPr lang="en-US" sz="2200" dirty="0" smtClean="0">
                <a:ea typeface="+mn-ea"/>
              </a:rPr>
              <a:t> femoris and </a:t>
            </a:r>
            <a:r>
              <a:rPr lang="en-US" sz="2200" u="sng" dirty="0" smtClean="0">
                <a:ea typeface="+mn-ea"/>
              </a:rPr>
              <a:t>semimembranosus </a:t>
            </a:r>
            <a:r>
              <a:rPr lang="en-US" sz="2200" dirty="0" smtClean="0">
                <a:ea typeface="+mn-ea"/>
              </a:rPr>
              <a:t>muscles. </a:t>
            </a:r>
          </a:p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It lies on the posterior aspect of the </a:t>
            </a:r>
            <a:r>
              <a:rPr lang="en-US" sz="2200" u="sng" dirty="0" smtClean="0">
                <a:ea typeface="+mn-ea"/>
              </a:rPr>
              <a:t>adductor magnus</a:t>
            </a:r>
            <a:r>
              <a:rPr lang="en-US" sz="2200" dirty="0" smtClean="0">
                <a:ea typeface="+mn-ea"/>
              </a:rPr>
              <a:t>. </a:t>
            </a:r>
          </a:p>
          <a:p>
            <a:pPr eaLnBrk="1" hangingPunct="1">
              <a:defRPr/>
            </a:pPr>
            <a:r>
              <a:rPr lang="en-US" sz="2200" u="sng" dirty="0" smtClean="0">
                <a:ea typeface="+mn-ea"/>
              </a:rPr>
              <a:t>In the lower third of the thigh </a:t>
            </a:r>
            <a:r>
              <a:rPr lang="en-US" sz="2200" dirty="0" smtClean="0">
                <a:ea typeface="+mn-ea"/>
              </a:rPr>
              <a:t>it ends by dividing into the </a:t>
            </a:r>
            <a:r>
              <a:rPr lang="en-US" sz="2200" b="1" dirty="0" smtClean="0">
                <a:solidFill>
                  <a:schemeClr val="accent1"/>
                </a:solidFill>
                <a:ea typeface="+mn-ea"/>
              </a:rPr>
              <a:t>tibial </a:t>
            </a:r>
            <a:r>
              <a:rPr lang="en-US" sz="2200" dirty="0" smtClean="0">
                <a:ea typeface="+mn-ea"/>
              </a:rPr>
              <a:t>and </a:t>
            </a:r>
            <a:r>
              <a:rPr lang="en-US" sz="2200" b="1" dirty="0" smtClean="0">
                <a:solidFill>
                  <a:schemeClr val="accent1"/>
                </a:solidFill>
                <a:ea typeface="+mn-ea"/>
              </a:rPr>
              <a:t>common peroneal nerves. </a:t>
            </a:r>
          </a:p>
          <a:p>
            <a:pPr eaLnBrk="1" hangingPunct="1">
              <a:defRPr/>
            </a:pPr>
            <a:endParaRPr lang="en-US" sz="2000" dirty="0" smtClean="0">
              <a:ea typeface="+mn-ea"/>
            </a:endParaRPr>
          </a:p>
        </p:txBody>
      </p:sp>
      <p:pic>
        <p:nvPicPr>
          <p:cNvPr id="181254" name="Picture 6" descr="F66122-006-f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606800" cy="51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2051050" y="2997200"/>
            <a:ext cx="863600" cy="2159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2124075" y="4292600"/>
            <a:ext cx="1008063" cy="215900"/>
          </a:xfrm>
          <a:prstGeom prst="roundRect">
            <a:avLst>
              <a:gd name="adj" fmla="val 16667"/>
            </a:avLst>
          </a:prstGeom>
          <a:solidFill>
            <a:schemeClr val="hlink">
              <a:alpha val="14902"/>
            </a:scheme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>
            <a:off x="2124075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chemeClr val="hlink">
              <a:alpha val="14902"/>
            </a:scheme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2124075" y="2708275"/>
            <a:ext cx="1152525" cy="215900"/>
          </a:xfrm>
          <a:prstGeom prst="roundRect">
            <a:avLst>
              <a:gd name="adj" fmla="val 16667"/>
            </a:avLst>
          </a:prstGeom>
          <a:solidFill>
            <a:schemeClr val="hlink">
              <a:alpha val="14902"/>
            </a:scheme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nimBg="1"/>
      <p:bldP spid="181256" grpId="0" animBg="1"/>
      <p:bldP spid="181256" grpId="1" animBg="1"/>
      <p:bldP spid="181257" grpId="0" animBg="1"/>
      <p:bldP spid="181257" grpId="1" animBg="1"/>
      <p:bldP spid="1812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14438"/>
            <a:ext cx="8229600" cy="3071812"/>
          </a:xfrm>
          <a:solidFill>
            <a:srgbClr val="FFFF00"/>
          </a:solidFill>
        </p:spPr>
        <p:txBody>
          <a:bodyPr/>
          <a:lstStyle/>
          <a:p>
            <a:r>
              <a:rPr lang="en-US" sz="8800" b="1" i="1">
                <a:solidFill>
                  <a:srgbClr val="D60093"/>
                </a:solidFill>
                <a:latin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2881312" cy="647700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CONTENTS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3529013" cy="4635500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003300"/>
                </a:solidFill>
                <a:ea typeface="+mn-ea"/>
              </a:rPr>
              <a:t>I - Muscles: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b="1" u="sng" dirty="0" smtClean="0">
              <a:solidFill>
                <a:srgbClr val="003300"/>
              </a:solidFill>
              <a:ea typeface="+mn-ea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FF0066"/>
                </a:solidFill>
                <a:ea typeface="+mn-ea"/>
              </a:rPr>
              <a:t>A- GLUTEI: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Gluteus maximus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Gluteus medius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Gluteus minimus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FF0066"/>
                </a:solidFill>
                <a:ea typeface="+mn-ea"/>
              </a:rPr>
              <a:t>B- GROUP OF SMALL MUSCLES</a:t>
            </a: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 (Lateral Rotators) :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u="sng" dirty="0" smtClean="0">
              <a:solidFill>
                <a:srgbClr val="FF0066"/>
              </a:solidFill>
              <a:ea typeface="+mn-ea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Piriformis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Obturator internus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Superior gemellus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Inferior gemellus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Quadratus femoris</a:t>
            </a:r>
          </a:p>
        </p:txBody>
      </p:sp>
      <p:pic>
        <p:nvPicPr>
          <p:cNvPr id="23556" name="Picture 2" descr="E:\dad\Student Gray\6. Lower limb\F66122-006-f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6273" r="17522" b="29564"/>
          <a:stretch>
            <a:fillRect/>
          </a:stretch>
        </p:blipFill>
        <p:spPr bwMode="auto">
          <a:xfrm>
            <a:off x="3924300" y="1052513"/>
            <a:ext cx="4968875" cy="467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43F4CE-92BB-A340-B0E5-69FAA194121C}" type="slidenum">
              <a:rPr lang="en-US">
                <a:latin typeface="Bauhaus 93" charset="0"/>
              </a:rPr>
              <a:pPr eaLnBrk="1" hangingPunct="1"/>
              <a:t>3</a:t>
            </a:fld>
            <a:endParaRPr lang="en-US">
              <a:latin typeface="Bauhaus 9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2736850" cy="576263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charset="0"/>
              </a:rPr>
              <a:t>CONTENTS</a:t>
            </a:r>
            <a:endParaRPr lang="en-US" sz="3200"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1557338"/>
            <a:ext cx="2808287" cy="427831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>
                <a:solidFill>
                  <a:srgbClr val="003300"/>
                </a:solidFill>
                <a:latin typeface="Arial" charset="0"/>
              </a:rPr>
              <a:t>II – </a:t>
            </a:r>
            <a:r>
              <a:rPr lang="en-US" sz="2000" b="1" u="sng">
                <a:solidFill>
                  <a:srgbClr val="003300"/>
                </a:solidFill>
                <a:latin typeface="Arial" charset="0"/>
              </a:rPr>
              <a:t>NERVES</a:t>
            </a:r>
            <a:r>
              <a:rPr lang="en-US" sz="2000" b="1">
                <a:solidFill>
                  <a:srgbClr val="0033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solidFill>
                  <a:srgbClr val="003300"/>
                </a:solidFill>
                <a:latin typeface="Arial" charset="0"/>
              </a:rPr>
              <a:t>(all from sacral plexus):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Sciatic nerve.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Superior gluteal n.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Inferior gluteal n.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Post. cutaneous n. of thigh.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Nerve to obturator internus.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Nerve to quadratus femoris.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>
                <a:solidFill>
                  <a:srgbClr val="000066"/>
                </a:solidFill>
                <a:latin typeface="Arial" charset="0"/>
              </a:rPr>
              <a:t> Pudendal nerve.</a:t>
            </a:r>
            <a:endParaRPr lang="en-US" sz="2000" b="1">
              <a:solidFill>
                <a:srgbClr val="003300"/>
              </a:solidFill>
              <a:latin typeface="Arial" charset="0"/>
            </a:endParaRPr>
          </a:p>
          <a:p>
            <a:endParaRPr lang="en-US" sz="2000">
              <a:latin typeface="Arial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C101E8-28B3-7C49-8F96-6739558BBE6B}" type="slidenum">
              <a:rPr lang="en-US">
                <a:latin typeface="Bauhaus 93" charset="0"/>
              </a:rPr>
              <a:pPr eaLnBrk="1" hangingPunct="1"/>
              <a:t>4</a:t>
            </a:fld>
            <a:endParaRPr lang="en-US">
              <a:latin typeface="Bauhaus 93" charset="0"/>
            </a:endParaRPr>
          </a:p>
        </p:txBody>
      </p:sp>
      <p:pic>
        <p:nvPicPr>
          <p:cNvPr id="24581" name="Picture 6" descr="E:\dad\Student Gray\5. Pelvis and perineum\F66122-005-f0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3" b="2594"/>
          <a:stretch>
            <a:fillRect/>
          </a:stretch>
        </p:blipFill>
        <p:spPr>
          <a:xfrm>
            <a:off x="3276600" y="260350"/>
            <a:ext cx="5616575" cy="6121400"/>
          </a:xfrm>
          <a:noFill/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19475" y="2133600"/>
            <a:ext cx="1439863" cy="35877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419475" y="2852738"/>
            <a:ext cx="1296988" cy="2159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19475" y="4005263"/>
            <a:ext cx="1008063" cy="28733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708400" y="5013325"/>
            <a:ext cx="1871663" cy="360363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924300" y="5373688"/>
            <a:ext cx="1727200" cy="28733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011863" y="5661025"/>
            <a:ext cx="1152525" cy="2889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924300" y="5661025"/>
            <a:ext cx="1800225" cy="2889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2314575" cy="523875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charset="0"/>
              </a:rPr>
              <a:t>CONTENTS</a:t>
            </a:r>
            <a:endParaRPr lang="en-US" sz="2800"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1916113"/>
            <a:ext cx="2808287" cy="275113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III - </a:t>
            </a: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VESSELS: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(all from internal iliac vessels): </a:t>
            </a:r>
          </a:p>
          <a:p>
            <a:pPr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 Superior gluteal </a:t>
            </a:r>
          </a:p>
          <a:p>
            <a:pPr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 Inferior gluteal </a:t>
            </a:r>
          </a:p>
          <a:p>
            <a:pPr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 Internal pudendal vessels</a:t>
            </a: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31B2E-86DD-C142-9A2F-1912326EED76}" type="slidenum">
              <a:rPr lang="en-US">
                <a:latin typeface="Bauhaus 93" charset="0"/>
              </a:rPr>
              <a:pPr eaLnBrk="1" hangingPunct="1"/>
              <a:t>5</a:t>
            </a:fld>
            <a:endParaRPr lang="en-US">
              <a:latin typeface="Bauhaus 93" charset="0"/>
            </a:endParaRPr>
          </a:p>
        </p:txBody>
      </p:sp>
      <p:pic>
        <p:nvPicPr>
          <p:cNvPr id="25605" name="Picture 2" descr="E:\dad\Student Gray\6. Lower limb\F66122-006-f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0123"/>
          <a:stretch>
            <a:fillRect/>
          </a:stretch>
        </p:blipFill>
        <p:spPr>
          <a:xfrm>
            <a:off x="3059113" y="981075"/>
            <a:ext cx="5905500" cy="48958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059113" y="3500438"/>
            <a:ext cx="1296987" cy="2159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059113" y="4005263"/>
            <a:ext cx="1296987" cy="2159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7188" y="620713"/>
            <a:ext cx="3854450" cy="431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Arial" charset="0"/>
              </a:rPr>
              <a:t>Greater sciatic foramen </a:t>
            </a:r>
            <a:endParaRPr lang="en-US" sz="2400" u="sng" dirty="0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003800" y="188913"/>
            <a:ext cx="3960813" cy="6556375"/>
          </a:xfrm>
          <a:solidFill>
            <a:schemeClr val="accent2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1800" b="1">
                <a:latin typeface="Garamond" charset="0"/>
                <a:cs typeface="Arial" charset="0"/>
              </a:rPr>
              <a:t>Greater sciatic notch of hip bone is transformed into foramen by sacrotuberous &amp; sacrospinous ligaments.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FF0000"/>
                </a:solidFill>
                <a:latin typeface="Garamond" charset="0"/>
                <a:cs typeface="Arial" charset="0"/>
              </a:rPr>
              <a:t>Structures passing through Greater sciatic foramen 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060"/>
                </a:solidFill>
                <a:latin typeface="Garamond" charset="0"/>
                <a:cs typeface="Arial" charset="0"/>
              </a:rPr>
              <a:t>Piriformis muscle.</a:t>
            </a:r>
          </a:p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Garamond" charset="0"/>
                <a:cs typeface="Arial" charset="0"/>
              </a:rPr>
              <a:t>Above piriformis </a:t>
            </a:r>
            <a:r>
              <a:rPr lang="en-US" sz="1800" b="1">
                <a:solidFill>
                  <a:srgbClr val="0000FF"/>
                </a:solidFill>
                <a:latin typeface="Garamond" charset="0"/>
                <a:cs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aramond" charset="0"/>
                <a:cs typeface="Arial" charset="0"/>
              </a:rPr>
              <a:t>Superior gluteal nerves &amp; vessels.</a:t>
            </a:r>
          </a:p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Garamond" charset="0"/>
                <a:cs typeface="Arial" charset="0"/>
              </a:rPr>
              <a:t>Below piriformis :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aramond" charset="0"/>
                <a:cs typeface="Arial" charset="0"/>
              </a:rPr>
              <a:t>Inferior gluteal nerves &amp; vessels.</a:t>
            </a:r>
            <a:endParaRPr lang="en-US" sz="1800" b="1">
              <a:solidFill>
                <a:srgbClr val="0000FF"/>
              </a:solidFill>
              <a:latin typeface="Garamond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latin typeface="Garamond" charset="0"/>
                <a:cs typeface="Arial" charset="0"/>
              </a:rPr>
              <a:t>Sciatic  nerve.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aramond" charset="0"/>
                <a:cs typeface="Arial" charset="0"/>
              </a:rPr>
              <a:t>Posterior cutaneous nerve of thigh.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aramond" charset="0"/>
                <a:cs typeface="Arial" charset="0"/>
              </a:rPr>
              <a:t>Nerve to quadratus femoris.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60093"/>
                </a:solidFill>
                <a:latin typeface="Garamond" charset="0"/>
                <a:cs typeface="Arial" charset="0"/>
              </a:rPr>
              <a:t>Nerve to obturator internus.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60093"/>
                </a:solidFill>
                <a:latin typeface="Garamond" charset="0"/>
                <a:cs typeface="Arial" charset="0"/>
              </a:rPr>
              <a:t>Pudendal N</a:t>
            </a:r>
            <a:r>
              <a:rPr lang="en-US" sz="2000" b="1">
                <a:solidFill>
                  <a:srgbClr val="D60093"/>
                </a:solidFill>
                <a:latin typeface="Garamond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60093"/>
                </a:solidFill>
                <a:latin typeface="Garamond" charset="0"/>
                <a:cs typeface="Arial" charset="0"/>
              </a:rPr>
              <a:t>Internal pudendal vessels.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4E630F-092B-2A4D-B916-E65042CEEA70}" type="slidenum">
              <a:rPr lang="en-US">
                <a:latin typeface="Bauhaus 93" charset="0"/>
              </a:rPr>
              <a:pPr eaLnBrk="1" hangingPunct="1"/>
              <a:t>6</a:t>
            </a:fld>
            <a:endParaRPr lang="en-US">
              <a:latin typeface="Bauhaus 93" charset="0"/>
            </a:endParaRPr>
          </a:p>
        </p:txBody>
      </p:sp>
      <p:pic>
        <p:nvPicPr>
          <p:cNvPr id="26629" name="Picture 4" descr="620AF3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t="12926" r="8313" b="32162"/>
          <a:stretch>
            <a:fillRect/>
          </a:stretch>
        </p:blipFill>
        <p:spPr bwMode="auto">
          <a:xfrm>
            <a:off x="250825" y="1125538"/>
            <a:ext cx="4176713" cy="4891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 descr="E:\dad\Student Gray\6. Lower limb\F66122-006-f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15207" b="13420"/>
          <a:stretch>
            <a:fillRect/>
          </a:stretch>
        </p:blipFill>
        <p:spPr bwMode="auto">
          <a:xfrm>
            <a:off x="0" y="1125538"/>
            <a:ext cx="493236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19475" y="2852738"/>
            <a:ext cx="1439863" cy="5048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0" y="5949950"/>
            <a:ext cx="1331913" cy="57467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3108325" cy="830263"/>
          </a:xfrm>
        </p:spPr>
        <p:txBody>
          <a:bodyPr/>
          <a:lstStyle/>
          <a:p>
            <a:r>
              <a:rPr lang="en-US" sz="2400" u="sng">
                <a:solidFill>
                  <a:srgbClr val="FF0000"/>
                </a:solidFill>
                <a:latin typeface="Garamond" charset="0"/>
                <a:cs typeface="Arial" charset="0"/>
              </a:rPr>
              <a:t>Lesser sciatic foramen </a:t>
            </a:r>
            <a:r>
              <a:rPr lang="en-US" sz="2400">
                <a:solidFill>
                  <a:srgbClr val="FF0000"/>
                </a:solidFill>
                <a:latin typeface="Garamond" charset="0"/>
                <a:cs typeface="Arial" charset="0"/>
              </a:rPr>
              <a:t>: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148263" y="1268413"/>
            <a:ext cx="3816350" cy="4048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Garamond" pitchFamily="18" charset="0"/>
                <a:ea typeface="+mn-ea"/>
                <a:cs typeface="Arial" charset="0"/>
              </a:rPr>
              <a:t>Lesser sciatic notch of hip bone is transformed into foramen by Sacrotuberous &amp; sacrospinous ligaments.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FF0000"/>
                </a:solidFill>
                <a:latin typeface="Garamond" pitchFamily="18" charset="0"/>
                <a:ea typeface="+mn-ea"/>
                <a:cs typeface="Arial" charset="0"/>
              </a:rPr>
              <a:t>Structures passing through Lesser sciatic foramen 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Garamond" pitchFamily="18" charset="0"/>
                <a:ea typeface="+mn-ea"/>
                <a:cs typeface="Arial" charset="0"/>
              </a:rPr>
              <a:t>Tendon of obturator internus.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Garamond" pitchFamily="18" charset="0"/>
                <a:ea typeface="+mn-ea"/>
                <a:cs typeface="Arial" charset="0"/>
              </a:rPr>
              <a:t>Nerve to obturator internus.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Garamond" pitchFamily="18" charset="0"/>
                <a:ea typeface="+mn-ea"/>
                <a:cs typeface="Arial" charset="0"/>
              </a:rPr>
              <a:t>Pudendal  nerve.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Garamond" pitchFamily="18" charset="0"/>
                <a:ea typeface="+mn-ea"/>
                <a:cs typeface="Arial" charset="0"/>
              </a:rPr>
              <a:t>Internal pudendal vessels.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E126CA-3123-9341-A938-F9505592EDB5}" type="slidenum">
              <a:rPr lang="en-US">
                <a:latin typeface="Bauhaus 93" charset="0"/>
              </a:rPr>
              <a:pPr eaLnBrk="1" hangingPunct="1"/>
              <a:t>7</a:t>
            </a:fld>
            <a:endParaRPr lang="en-US">
              <a:latin typeface="Bauhaus 93" charset="0"/>
            </a:endParaRPr>
          </a:p>
        </p:txBody>
      </p:sp>
      <p:pic>
        <p:nvPicPr>
          <p:cNvPr id="27653" name="Picture 4" descr="620AF3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t="12926" r="8313" b="32162"/>
          <a:stretch>
            <a:fillRect/>
          </a:stretch>
        </p:blipFill>
        <p:spPr bwMode="auto">
          <a:xfrm>
            <a:off x="179388" y="1000125"/>
            <a:ext cx="4824412" cy="5092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1200150"/>
          </a:xfrm>
        </p:spPr>
        <p:txBody>
          <a:bodyPr/>
          <a:lstStyle/>
          <a:p>
            <a:pPr algn="l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Arial" charset="0"/>
              </a:rPr>
            </a:br>
            <a:endParaRPr lang="en-US" sz="40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457575" cy="56324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i="1" dirty="0" smtClean="0">
                <a:ea typeface="+mn-ea"/>
              </a:rPr>
              <a:t>ORIGINS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Gluteus minimus:</a:t>
            </a: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Anterior</a:t>
            </a: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 part of the </a:t>
            </a: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gluteal surface of ilium</a:t>
            </a:r>
            <a:endParaRPr lang="en-US" sz="2000" b="1" i="1" dirty="0" smtClean="0">
              <a:solidFill>
                <a:srgbClr val="003300"/>
              </a:solidFill>
              <a:ea typeface="+mn-ea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Gluteus medius: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Middle</a:t>
            </a: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 part of the </a:t>
            </a: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gluteal surface of ilium, </a:t>
            </a:r>
            <a:endParaRPr lang="en-US" sz="2000" b="1" dirty="0" smtClean="0">
              <a:solidFill>
                <a:srgbClr val="003300"/>
              </a:solidFill>
              <a:ea typeface="+mn-ea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Gluteus maximus: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0066"/>
                </a:solidFill>
                <a:ea typeface="+mn-ea"/>
              </a:rPr>
              <a:t>Posterior</a:t>
            </a: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 part of the gluteal surface of ilium, </a:t>
            </a:r>
            <a:endParaRPr lang="en-US" sz="2000" b="1" u="sng" dirty="0" smtClean="0">
              <a:solidFill>
                <a:srgbClr val="FF0000"/>
              </a:solidFill>
              <a:ea typeface="+mn-ea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     </a:t>
            </a:r>
            <a:r>
              <a:rPr lang="en-US" sz="2000" b="1" u="sng" dirty="0" smtClean="0">
                <a:solidFill>
                  <a:srgbClr val="FF0066"/>
                </a:solidFill>
                <a:ea typeface="+mn-ea"/>
              </a:rPr>
              <a:t>Main origin</a:t>
            </a: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     </a:t>
            </a:r>
            <a:r>
              <a:rPr lang="en-US" sz="2000" b="1" dirty="0" smtClean="0">
                <a:solidFill>
                  <a:srgbClr val="000066"/>
                </a:solidFill>
                <a:ea typeface="+mn-ea"/>
              </a:rPr>
              <a:t>Back of sacrum &amp; coccyx &amp; back of Sacrotuberous ligament</a:t>
            </a:r>
            <a:endParaRPr lang="en-US" sz="2000" b="1" dirty="0" smtClean="0">
              <a:solidFill>
                <a:srgbClr val="FF0066"/>
              </a:solidFill>
              <a:ea typeface="+mn-ea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003300"/>
              </a:solidFill>
              <a:ea typeface="+mn-ea"/>
            </a:endParaRPr>
          </a:p>
        </p:txBody>
      </p:sp>
      <p:pic>
        <p:nvPicPr>
          <p:cNvPr id="115721" name="Picture 9" descr="hand 02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8234" b="7355"/>
          <a:stretch>
            <a:fillRect/>
          </a:stretch>
        </p:blipFill>
        <p:spPr>
          <a:xfrm>
            <a:off x="3924300" y="620713"/>
            <a:ext cx="5041900" cy="5329237"/>
          </a:xfr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5722" name="Line 10"/>
          <p:cNvSpPr>
            <a:spLocks noChangeShapeType="1"/>
          </p:cNvSpPr>
          <p:nvPr/>
        </p:nvSpPr>
        <p:spPr bwMode="auto">
          <a:xfrm flipH="1">
            <a:off x="5929313" y="1357313"/>
            <a:ext cx="288925" cy="42862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H="1">
            <a:off x="6429375" y="1857375"/>
            <a:ext cx="935038" cy="649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5000625" y="1857375"/>
            <a:ext cx="214313" cy="21431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468313" y="333375"/>
            <a:ext cx="2879725" cy="5222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Glutei Muscles</a:t>
            </a:r>
          </a:p>
        </p:txBody>
      </p:sp>
      <p:sp>
        <p:nvSpPr>
          <p:cNvPr id="28681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EDCE41-D89B-D84B-AAC1-9D2550F07F13}" type="slidenum">
              <a:rPr lang="en-US">
                <a:latin typeface="Bauhaus 93" charset="0"/>
              </a:rPr>
              <a:pPr eaLnBrk="1" hangingPunct="1"/>
              <a:t>8</a:t>
            </a:fld>
            <a:endParaRPr lang="en-US">
              <a:latin typeface="Bauhaus 93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779838" y="1484313"/>
            <a:ext cx="1152525" cy="50482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084888" y="620713"/>
            <a:ext cx="1366837" cy="287337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7667625" y="1341438"/>
            <a:ext cx="1152525" cy="358775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22" grpId="0" animBg="1"/>
      <p:bldP spid="115724" grpId="0" animBg="1"/>
      <p:bldP spid="115725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2952750" cy="455453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Insertion: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Gluteus minimus</a:t>
            </a: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: 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anterior surface of the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greater trochanter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Gluteus medius</a:t>
            </a: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: 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lateral surface of the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greater trochanter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3300"/>
                </a:solidFill>
                <a:ea typeface="+mn-ea"/>
              </a:rPr>
              <a:t>Gluteus maximus</a:t>
            </a:r>
            <a:r>
              <a:rPr lang="en-US" sz="2000" b="1" dirty="0" smtClean="0">
                <a:solidFill>
                  <a:srgbClr val="003300"/>
                </a:solidFill>
                <a:ea typeface="+mn-ea"/>
              </a:rPr>
              <a:t>: </a:t>
            </a:r>
            <a:endParaRPr lang="en-US" sz="2000" b="1" i="1" dirty="0" smtClean="0">
              <a:solidFill>
                <a:srgbClr val="000066"/>
              </a:solidFill>
              <a:ea typeface="+mn-ea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Main insertion: 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iliotibial tract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66"/>
                </a:solidFill>
                <a:ea typeface="+mn-ea"/>
              </a:rPr>
              <a:t>Other insertion: </a:t>
            </a:r>
            <a:r>
              <a:rPr lang="en-US" sz="2000" dirty="0" smtClean="0">
                <a:solidFill>
                  <a:srgbClr val="000066"/>
                </a:solidFill>
                <a:ea typeface="+mn-ea"/>
              </a:rPr>
              <a:t>gluteal tuberosity of the femur.</a:t>
            </a:r>
            <a:endParaRPr lang="en-US" sz="2000" dirty="0" smtClean="0">
              <a:solidFill>
                <a:srgbClr val="FF0066"/>
              </a:solidFill>
              <a:ea typeface="+mn-ea"/>
            </a:endParaRPr>
          </a:p>
        </p:txBody>
      </p:sp>
      <p:pic>
        <p:nvPicPr>
          <p:cNvPr id="29699" name="Picture 2" descr="E:\dad\Student Gray\6. Lower limb\F66122-006-f02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3" b="25682"/>
          <a:stretch>
            <a:fillRect/>
          </a:stretch>
        </p:blipFill>
        <p:spPr bwMode="auto">
          <a:xfrm>
            <a:off x="5651500" y="1700213"/>
            <a:ext cx="3313113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84213" y="692150"/>
            <a:ext cx="1871662" cy="523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Glutei</a:t>
            </a:r>
          </a:p>
        </p:txBody>
      </p:sp>
      <p:pic>
        <p:nvPicPr>
          <p:cNvPr id="29701" name="Picture 3" descr="E:\dad\Student Gray\6. Lower limb\F66122-006-f0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r="13919" b="9911"/>
          <a:stretch>
            <a:fillRect/>
          </a:stretch>
        </p:blipFill>
        <p:spPr bwMode="auto">
          <a:xfrm>
            <a:off x="3276600" y="692150"/>
            <a:ext cx="2303463" cy="547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DF4F07-CEB9-A849-9547-42C0EBF2D937}" type="slidenum">
              <a:rPr lang="en-US">
                <a:latin typeface="Bauhaus 93" charset="0"/>
              </a:rPr>
              <a:pPr eaLnBrk="1" hangingPunct="1"/>
              <a:t>9</a:t>
            </a:fld>
            <a:endParaRPr lang="en-US">
              <a:latin typeface="Bauhaus 9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rs">
  <a:themeElements>
    <a:clrScheme name="bar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lain horizontal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9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10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1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1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1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1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1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1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1735</TotalTime>
  <Words>1300</Words>
  <Application>Microsoft Macintosh PowerPoint</Application>
  <PresentationFormat>On-screen Show (4:3)</PresentationFormat>
  <Paragraphs>259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Arial</vt:lpstr>
      <vt:lpstr>Bauhaus 93</vt:lpstr>
      <vt:lpstr>Garamond</vt:lpstr>
      <vt:lpstr>Times New Roman</vt:lpstr>
      <vt:lpstr>Wingdings</vt:lpstr>
      <vt:lpstr>bars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plain horizontal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GLUTEAL REGION  &amp; BACK OF THIGH</vt:lpstr>
      <vt:lpstr>OBJECTIVES</vt:lpstr>
      <vt:lpstr>CONTENTS</vt:lpstr>
      <vt:lpstr>CONTENTS</vt:lpstr>
      <vt:lpstr>CONTENTS</vt:lpstr>
      <vt:lpstr>Greater sciatic foramen </vt:lpstr>
      <vt:lpstr>Lesser sciatic foramen :</vt:lpstr>
      <vt:lpstr> </vt:lpstr>
      <vt:lpstr>PowerPoint Presentation</vt:lpstr>
      <vt:lpstr>NERVE SUPPLY &amp; ACTION</vt:lpstr>
      <vt:lpstr>Small muscles (Lateral Rotators)</vt:lpstr>
      <vt:lpstr>Small muscles (Lateral Rotators)</vt:lpstr>
      <vt:lpstr>NERVES</vt:lpstr>
      <vt:lpstr>PowerPoint Presentation</vt:lpstr>
      <vt:lpstr>POSTERIOR COMPARTMENT OF THE THIGH</vt:lpstr>
      <vt:lpstr>MUSCLES</vt:lpstr>
      <vt:lpstr>SEMITENDINOSUS</vt:lpstr>
      <vt:lpstr>SEMIMEMBRANOSUS</vt:lpstr>
      <vt:lpstr>ADDUCTOR MAGNUS (HAMSTRING PART)</vt:lpstr>
      <vt:lpstr>BLOOD SUPPLY</vt:lpstr>
      <vt:lpstr>NERVE SUPPLY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COMPARTMENT OF THIGH POPLITEAL FOSSA</dc:title>
  <dc:creator>Prof. Saeed Abuel makarem</dc:creator>
  <cp:lastModifiedBy>User</cp:lastModifiedBy>
  <cp:revision>107</cp:revision>
  <dcterms:created xsi:type="dcterms:W3CDTF">2006-12-10T05:39:34Z</dcterms:created>
  <dcterms:modified xsi:type="dcterms:W3CDTF">2012-01-01T12:03:49Z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luteal Region &amp; back of thigh">
    <vt:lpwstr>Prof. Saeed Abuel makarem</vt:lpwstr>
  </property>
</Properties>
</file>