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54" r:id="rId3"/>
    <p:sldId id="347" r:id="rId4"/>
    <p:sldId id="349" r:id="rId5"/>
    <p:sldId id="350" r:id="rId6"/>
    <p:sldId id="351" r:id="rId7"/>
    <p:sldId id="352" r:id="rId8"/>
    <p:sldId id="305" r:id="rId9"/>
    <p:sldId id="304" r:id="rId10"/>
    <p:sldId id="355" r:id="rId11"/>
    <p:sldId id="306" r:id="rId12"/>
    <p:sldId id="307" r:id="rId13"/>
    <p:sldId id="309" r:id="rId14"/>
    <p:sldId id="310" r:id="rId15"/>
    <p:sldId id="312" r:id="rId16"/>
    <p:sldId id="314" r:id="rId17"/>
    <p:sldId id="356" r:id="rId18"/>
    <p:sldId id="319" r:id="rId19"/>
    <p:sldId id="322" r:id="rId20"/>
    <p:sldId id="321" r:id="rId21"/>
    <p:sldId id="323" r:id="rId22"/>
    <p:sldId id="325" r:id="rId23"/>
    <p:sldId id="35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86" autoAdjust="0"/>
  </p:normalViewPr>
  <p:slideViewPr>
    <p:cSldViewPr>
      <p:cViewPr varScale="1">
        <p:scale>
          <a:sx n="98" d="100"/>
          <a:sy n="98" d="100"/>
        </p:scale>
        <p:origin x="-3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7C798-3429-42D3-9514-DEBE69C4ACF3}" type="datetimeFigureOut">
              <a:rPr lang="en-US" smtClean="0"/>
              <a:pPr/>
              <a:t>1/1/2012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762000" y="1219200"/>
            <a:ext cx="7772400" cy="1470025"/>
          </a:xfrm>
          <a:effectLst>
            <a:glow rad="2286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Hip, Knee &amp; Ankle Joints</a:t>
            </a:r>
            <a:endParaRPr 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447800" y="3429000"/>
            <a:ext cx="64008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Dr. Ahmed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Fathalla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Ibrahim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&amp;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Dr.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Zeenat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Zaidi</a:t>
            </a:r>
            <a:endParaRPr kumimoji="0" lang="en-US" sz="3200" b="1" i="1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llustration of Menisci of the knee joint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0" y="1066800"/>
            <a:ext cx="4381500" cy="285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 Placeholder 8"/>
          <p:cNvSpPr>
            <a:spLocks noGrp="1"/>
          </p:cNvSpPr>
          <p:nvPr>
            <p:ph type="body" sz="half" idx="4294967295"/>
          </p:nvPr>
        </p:nvSpPr>
        <p:spPr>
          <a:xfrm>
            <a:off x="4648200" y="4038600"/>
            <a:ext cx="3886200" cy="1676400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0070C0"/>
                </a:solidFill>
              </a:rPr>
              <a:t>The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medial</a:t>
            </a:r>
            <a:r>
              <a:rPr lang="en-US" sz="2000" b="1" dirty="0" smtClean="0">
                <a:solidFill>
                  <a:srgbClr val="0070C0"/>
                </a:solidFill>
              </a:rPr>
              <a:t> meniscus is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</a:t>
            </a:r>
            <a:r>
              <a:rPr lang="en-US" sz="2000" b="1" dirty="0" smtClean="0">
                <a:solidFill>
                  <a:srgbClr val="0070C0"/>
                </a:solidFill>
              </a:rPr>
              <a:t> &amp;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oval</a:t>
            </a:r>
            <a:r>
              <a:rPr lang="en-US" sz="2000" b="1" dirty="0" smtClean="0">
                <a:solidFill>
                  <a:srgbClr val="FF0000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0070C0"/>
                </a:solidFill>
              </a:rPr>
              <a:t>Its outer border is attached to the capsule &amp; medial collateral ligament.  </a:t>
            </a:r>
            <a:endParaRPr lang="en-US" sz="2000" b="1" i="1" dirty="0" smtClean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52400"/>
            <a:ext cx="91440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Menisci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 Placeholder 8"/>
          <p:cNvSpPr txBox="1">
            <a:spLocks/>
          </p:cNvSpPr>
          <p:nvPr/>
        </p:nvSpPr>
        <p:spPr>
          <a:xfrm>
            <a:off x="228600" y="990600"/>
            <a:ext cx="4191000" cy="2971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0070C0"/>
                </a:solidFill>
              </a:rPr>
              <a:t>They are 2 C-shaped plates of fibro-cartilage attached by anterior &amp; posterior horns, to the </a:t>
            </a:r>
            <a:r>
              <a:rPr lang="en-US" sz="2000" b="1" dirty="0" err="1" smtClean="0">
                <a:solidFill>
                  <a:srgbClr val="0070C0"/>
                </a:solidFill>
              </a:rPr>
              <a:t>articular</a:t>
            </a:r>
            <a:r>
              <a:rPr lang="en-US" sz="2000" b="1" dirty="0" smtClean="0">
                <a:solidFill>
                  <a:srgbClr val="0070C0"/>
                </a:solidFill>
              </a:rPr>
              <a:t> surface of tibia.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FUNCTION: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They deepen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articular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surfaces of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tibial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condyles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They serve as cushions between tibia &amp; femur.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 Placeholder 8"/>
          <p:cNvSpPr txBox="1">
            <a:spLocks/>
          </p:cNvSpPr>
          <p:nvPr/>
        </p:nvSpPr>
        <p:spPr>
          <a:xfrm>
            <a:off x="381000" y="4038600"/>
            <a:ext cx="3886200" cy="1676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0070C0"/>
                </a:solidFill>
              </a:rPr>
              <a:t>The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</a:t>
            </a:r>
            <a:r>
              <a:rPr lang="en-US" sz="2000" b="1" dirty="0" smtClean="0">
                <a:solidFill>
                  <a:srgbClr val="0070C0"/>
                </a:solidFill>
              </a:rPr>
              <a:t> meniscus is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</a:t>
            </a:r>
            <a:r>
              <a:rPr lang="en-US" sz="2000" b="1" dirty="0" smtClean="0">
                <a:solidFill>
                  <a:srgbClr val="0070C0"/>
                </a:solidFill>
              </a:rPr>
              <a:t> &amp;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circular</a:t>
            </a:r>
            <a:r>
              <a:rPr lang="en-US" sz="2000" b="1" dirty="0" smtClean="0">
                <a:solidFill>
                  <a:srgbClr val="FF0000"/>
                </a:solidFill>
              </a:rPr>
              <a:t>.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Its outer border is separated from lateral collateral ligament by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popliteal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tendon. </a:t>
            </a:r>
            <a:endParaRPr kumimoji="0" lang="en-US" sz="20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33600" y="5867400"/>
            <a:ext cx="4572000" cy="83099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400" b="1" i="1" dirty="0" smtClean="0">
                <a:solidFill>
                  <a:srgbClr val="FF0000"/>
                </a:solidFill>
              </a:rPr>
              <a:t>medial meniscus is less mobile &amp; more liable to be injured.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kne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143000"/>
            <a:ext cx="3886200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4" descr="kne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43000"/>
            <a:ext cx="3886200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0" y="304800"/>
            <a:ext cx="91440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Capsule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4572000"/>
            <a:ext cx="8305800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70C0"/>
                </a:solidFill>
              </a:rPr>
              <a:t>Is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deficient </a:t>
            </a:r>
            <a:r>
              <a:rPr lang="en-US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anteriorly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&amp;  is replaced by: </a:t>
            </a:r>
            <a:r>
              <a:rPr lang="en-US" sz="2400" b="1" i="1" dirty="0" smtClean="0">
                <a:solidFill>
                  <a:srgbClr val="7030A0"/>
                </a:solidFill>
              </a:rPr>
              <a:t>quadriceps </a:t>
            </a:r>
            <a:r>
              <a:rPr lang="en-US" sz="2400" b="1" i="1" dirty="0" err="1" smtClean="0">
                <a:solidFill>
                  <a:srgbClr val="7030A0"/>
                </a:solidFill>
              </a:rPr>
              <a:t>femoris</a:t>
            </a:r>
            <a:r>
              <a:rPr lang="en-US" sz="2400" b="1" i="1" dirty="0" smtClean="0">
                <a:solidFill>
                  <a:srgbClr val="7030A0"/>
                </a:solidFill>
              </a:rPr>
              <a:t> tendon, patella  &amp; </a:t>
            </a:r>
            <a:r>
              <a:rPr lang="en-US" sz="2400" b="1" i="1" dirty="0" err="1" smtClean="0">
                <a:solidFill>
                  <a:srgbClr val="7030A0"/>
                </a:solidFill>
              </a:rPr>
              <a:t>ligamentum</a:t>
            </a:r>
            <a:r>
              <a:rPr lang="en-US" sz="2400" b="1" i="1" dirty="0" smtClean="0">
                <a:solidFill>
                  <a:srgbClr val="7030A0"/>
                </a:solidFill>
              </a:rPr>
              <a:t> patellae.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Possesses 2 openings</a:t>
            </a:r>
            <a:r>
              <a:rPr lang="en-US" sz="2400" b="1" dirty="0" smtClean="0">
                <a:solidFill>
                  <a:srgbClr val="0070C0"/>
                </a:solidFill>
              </a:rPr>
              <a:t>: </a:t>
            </a:r>
            <a:r>
              <a:rPr lang="en-US" sz="2400" b="1" dirty="0" smtClean="0">
                <a:solidFill>
                  <a:srgbClr val="7030A0"/>
                </a:solidFill>
              </a:rPr>
              <a:t>one for </a:t>
            </a:r>
            <a:r>
              <a:rPr lang="en-US" sz="2400" b="1" dirty="0" err="1" smtClean="0">
                <a:solidFill>
                  <a:srgbClr val="7030A0"/>
                </a:solidFill>
              </a:rPr>
              <a:t>popliteus</a:t>
            </a:r>
            <a:r>
              <a:rPr lang="en-US" sz="2400" b="1" dirty="0" smtClean="0">
                <a:solidFill>
                  <a:srgbClr val="7030A0"/>
                </a:solidFill>
              </a:rPr>
              <a:t> tendon </a:t>
            </a:r>
            <a:r>
              <a:rPr lang="en-US" sz="2400" b="1" dirty="0" smtClean="0">
                <a:solidFill>
                  <a:srgbClr val="0070C0"/>
                </a:solidFill>
              </a:rPr>
              <a:t>&amp; </a:t>
            </a:r>
            <a:r>
              <a:rPr lang="en-US" sz="2400" b="1" dirty="0" smtClean="0">
                <a:solidFill>
                  <a:srgbClr val="7030A0"/>
                </a:solidFill>
              </a:rPr>
              <a:t>one for communication with </a:t>
            </a:r>
            <a:r>
              <a:rPr lang="en-US" sz="2400" b="1" dirty="0" err="1" smtClean="0">
                <a:solidFill>
                  <a:srgbClr val="7030A0"/>
                </a:solidFill>
              </a:rPr>
              <a:t>suprapatellar</a:t>
            </a:r>
            <a:r>
              <a:rPr lang="en-US" sz="2400" b="1" dirty="0" smtClean="0">
                <a:solidFill>
                  <a:srgbClr val="7030A0"/>
                </a:solidFill>
              </a:rPr>
              <a:t> bursa.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ne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143000"/>
            <a:ext cx="3886200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4" descr="kne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43000"/>
            <a:ext cx="3886200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0" y="228600"/>
            <a:ext cx="91440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Ligaments: </a:t>
            </a:r>
            <a:r>
              <a:rPr lang="en-US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en-US" sz="3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Extracapsular</a:t>
            </a:r>
            <a:endParaRPr lang="en-US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648200"/>
            <a:ext cx="9144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Ligamentum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patellae (patellar ligament): </a:t>
            </a:r>
            <a:r>
              <a:rPr lang="en-US" sz="2000" b="1" dirty="0" smtClean="0">
                <a:solidFill>
                  <a:srgbClr val="0070C0"/>
                </a:solidFill>
              </a:rPr>
              <a:t>from patella to </a:t>
            </a:r>
            <a:r>
              <a:rPr lang="en-US" sz="2000" b="1" dirty="0" err="1" smtClean="0">
                <a:solidFill>
                  <a:srgbClr val="0070C0"/>
                </a:solidFill>
              </a:rPr>
              <a:t>tibial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tuberosity</a:t>
            </a:r>
            <a:r>
              <a:rPr lang="en-US" sz="2000" b="1" dirty="0" smtClean="0">
                <a:solidFill>
                  <a:srgbClr val="0070C0"/>
                </a:solidFill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Medial (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tibial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collateral ligament: </a:t>
            </a:r>
            <a:r>
              <a:rPr lang="en-US" sz="2000" b="1" dirty="0" smtClean="0">
                <a:solidFill>
                  <a:srgbClr val="0070C0"/>
                </a:solidFill>
              </a:rPr>
              <a:t>from medial </a:t>
            </a:r>
            <a:r>
              <a:rPr lang="en-US" sz="2000" b="1" dirty="0" err="1" smtClean="0">
                <a:solidFill>
                  <a:srgbClr val="0070C0"/>
                </a:solidFill>
              </a:rPr>
              <a:t>epicondyle</a:t>
            </a:r>
            <a:r>
              <a:rPr lang="en-US" sz="2000" b="1" dirty="0" smtClean="0">
                <a:solidFill>
                  <a:srgbClr val="0070C0"/>
                </a:solidFill>
              </a:rPr>
              <a:t> of femur to upper part of medial surface of tibia (firmly attached to medial meniscus).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(fibular) collateral ligament</a:t>
            </a:r>
            <a:r>
              <a:rPr lang="en-U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</a:rPr>
              <a:t>from lateral </a:t>
            </a:r>
            <a:r>
              <a:rPr lang="en-US" sz="2000" b="1" dirty="0" err="1" smtClean="0">
                <a:solidFill>
                  <a:srgbClr val="0070C0"/>
                </a:solidFill>
              </a:rPr>
              <a:t>epicondyle</a:t>
            </a:r>
            <a:r>
              <a:rPr lang="en-US" sz="2000" b="1" dirty="0" smtClean="0">
                <a:solidFill>
                  <a:srgbClr val="0070C0"/>
                </a:solidFill>
              </a:rPr>
              <a:t> of femur to head of fibula (separated from lateral meniscus by </a:t>
            </a:r>
            <a:r>
              <a:rPr lang="en-US" sz="2000" b="1" dirty="0" err="1" smtClean="0">
                <a:solidFill>
                  <a:srgbClr val="0070C0"/>
                </a:solidFill>
              </a:rPr>
              <a:t>popliteus</a:t>
            </a:r>
            <a:r>
              <a:rPr lang="en-US" sz="2000" b="1" dirty="0" smtClean="0">
                <a:solidFill>
                  <a:srgbClr val="0070C0"/>
                </a:solidFill>
              </a:rPr>
              <a:t> tendon).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Oblique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popliteal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ligament: </a:t>
            </a:r>
            <a:r>
              <a:rPr lang="en-US" sz="2000" b="1" dirty="0" smtClean="0">
                <a:solidFill>
                  <a:srgbClr val="0070C0"/>
                </a:solidFill>
              </a:rPr>
              <a:t>extension of </a:t>
            </a:r>
            <a:r>
              <a:rPr lang="en-US" sz="2000" b="1" dirty="0" err="1" smtClean="0">
                <a:solidFill>
                  <a:srgbClr val="0070C0"/>
                </a:solidFill>
              </a:rPr>
              <a:t>semimembranosus</a:t>
            </a:r>
            <a:r>
              <a:rPr lang="en-US" sz="2000" b="1" dirty="0" smtClean="0">
                <a:solidFill>
                  <a:srgbClr val="0070C0"/>
                </a:solidFill>
              </a:rPr>
              <a:t> tendon.</a:t>
            </a:r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362200" y="3200400"/>
            <a:ext cx="152400" cy="1524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248400" y="2590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752600" y="3124200"/>
            <a:ext cx="76200" cy="76200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124200" y="3200400"/>
            <a:ext cx="76200" cy="762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228600"/>
            <a:ext cx="91440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Ligaments: </a:t>
            </a:r>
            <a:r>
              <a:rPr lang="en-US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en-US" sz="3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Intracapsular</a:t>
            </a:r>
            <a:r>
              <a:rPr lang="en-US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838200" y="3810000"/>
            <a:ext cx="3657600" cy="220980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Anterior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cruciate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ligament: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Extends from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anterior part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intercondylar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area of tibia to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posterior part of lateral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condyle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femur.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Prevents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posterior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displacement of femur on tibia.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Content Placeholder 3"/>
          <p:cNvSpPr txBox="1">
            <a:spLocks/>
          </p:cNvSpPr>
          <p:nvPr/>
        </p:nvSpPr>
        <p:spPr>
          <a:xfrm>
            <a:off x="4572000" y="3810000"/>
            <a:ext cx="3505200" cy="220980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Posterior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cruciate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ligament: 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Extends from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posterior part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intercondylar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area of tibia to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anterior part of medial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condyle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femur.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Prevents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anterior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displacement of femur on tibia.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38200" y="990600"/>
            <a:ext cx="3657600" cy="2743200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Cruciate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Ligaments: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Two in number, situated in the middle of the joint.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They are called </a:t>
            </a:r>
            <a:r>
              <a:rPr kumimoji="0" lang="en-US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cruciate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because they cross each other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Have received the names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anterior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posterior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from the position of their attachments to the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tibia.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C:\Documents and Settings\Zeenet\My Documents\My Pictures\knee-compartmen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990600"/>
            <a:ext cx="2654300" cy="2722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8600"/>
            <a:ext cx="91440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Bursae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Related to Knee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143000"/>
            <a:ext cx="4038600" cy="495300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Suprapatellar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bursa: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between femur &amp; quadriceps tendon, 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communicates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with synovial membrane of knee joint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(Clinical importance?)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Prepatellar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bursa: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between patella &amp; skin.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Deep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infrapatellar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bursa: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between tibia &amp;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ligamentum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patella.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Subcutaneous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infrapatellar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bursa: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between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tibial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tuberosity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skin.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Popliteal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bursa (not shown):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between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popliteus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tendon &amp; capsule, 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communicates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with synovial membrane of knee joint.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6" descr="C:\Documents and Settings\Zeenet\My Documents\My Pictures\Pictur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600200"/>
            <a:ext cx="4325260" cy="3733800"/>
          </a:xfrm>
          <a:prstGeom prst="rect">
            <a:avLst/>
          </a:prstGeom>
          <a:noFill/>
        </p:spPr>
      </p:pic>
      <p:sp>
        <p:nvSpPr>
          <p:cNvPr id="19" name="Rounded Rectangle 18"/>
          <p:cNvSpPr/>
          <p:nvPr/>
        </p:nvSpPr>
        <p:spPr>
          <a:xfrm>
            <a:off x="7543800" y="2971800"/>
            <a:ext cx="1295400" cy="228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7162800" y="3581400"/>
            <a:ext cx="1676400" cy="228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7239000" y="3810000"/>
            <a:ext cx="12954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35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Movements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FLEXION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lvl="1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70C0"/>
                </a:solidFill>
              </a:rPr>
              <a:t>Mainly by hamstring muscles: biceps </a:t>
            </a:r>
            <a:r>
              <a:rPr lang="en-US" b="1" dirty="0" err="1" smtClean="0">
                <a:solidFill>
                  <a:srgbClr val="0070C0"/>
                </a:solidFill>
              </a:rPr>
              <a:t>femoris</a:t>
            </a:r>
            <a:r>
              <a:rPr lang="en-US" b="1" dirty="0" smtClean="0">
                <a:solidFill>
                  <a:srgbClr val="0070C0"/>
                </a:solidFill>
              </a:rPr>
              <a:t> , </a:t>
            </a:r>
            <a:r>
              <a:rPr lang="en-US" b="1" dirty="0" err="1" smtClean="0">
                <a:solidFill>
                  <a:srgbClr val="0070C0"/>
                </a:solidFill>
              </a:rPr>
              <a:t>semitendinosus</a:t>
            </a:r>
            <a:r>
              <a:rPr lang="en-US" b="1" dirty="0" smtClean="0">
                <a:solidFill>
                  <a:srgbClr val="0070C0"/>
                </a:solidFill>
              </a:rPr>
              <a:t> &amp; </a:t>
            </a:r>
            <a:r>
              <a:rPr lang="en-US" b="1" dirty="0" err="1" smtClean="0">
                <a:solidFill>
                  <a:srgbClr val="0070C0"/>
                </a:solidFill>
              </a:rPr>
              <a:t>semimembranosus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lvl="1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70C0"/>
                </a:solidFill>
              </a:rPr>
              <a:t>Assisted by </a:t>
            </a:r>
            <a:r>
              <a:rPr lang="en-US" b="1" dirty="0" err="1" smtClean="0">
                <a:solidFill>
                  <a:srgbClr val="0070C0"/>
                </a:solidFill>
              </a:rPr>
              <a:t>sartorius</a:t>
            </a:r>
            <a:r>
              <a:rPr lang="en-US" b="1" dirty="0" smtClean="0">
                <a:solidFill>
                  <a:srgbClr val="0070C0"/>
                </a:solidFill>
              </a:rPr>
              <a:t> , </a:t>
            </a:r>
            <a:r>
              <a:rPr lang="en-US" b="1" dirty="0" err="1" smtClean="0">
                <a:solidFill>
                  <a:srgbClr val="0070C0"/>
                </a:solidFill>
              </a:rPr>
              <a:t>gracilis</a:t>
            </a:r>
            <a:r>
              <a:rPr lang="en-US" b="1" dirty="0" smtClean="0">
                <a:solidFill>
                  <a:srgbClr val="0070C0"/>
                </a:solidFill>
              </a:rPr>
              <a:t> &amp; </a:t>
            </a:r>
            <a:r>
              <a:rPr lang="en-US" b="1" dirty="0" err="1" smtClean="0">
                <a:solidFill>
                  <a:srgbClr val="0070C0"/>
                </a:solidFill>
              </a:rPr>
              <a:t>popliteus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EXTENSION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lvl="1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70C0"/>
                </a:solidFill>
              </a:rPr>
              <a:t>Quadriceps </a:t>
            </a:r>
            <a:r>
              <a:rPr lang="en-US" b="1" dirty="0" err="1" smtClean="0">
                <a:solidFill>
                  <a:srgbClr val="0070C0"/>
                </a:solidFill>
              </a:rPr>
              <a:t>femoris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ACTIVE ROTATION (PERFORMED WHEN KNEE IS FLEXED):</a:t>
            </a:r>
          </a:p>
          <a:p>
            <a:pPr marL="914400" lvl="1" indent="-514350">
              <a:buNone/>
            </a:pP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 </a:t>
            </a:r>
            <a:r>
              <a:rPr lang="en-US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MEDIAL ROTATION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marL="1314450" lvl="2" indent="-514350"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0070C0"/>
                </a:solidFill>
              </a:rPr>
              <a:t>Mainly by </a:t>
            </a:r>
            <a:r>
              <a:rPr lang="en-US" sz="2800" b="1" dirty="0" err="1" smtClean="0">
                <a:solidFill>
                  <a:srgbClr val="0070C0"/>
                </a:solidFill>
              </a:rPr>
              <a:t>semitendinosus</a:t>
            </a:r>
            <a:r>
              <a:rPr lang="en-US" sz="2800" b="1" dirty="0" smtClean="0">
                <a:solidFill>
                  <a:srgbClr val="0070C0"/>
                </a:solidFill>
              </a:rPr>
              <a:t> &amp; </a:t>
            </a:r>
            <a:r>
              <a:rPr lang="en-US" sz="2800" b="1" dirty="0" err="1" smtClean="0">
                <a:solidFill>
                  <a:srgbClr val="0070C0"/>
                </a:solidFill>
              </a:rPr>
              <a:t>semimembranosus</a:t>
            </a:r>
            <a:r>
              <a:rPr lang="en-US" sz="2800" b="1" dirty="0" smtClean="0">
                <a:solidFill>
                  <a:srgbClr val="0070C0"/>
                </a:solidFill>
              </a:rPr>
              <a:t>.</a:t>
            </a:r>
          </a:p>
          <a:p>
            <a:pPr marL="1314450" lvl="2" indent="-514350"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0070C0"/>
                </a:solidFill>
              </a:rPr>
              <a:t>Assisted by </a:t>
            </a:r>
            <a:r>
              <a:rPr lang="en-US" sz="2800" b="1" dirty="0" err="1" smtClean="0">
                <a:solidFill>
                  <a:srgbClr val="0070C0"/>
                </a:solidFill>
              </a:rPr>
              <a:t>sartorius</a:t>
            </a:r>
            <a:r>
              <a:rPr lang="en-US" sz="2800" b="1" dirty="0" smtClean="0">
                <a:solidFill>
                  <a:srgbClr val="0070C0"/>
                </a:solidFill>
              </a:rPr>
              <a:t> &amp; </a:t>
            </a:r>
            <a:r>
              <a:rPr lang="en-US" sz="2800" b="1" dirty="0" err="1" smtClean="0">
                <a:solidFill>
                  <a:srgbClr val="0070C0"/>
                </a:solidFill>
              </a:rPr>
              <a:t>gracilis</a:t>
            </a:r>
            <a:r>
              <a:rPr lang="en-US" sz="2800" b="1" dirty="0" smtClean="0">
                <a:solidFill>
                  <a:srgbClr val="0070C0"/>
                </a:solidFill>
              </a:rPr>
              <a:t>.</a:t>
            </a:r>
          </a:p>
          <a:p>
            <a:pPr marL="914400" lvl="1" indent="-514350">
              <a:buNone/>
            </a:pP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</a:t>
            </a:r>
            <a:r>
              <a:rPr lang="en-US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ROTATION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914400" lvl="1" indent="-514350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70C0"/>
                </a:solidFill>
              </a:rPr>
              <a:t>Biceps </a:t>
            </a:r>
            <a:r>
              <a:rPr lang="en-US" b="1" dirty="0" err="1" smtClean="0">
                <a:solidFill>
                  <a:srgbClr val="0070C0"/>
                </a:solidFill>
              </a:rPr>
              <a:t>femoris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35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Movements (cont’d)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724400"/>
          </a:xfrm>
        </p:spPr>
        <p:txBody>
          <a:bodyPr>
            <a:normAutofit/>
          </a:bodyPr>
          <a:lstStyle/>
          <a:p>
            <a:pPr marL="514350" indent="-514350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INACTIVE (DEPENDANT) ROTATION:</a:t>
            </a:r>
          </a:p>
          <a:p>
            <a:pPr marL="914400" lvl="1" indent="-514350">
              <a:buNone/>
            </a:pP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 LOCKING OF KNEE: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70C0"/>
                </a:solidFill>
              </a:rPr>
              <a:t>Lateral rotation of tibia, at the end of extension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70C0"/>
                </a:solidFill>
              </a:rPr>
              <a:t>Results mainly by tension of anterior </a:t>
            </a:r>
            <a:r>
              <a:rPr lang="en-US" sz="2400" b="1" dirty="0" err="1" smtClean="0">
                <a:solidFill>
                  <a:srgbClr val="0070C0"/>
                </a:solidFill>
              </a:rPr>
              <a:t>cruciate</a:t>
            </a:r>
            <a:r>
              <a:rPr lang="en-US" sz="2400" b="1" dirty="0" smtClean="0">
                <a:solidFill>
                  <a:srgbClr val="0070C0"/>
                </a:solidFill>
              </a:rPr>
              <a:t> ligament.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70C0"/>
                </a:solidFill>
              </a:rPr>
              <a:t>In locked knee, all ligaments become tight.</a:t>
            </a:r>
            <a:endParaRPr lang="en-US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514350">
              <a:buNone/>
            </a:pP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UNLOCKING OF KNEE: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70C0"/>
                </a:solidFill>
              </a:rPr>
              <a:t>Medial rotation of tibia, at the beginning of flexion.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70C0"/>
                </a:solidFill>
              </a:rPr>
              <a:t>Performed by </a:t>
            </a:r>
            <a:r>
              <a:rPr lang="en-US" sz="2400" b="1" dirty="0" err="1" smtClean="0">
                <a:solidFill>
                  <a:srgbClr val="0070C0"/>
                </a:solidFill>
              </a:rPr>
              <a:t>popliteus</a:t>
            </a:r>
            <a:r>
              <a:rPr lang="en-US" sz="2400" b="1" dirty="0" smtClean="0">
                <a:solidFill>
                  <a:srgbClr val="0070C0"/>
                </a:solidFill>
              </a:rPr>
              <a:t> to relax ligaments &amp; allow easy flexion.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KneeLatRightLabelle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143000"/>
            <a:ext cx="3810000" cy="46482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Content Placeholder 4" descr="KneeAPRightLabelled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71525" y="1143000"/>
            <a:ext cx="3800475" cy="46482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0" y="152400"/>
            <a:ext cx="9144000" cy="6461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X-ray Image of Knee joint</a:t>
            </a:r>
          </a:p>
        </p:txBody>
      </p:sp>
      <p:sp>
        <p:nvSpPr>
          <p:cNvPr id="8" name="Rectangle 7"/>
          <p:cNvSpPr/>
          <p:nvPr/>
        </p:nvSpPr>
        <p:spPr>
          <a:xfrm>
            <a:off x="5638800" y="5867400"/>
            <a:ext cx="1504950" cy="36988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view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981200" y="5867400"/>
            <a:ext cx="1711325" cy="36988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 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2362200"/>
            <a:ext cx="4323620" cy="101566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ANKLE JOINT</a:t>
            </a:r>
            <a:endParaRPr 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Skeleton of Foot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6" descr="ankle 0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676401"/>
            <a:ext cx="41910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Content Placeholder 7" descr="ankl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76400"/>
            <a:ext cx="41910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2590800" y="1752600"/>
            <a:ext cx="533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715000" y="1676400"/>
            <a:ext cx="533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190999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 be able to:</a:t>
            </a:r>
          </a:p>
          <a:p>
            <a:pPr lvl="0">
              <a:buFont typeface="Wingdings" pitchFamily="2" charset="2"/>
              <a:buChar char="§"/>
            </a:pPr>
            <a:r>
              <a:rPr lang="en-US" sz="2800" b="1" i="1" dirty="0" smtClean="0">
                <a:solidFill>
                  <a:srgbClr val="0070C0"/>
                </a:solidFill>
              </a:rPr>
              <a:t>List the </a:t>
            </a:r>
            <a:r>
              <a:rPr lang="en-US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 </a:t>
            </a:r>
            <a:r>
              <a:rPr lang="en-US" sz="2800" b="1" i="1" dirty="0" smtClean="0">
                <a:solidFill>
                  <a:srgbClr val="0070C0"/>
                </a:solidFill>
              </a:rPr>
              <a:t>&amp; </a:t>
            </a:r>
            <a:r>
              <a:rPr lang="en-US" sz="28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articular</a:t>
            </a:r>
            <a:r>
              <a:rPr lang="en-US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surfaces </a:t>
            </a:r>
            <a:r>
              <a:rPr lang="en-US" sz="2800" b="1" i="1" dirty="0" smtClean="0">
                <a:solidFill>
                  <a:srgbClr val="0070C0"/>
                </a:solidFill>
              </a:rPr>
              <a:t>of the hip, knee and ankle joints.</a:t>
            </a:r>
          </a:p>
          <a:p>
            <a:pPr>
              <a:buFont typeface="Wingdings" pitchFamily="2" charset="2"/>
              <a:buChar char="§"/>
            </a:pPr>
            <a:r>
              <a:rPr lang="en-US" sz="2800" b="1" i="1" dirty="0" smtClean="0">
                <a:solidFill>
                  <a:srgbClr val="0070C0"/>
                </a:solidFill>
              </a:rPr>
              <a:t>Describe the </a:t>
            </a:r>
            <a:r>
              <a:rPr lang="en-US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capsule and </a:t>
            </a:r>
            <a:r>
              <a:rPr lang="en-US" sz="2800" b="1" i="1" dirty="0" smtClean="0">
                <a:solidFill>
                  <a:srgbClr val="0070C0"/>
                </a:solidFill>
              </a:rPr>
              <a:t> </a:t>
            </a:r>
            <a:r>
              <a:rPr lang="en-US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ligaments</a:t>
            </a:r>
            <a:r>
              <a:rPr lang="en-US" sz="2800" b="1" i="1" dirty="0" smtClean="0">
                <a:solidFill>
                  <a:srgbClr val="0070C0"/>
                </a:solidFill>
              </a:rPr>
              <a:t> of the hip, knee and ankle joints.</a:t>
            </a:r>
            <a:endParaRPr lang="en-US" sz="28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§"/>
            </a:pPr>
            <a:r>
              <a:rPr lang="en-US" sz="2800" b="1" i="1" dirty="0" smtClean="0">
                <a:solidFill>
                  <a:srgbClr val="0070C0"/>
                </a:solidFill>
              </a:rPr>
              <a:t>Describe </a:t>
            </a:r>
            <a:r>
              <a:rPr lang="en-US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movements </a:t>
            </a:r>
            <a:r>
              <a:rPr lang="en-US" sz="2800" b="1" i="1" dirty="0" smtClean="0">
                <a:solidFill>
                  <a:srgbClr val="0070C0"/>
                </a:solidFill>
              </a:rPr>
              <a:t>of hip, knee and ankle joints and list the muscles involved in these movements.</a:t>
            </a:r>
          </a:p>
          <a:p>
            <a:pPr lvl="0">
              <a:buFont typeface="Wingdings" pitchFamily="2" charset="2"/>
              <a:buChar char="§"/>
            </a:pPr>
            <a:r>
              <a:rPr lang="en-US" sz="2800" b="1" i="1" dirty="0" smtClean="0">
                <a:solidFill>
                  <a:srgbClr val="0070C0"/>
                </a:solidFill>
              </a:rPr>
              <a:t>List important </a:t>
            </a:r>
            <a:r>
              <a:rPr lang="en-US" sz="28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bursae</a:t>
            </a:r>
            <a:r>
              <a:rPr lang="en-US" sz="2800" b="1" i="1" dirty="0" smtClean="0">
                <a:solidFill>
                  <a:srgbClr val="0070C0"/>
                </a:solidFill>
              </a:rPr>
              <a:t> in relation to knee joint.</a:t>
            </a:r>
          </a:p>
          <a:p>
            <a:pPr lvl="0">
              <a:buFont typeface="Wingdings" pitchFamily="2" charset="2"/>
              <a:buChar char="§"/>
            </a:pPr>
            <a:r>
              <a:rPr lang="en-US" sz="2800" b="1" i="1" dirty="0" smtClean="0">
                <a:solidFill>
                  <a:srgbClr val="0070C0"/>
                </a:solidFill>
              </a:rPr>
              <a:t>Apply </a:t>
            </a:r>
            <a:r>
              <a:rPr lang="en-US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Hilton’s law </a:t>
            </a:r>
            <a:r>
              <a:rPr lang="en-US" sz="2800" b="1" i="1" dirty="0" smtClean="0">
                <a:solidFill>
                  <a:srgbClr val="0070C0"/>
                </a:solidFill>
              </a:rPr>
              <a:t>about nerve supply of joints.</a:t>
            </a:r>
          </a:p>
          <a:p>
            <a:pPr lvl="0">
              <a:buFont typeface="Wingdings" pitchFamily="2" charset="2"/>
              <a:buChar char="§"/>
            </a:pPr>
            <a:endParaRPr lang="en-US" sz="1600" b="1" i="1" dirty="0" smtClean="0">
              <a:solidFill>
                <a:srgbClr val="0070C0"/>
              </a:solidFill>
            </a:endParaRPr>
          </a:p>
          <a:p>
            <a:pPr lvl="0">
              <a:buFont typeface="Wingdings" pitchFamily="2" charset="2"/>
              <a:buChar char="§"/>
            </a:pPr>
            <a:endParaRPr lang="en-US" sz="1600" b="1" i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9144000" cy="6413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 &amp; 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Articular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Surfaces</a:t>
            </a:r>
            <a:endParaRPr lang="en-US" sz="3600" dirty="0"/>
          </a:p>
        </p:txBody>
      </p:sp>
      <p:pic>
        <p:nvPicPr>
          <p:cNvPr id="39938" name="Picture 2" descr="C:\Documents and Settings\user1\Desktop\ankle\ankle 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219200"/>
            <a:ext cx="31242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9939" name="Picture 3" descr="C:\Documents and Settings\user1\Desktop\ankle\ankle 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219200"/>
            <a:ext cx="32766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28600" y="4495800"/>
            <a:ext cx="8686800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ARTICULAR SURFACES: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UPPER</a:t>
            </a:r>
            <a:r>
              <a:rPr lang="en-US" sz="2400" b="1" dirty="0" smtClean="0">
                <a:solidFill>
                  <a:srgbClr val="0070C0"/>
                </a:solidFill>
              </a:rPr>
              <a:t>:</a:t>
            </a:r>
          </a:p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0070C0"/>
                </a:solidFill>
              </a:rPr>
              <a:t>A socket formed by: Lateral </a:t>
            </a:r>
            <a:r>
              <a:rPr lang="en-US" sz="2400" b="1" dirty="0" err="1" smtClean="0">
                <a:solidFill>
                  <a:srgbClr val="0070C0"/>
                </a:solidFill>
              </a:rPr>
              <a:t>malleolus</a:t>
            </a:r>
            <a:r>
              <a:rPr lang="en-US" sz="2400" b="1" dirty="0" smtClean="0">
                <a:solidFill>
                  <a:srgbClr val="0070C0"/>
                </a:solidFill>
              </a:rPr>
              <a:t>. the lower end of tibia &amp; medial </a:t>
            </a:r>
            <a:r>
              <a:rPr lang="en-US" sz="2400" b="1" dirty="0" err="1" smtClean="0">
                <a:solidFill>
                  <a:srgbClr val="0070C0"/>
                </a:solidFill>
              </a:rPr>
              <a:t>malleolus</a:t>
            </a:r>
            <a:r>
              <a:rPr lang="en-US" sz="2400" b="1" dirty="0" smtClean="0">
                <a:solidFill>
                  <a:srgbClr val="0070C0"/>
                </a:solidFill>
              </a:rPr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LOWER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2400" b="1" u="sng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0070C0"/>
                </a:solidFill>
              </a:rPr>
              <a:t>Body of talus.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" y="1600200"/>
            <a:ext cx="2133600" cy="690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TYPE: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synovial</a:t>
            </a:r>
            <a:r>
              <a:rPr lang="en-US" sz="2400" b="1" dirty="0" smtClean="0">
                <a:solidFill>
                  <a:srgbClr val="0070C0"/>
                </a:solidFill>
              </a:rPr>
              <a:t>, </a:t>
            </a:r>
            <a:r>
              <a:rPr lang="en-US" sz="2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hinge</a:t>
            </a:r>
            <a:r>
              <a:rPr lang="en-US" sz="2400" b="1" dirty="0" smtClean="0">
                <a:solidFill>
                  <a:srgbClr val="0070C0"/>
                </a:solidFill>
              </a:rPr>
              <a:t> joint.</a:t>
            </a:r>
          </a:p>
        </p:txBody>
      </p:sp>
      <p:sp>
        <p:nvSpPr>
          <p:cNvPr id="10" name="Freeform 9"/>
          <p:cNvSpPr/>
          <p:nvPr/>
        </p:nvSpPr>
        <p:spPr>
          <a:xfrm>
            <a:off x="3684494" y="2375647"/>
            <a:ext cx="658906" cy="219635"/>
          </a:xfrm>
          <a:custGeom>
            <a:avLst/>
            <a:gdLst>
              <a:gd name="connsiteX0" fmla="*/ 0 w 658906"/>
              <a:gd name="connsiteY0" fmla="*/ 192741 h 219635"/>
              <a:gd name="connsiteX1" fmla="*/ 40341 w 658906"/>
              <a:gd name="connsiteY1" fmla="*/ 17929 h 219635"/>
              <a:gd name="connsiteX2" fmla="*/ 242047 w 658906"/>
              <a:gd name="connsiteY2" fmla="*/ 85165 h 219635"/>
              <a:gd name="connsiteX3" fmla="*/ 309282 w 658906"/>
              <a:gd name="connsiteY3" fmla="*/ 85165 h 219635"/>
              <a:gd name="connsiteX4" fmla="*/ 443753 w 658906"/>
              <a:gd name="connsiteY4" fmla="*/ 71718 h 219635"/>
              <a:gd name="connsiteX5" fmla="*/ 551330 w 658906"/>
              <a:gd name="connsiteY5" fmla="*/ 58271 h 219635"/>
              <a:gd name="connsiteX6" fmla="*/ 658906 w 658906"/>
              <a:gd name="connsiteY6" fmla="*/ 219635 h 21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8906" h="219635">
                <a:moveTo>
                  <a:pt x="0" y="192741"/>
                </a:moveTo>
                <a:cubicBezTo>
                  <a:pt x="0" y="114299"/>
                  <a:pt x="0" y="35858"/>
                  <a:pt x="40341" y="17929"/>
                </a:cubicBezTo>
                <a:cubicBezTo>
                  <a:pt x="80682" y="0"/>
                  <a:pt x="197224" y="73959"/>
                  <a:pt x="242047" y="85165"/>
                </a:cubicBezTo>
                <a:cubicBezTo>
                  <a:pt x="286871" y="96371"/>
                  <a:pt x="275664" y="87406"/>
                  <a:pt x="309282" y="85165"/>
                </a:cubicBezTo>
                <a:cubicBezTo>
                  <a:pt x="342900" y="82924"/>
                  <a:pt x="403412" y="76200"/>
                  <a:pt x="443753" y="71718"/>
                </a:cubicBezTo>
                <a:cubicBezTo>
                  <a:pt x="484094" y="67236"/>
                  <a:pt x="515471" y="33618"/>
                  <a:pt x="551330" y="58271"/>
                </a:cubicBezTo>
                <a:cubicBezTo>
                  <a:pt x="587189" y="82924"/>
                  <a:pt x="658906" y="219635"/>
                  <a:pt x="658906" y="219635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Ligaments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914400"/>
            <a:ext cx="4344988" cy="2819400"/>
          </a:xfrm>
          <a:ln>
            <a:solidFill>
              <a:srgbClr val="FF0000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en-US" sz="2800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MEDIAL (DELTOID) LIGAMENT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</a:rPr>
              <a:t>A strong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triangular</a:t>
            </a:r>
            <a:r>
              <a:rPr lang="en-US" dirty="0" smtClean="0">
                <a:solidFill>
                  <a:srgbClr val="0070C0"/>
                </a:solidFill>
              </a:rPr>
              <a:t> ligament.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Apex:</a:t>
            </a:r>
            <a:r>
              <a:rPr lang="en-US" dirty="0" smtClean="0">
                <a:solidFill>
                  <a:srgbClr val="0070C0"/>
                </a:solidFill>
              </a:rPr>
              <a:t> attached to medial </a:t>
            </a:r>
            <a:r>
              <a:rPr lang="en-US" dirty="0" err="1" smtClean="0">
                <a:solidFill>
                  <a:srgbClr val="0070C0"/>
                </a:solidFill>
              </a:rPr>
              <a:t>malleolus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Base:</a:t>
            </a:r>
            <a:r>
              <a:rPr lang="en-US" dirty="0" smtClean="0">
                <a:solidFill>
                  <a:srgbClr val="0070C0"/>
                </a:solidFill>
              </a:rPr>
              <a:t> subdivided into 4 parts: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Anterior </a:t>
            </a:r>
            <a:r>
              <a:rPr lang="en-US" dirty="0" err="1" smtClean="0">
                <a:solidFill>
                  <a:srgbClr val="FF0000"/>
                </a:solidFill>
              </a:rPr>
              <a:t>tibiotalar</a:t>
            </a:r>
            <a:r>
              <a:rPr lang="en-US" dirty="0" smtClean="0">
                <a:solidFill>
                  <a:srgbClr val="FF0000"/>
                </a:solidFill>
              </a:rPr>
              <a:t> part.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solidFill>
                  <a:srgbClr val="7030A0"/>
                </a:solidFill>
              </a:rPr>
              <a:t>Tibionavicular</a:t>
            </a:r>
            <a:r>
              <a:rPr lang="en-US" dirty="0" smtClean="0">
                <a:solidFill>
                  <a:srgbClr val="7030A0"/>
                </a:solidFill>
              </a:rPr>
              <a:t> part.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solidFill>
                  <a:srgbClr val="00B050"/>
                </a:solidFill>
              </a:rPr>
              <a:t>Tibiocalcaneal</a:t>
            </a:r>
            <a:r>
              <a:rPr lang="en-US" dirty="0" smtClean="0">
                <a:solidFill>
                  <a:srgbClr val="00B050"/>
                </a:solidFill>
              </a:rPr>
              <a:t> part.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Posterior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tibiotalar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part.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Content Placeholder 6" descr="F66122-006-f09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04800" y="3810000"/>
            <a:ext cx="4040188" cy="28456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914400"/>
            <a:ext cx="4419600" cy="281940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LIGAMENT</a:t>
            </a:r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</a:rPr>
              <a:t>Composed of 3 separate ligaments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(WHY?).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Anterior </a:t>
            </a:r>
            <a:r>
              <a:rPr lang="en-US" dirty="0" err="1" smtClean="0">
                <a:solidFill>
                  <a:srgbClr val="002060"/>
                </a:solidFill>
              </a:rPr>
              <a:t>talofibular</a:t>
            </a:r>
            <a:r>
              <a:rPr lang="en-US" dirty="0" smtClean="0">
                <a:solidFill>
                  <a:srgbClr val="002060"/>
                </a:solidFill>
              </a:rPr>
              <a:t> ligament.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 smtClean="0">
                <a:solidFill>
                  <a:srgbClr val="00B0F0"/>
                </a:solidFill>
              </a:rPr>
              <a:t>Calcaneofibular</a:t>
            </a:r>
            <a:r>
              <a:rPr lang="en-US" dirty="0" smtClean="0">
                <a:solidFill>
                  <a:srgbClr val="00B0F0"/>
                </a:solidFill>
              </a:rPr>
              <a:t> ligament.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C00000"/>
                </a:solidFill>
              </a:rPr>
              <a:t>Posterior </a:t>
            </a:r>
            <a:r>
              <a:rPr lang="en-US" dirty="0" err="1" smtClean="0">
                <a:solidFill>
                  <a:srgbClr val="C00000"/>
                </a:solidFill>
              </a:rPr>
              <a:t>talofibular</a:t>
            </a:r>
            <a:r>
              <a:rPr lang="en-US" dirty="0" smtClean="0">
                <a:solidFill>
                  <a:srgbClr val="C00000"/>
                </a:solidFill>
              </a:rPr>
              <a:t> ligament.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8" name="Content Placeholder 7" descr="F66122-006-f098a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8200" y="4114800"/>
            <a:ext cx="4041775" cy="23607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ight Arrow 9"/>
          <p:cNvSpPr/>
          <p:nvPr/>
        </p:nvSpPr>
        <p:spPr>
          <a:xfrm>
            <a:off x="685800" y="4800600"/>
            <a:ext cx="228600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762000" y="4648200"/>
            <a:ext cx="228600" cy="45719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762000" y="4419600"/>
            <a:ext cx="228600" cy="762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3733800" y="4419600"/>
            <a:ext cx="304800" cy="76200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>
            <a:off x="8229600" y="4876800"/>
            <a:ext cx="228600" cy="76200"/>
          </a:xfrm>
          <a:prstGeom prst="lef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 flipV="1">
            <a:off x="7315200" y="6172200"/>
            <a:ext cx="304800" cy="76200"/>
          </a:xfrm>
          <a:prstGeom prst="lef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4800600" y="5181600"/>
            <a:ext cx="304800" cy="762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6858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Movements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3886200"/>
          </a:xfrm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DORSIFLEXION: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70C0"/>
                </a:solidFill>
              </a:rPr>
              <a:t>Performed by muscles of </a:t>
            </a:r>
            <a:r>
              <a:rPr lang="en-US" sz="2400" b="1" u="sng" dirty="0" smtClean="0">
                <a:solidFill>
                  <a:srgbClr val="0070C0"/>
                </a:solidFill>
              </a:rPr>
              <a:t>anterior</a:t>
            </a:r>
            <a:r>
              <a:rPr lang="en-US" sz="2400" b="1" dirty="0" smtClean="0">
                <a:solidFill>
                  <a:srgbClr val="0070C0"/>
                </a:solidFill>
              </a:rPr>
              <a:t> compartment of leg 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tibialis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anterior, extensor </a:t>
            </a:r>
            <a:r>
              <a:rPr lang="en-US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hallucis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longus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extensor </a:t>
            </a:r>
            <a:r>
              <a:rPr lang="en-US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digitorum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longus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en-US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peroneus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tertius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PLANTERFLEXION:</a:t>
            </a:r>
          </a:p>
          <a:p>
            <a:pPr>
              <a:buFont typeface="Wingdings" pitchFamily="2" charset="2"/>
              <a:buChar char="§"/>
            </a:pPr>
            <a:r>
              <a:rPr lang="en-US" sz="2400" b="1" u="sng" dirty="0" smtClean="0">
                <a:solidFill>
                  <a:srgbClr val="0070C0"/>
                </a:solidFill>
              </a:rPr>
              <a:t>Initiated</a:t>
            </a:r>
            <a:r>
              <a:rPr lang="en-US" sz="2400" b="1" dirty="0" smtClean="0">
                <a:solidFill>
                  <a:srgbClr val="0070C0"/>
                </a:solidFill>
              </a:rPr>
              <a:t> by </a:t>
            </a:r>
            <a:r>
              <a:rPr lang="en-US" sz="2400" b="1" dirty="0" err="1" smtClean="0">
                <a:solidFill>
                  <a:srgbClr val="0070C0"/>
                </a:solidFill>
              </a:rPr>
              <a:t>soleus</a:t>
            </a:r>
            <a:r>
              <a:rPr lang="en-US" sz="2400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u="sng" dirty="0" smtClean="0">
                <a:solidFill>
                  <a:srgbClr val="0070C0"/>
                </a:solidFill>
              </a:rPr>
              <a:t>Maintained</a:t>
            </a:r>
            <a:r>
              <a:rPr lang="en-US" sz="2400" b="1" dirty="0" smtClean="0">
                <a:solidFill>
                  <a:srgbClr val="0070C0"/>
                </a:solidFill>
              </a:rPr>
              <a:t> by </a:t>
            </a:r>
            <a:r>
              <a:rPr lang="en-US" sz="2400" b="1" dirty="0" err="1" smtClean="0">
                <a:solidFill>
                  <a:srgbClr val="0070C0"/>
                </a:solidFill>
              </a:rPr>
              <a:t>gastrocnemius</a:t>
            </a:r>
            <a:r>
              <a:rPr lang="en-US" sz="2400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u="sng" dirty="0" smtClean="0">
                <a:solidFill>
                  <a:srgbClr val="0070C0"/>
                </a:solidFill>
              </a:rPr>
              <a:t>Assisted</a:t>
            </a:r>
            <a:r>
              <a:rPr lang="en-US" sz="2400" b="1" dirty="0" smtClean="0">
                <a:solidFill>
                  <a:srgbClr val="0070C0"/>
                </a:solidFill>
              </a:rPr>
              <a:t> by other muscles in </a:t>
            </a:r>
            <a:r>
              <a:rPr lang="en-US" sz="2400" b="1" u="sng" dirty="0" smtClean="0">
                <a:solidFill>
                  <a:srgbClr val="0070C0"/>
                </a:solidFill>
              </a:rPr>
              <a:t>posterior</a:t>
            </a:r>
            <a:r>
              <a:rPr lang="en-US" sz="2400" b="1" dirty="0" smtClean="0">
                <a:solidFill>
                  <a:srgbClr val="0070C0"/>
                </a:solidFill>
              </a:rPr>
              <a:t> compartment of leg 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tibialis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posterior, flexor </a:t>
            </a:r>
            <a:r>
              <a:rPr lang="en-US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digitorum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longus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flexor </a:t>
            </a:r>
            <a:r>
              <a:rPr lang="en-US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hallucis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longus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2400" b="1" dirty="0" smtClean="0">
                <a:solidFill>
                  <a:srgbClr val="0070C0"/>
                </a:solidFill>
              </a:rPr>
              <a:t>+ muscles of </a:t>
            </a:r>
            <a:r>
              <a:rPr lang="en-US" sz="2400" b="1" u="sng" dirty="0" smtClean="0">
                <a:solidFill>
                  <a:srgbClr val="0070C0"/>
                </a:solidFill>
              </a:rPr>
              <a:t>lateral</a:t>
            </a:r>
            <a:r>
              <a:rPr lang="en-US" sz="2400" b="1" dirty="0" smtClean="0">
                <a:solidFill>
                  <a:srgbClr val="0070C0"/>
                </a:solidFill>
              </a:rPr>
              <a:t> compartment of leg 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peroneus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longus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en-US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peroneus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brevis</a:t>
            </a:r>
            <a:r>
              <a:rPr lang="en-U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2400" b="1" dirty="0" smtClean="0">
                <a:solidFill>
                  <a:srgbClr val="0070C0"/>
                </a:solidFill>
              </a:rPr>
              <a:t>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5410200"/>
            <a:ext cx="9144000" cy="838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INVERSION &amp; EVERSION MOVEMENTS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occur 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on the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talo-calcaneo-navicular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joint (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Not on ankle joint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6096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 Supply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2600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</a:rPr>
              <a:t>REMEMBER 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HILTON’S LAW</a:t>
            </a:r>
            <a:r>
              <a:rPr lang="en-US" b="1" dirty="0" smtClean="0">
                <a:solidFill>
                  <a:srgbClr val="7030A0"/>
                </a:solidFill>
              </a:rPr>
              <a:t>:</a:t>
            </a:r>
          </a:p>
          <a:p>
            <a:pPr>
              <a:buNone/>
            </a:pPr>
            <a:r>
              <a:rPr lang="en-US" b="1" i="1" dirty="0" smtClean="0">
                <a:solidFill>
                  <a:srgbClr val="0070C0"/>
                </a:solidFill>
              </a:rPr>
              <a:t>“The joint is supplied by branches from nerves supplying muscles acting on it”.</a:t>
            </a:r>
          </a:p>
          <a:p>
            <a:pPr>
              <a:buNone/>
            </a:pPr>
            <a:endParaRPr lang="en-US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en-US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en-US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3200" y="2286000"/>
            <a:ext cx="3328155" cy="101566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 JOINT</a:t>
            </a:r>
            <a:endParaRPr 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 &amp; </a:t>
            </a:r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Articular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Surfaces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219200"/>
            <a:ext cx="4800600" cy="4953000"/>
          </a:xfrm>
          <a:ln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TYPE: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Synovial</a:t>
            </a:r>
            <a:r>
              <a:rPr lang="en-US" b="1" dirty="0" smtClean="0">
                <a:solidFill>
                  <a:srgbClr val="0070C0"/>
                </a:solidFill>
              </a:rPr>
              <a:t>, </a:t>
            </a:r>
            <a:r>
              <a:rPr lang="en-US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ball &amp; socket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joint.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ARTICULAR SURFACES: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Acetabulum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hip (pelvic) bone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Head of femur</a:t>
            </a:r>
          </a:p>
          <a:p>
            <a:pPr>
              <a:buFont typeface="Wingdings" pitchFamily="2" charset="2"/>
              <a:buChar char="§"/>
            </a:pP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Acetabular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labrum: c-shaped </a:t>
            </a:r>
            <a:r>
              <a:rPr lang="en-US" sz="2800" b="1" dirty="0" smtClean="0">
                <a:solidFill>
                  <a:srgbClr val="0070C0"/>
                </a:solidFill>
              </a:rPr>
              <a:t>fibro-cartilaginous collar attached to margins of </a:t>
            </a:r>
            <a:r>
              <a:rPr lang="en-US" sz="2800" b="1" dirty="0" err="1" smtClean="0">
                <a:solidFill>
                  <a:srgbClr val="0070C0"/>
                </a:solidFill>
              </a:rPr>
              <a:t>acetabulum</a:t>
            </a:r>
            <a:r>
              <a:rPr lang="en-US" sz="2800" b="1" dirty="0" smtClean="0">
                <a:solidFill>
                  <a:srgbClr val="0070C0"/>
                </a:solidFill>
              </a:rPr>
              <a:t>, increases its depth for better retaining of head of femur.</a:t>
            </a:r>
          </a:p>
          <a:p>
            <a:pPr>
              <a:lnSpc>
                <a:spcPct val="80000"/>
              </a:lnSpc>
            </a:pPr>
            <a:endParaRPr lang="en-US" sz="2800" b="1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  <p:pic>
        <p:nvPicPr>
          <p:cNvPr id="1026" name="Picture 2" descr="C:\Documents and Settings\user1\Desktop\Hip joint\Copy of F66122-006-f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143000"/>
            <a:ext cx="2514600" cy="228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2" name="Picture 2" descr="C:\Users\Zeenat\Pictures\slide0079_image1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581400"/>
            <a:ext cx="2971800" cy="2600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858000" y="3962401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Acetabular</a:t>
            </a:r>
            <a:r>
              <a:rPr lang="en-US" sz="1400" dirty="0" smtClean="0"/>
              <a:t> labrum</a:t>
            </a:r>
            <a:endParaRPr lang="en-US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6629400" y="4267200"/>
            <a:ext cx="381000" cy="3810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Zeenat\Pictures\Picture1.jpg"/>
          <p:cNvPicPr>
            <a:picLocks noChangeAspect="1" noChangeArrowheads="1"/>
          </p:cNvPicPr>
          <p:nvPr/>
        </p:nvPicPr>
        <p:blipFill>
          <a:blip r:embed="rId2" cstate="print"/>
          <a:srcRect t="9133" r="48664"/>
          <a:stretch>
            <a:fillRect/>
          </a:stretch>
        </p:blipFill>
        <p:spPr bwMode="auto">
          <a:xfrm>
            <a:off x="228600" y="1524000"/>
            <a:ext cx="2927350" cy="37274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685800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5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Ligaments: </a:t>
            </a:r>
            <a:r>
              <a:rPr lang="en-US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en-US" sz="4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Extracapsular</a:t>
            </a:r>
            <a:endParaRPr lang="en-US" sz="4000" i="1" dirty="0"/>
          </a:p>
        </p:txBody>
      </p:sp>
      <p:pic>
        <p:nvPicPr>
          <p:cNvPr id="2050" name="Picture 2" descr="C:\Documents and Settings\user1\Desktop\Hip joint\Copy of F66122-006-f03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55034"/>
          <a:stretch>
            <a:fillRect/>
          </a:stretch>
        </p:blipFill>
        <p:spPr bwMode="auto">
          <a:xfrm>
            <a:off x="6096000" y="1066800"/>
            <a:ext cx="2552700" cy="40767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17281015">
            <a:off x="2113768" y="4295144"/>
            <a:ext cx="15420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/>
              <a:t>Intertrochanteric</a:t>
            </a:r>
            <a:r>
              <a:rPr lang="en-US" sz="1200" b="1" dirty="0" smtClean="0"/>
              <a:t> line</a:t>
            </a:r>
            <a:endParaRPr lang="en-US" sz="1200" b="1" dirty="0"/>
          </a:p>
        </p:txBody>
      </p:sp>
      <p:cxnSp>
        <p:nvCxnSpPr>
          <p:cNvPr id="8" name="Straight Connector 7"/>
          <p:cNvCxnSpPr/>
          <p:nvPr/>
        </p:nvCxnSpPr>
        <p:spPr>
          <a:xfrm rot="10800000">
            <a:off x="2286000" y="4114800"/>
            <a:ext cx="457202" cy="3048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H="1">
            <a:off x="1637506" y="3772694"/>
            <a:ext cx="838994" cy="151606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6096000" y="4495800"/>
            <a:ext cx="1752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52400" y="4572000"/>
            <a:ext cx="1752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rot="16200000" flipH="1">
            <a:off x="1943100" y="3467100"/>
            <a:ext cx="457200" cy="3810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H="1">
            <a:off x="1828800" y="3276600"/>
            <a:ext cx="228600" cy="762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ontent Placeholder 2"/>
          <p:cNvSpPr txBox="1">
            <a:spLocks/>
          </p:cNvSpPr>
          <p:nvPr/>
        </p:nvSpPr>
        <p:spPr>
          <a:xfrm>
            <a:off x="2514600" y="1524000"/>
            <a:ext cx="2819400" cy="1752600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Iliofemoral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 ligament: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Y-shaped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Located anterior to joint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limits extension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Content Placeholder 4"/>
          <p:cNvSpPr txBox="1">
            <a:spLocks/>
          </p:cNvSpPr>
          <p:nvPr/>
        </p:nvSpPr>
        <p:spPr>
          <a:xfrm>
            <a:off x="228600" y="5181600"/>
            <a:ext cx="4191000" cy="129540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Pubofemoral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ligament: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Located </a:t>
            </a:r>
            <a:r>
              <a:rPr lang="en-US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antero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-inferior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to joint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limits abduction &amp; lateral rotation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2" name="Content Placeholder 4"/>
          <p:cNvSpPr txBox="1">
            <a:spLocks/>
          </p:cNvSpPr>
          <p:nvPr/>
        </p:nvSpPr>
        <p:spPr>
          <a:xfrm>
            <a:off x="5486400" y="5257800"/>
            <a:ext cx="3352800" cy="114300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Ischiofemoral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ligament: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Located posterior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to joint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limits medial rotation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rot="5400000">
            <a:off x="2209800" y="3200400"/>
            <a:ext cx="3048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3" idx="7"/>
          </p:cNvCxnSpPr>
          <p:nvPr/>
        </p:nvCxnSpPr>
        <p:spPr>
          <a:xfrm rot="16200000" flipV="1">
            <a:off x="7126451" y="4074950"/>
            <a:ext cx="882837" cy="4813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8" idx="7"/>
          </p:cNvCxnSpPr>
          <p:nvPr/>
        </p:nvCxnSpPr>
        <p:spPr>
          <a:xfrm rot="16200000" flipV="1">
            <a:off x="1259845" y="4228144"/>
            <a:ext cx="729643" cy="4734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685800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5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Ligaments: </a:t>
            </a:r>
            <a:r>
              <a:rPr lang="en-US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en-US" sz="4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Intracapsular</a:t>
            </a:r>
            <a:endParaRPr lang="en-US" sz="4000" dirty="0"/>
          </a:p>
        </p:txBody>
      </p:sp>
      <p:pic>
        <p:nvPicPr>
          <p:cNvPr id="3076" name="Picture 4" descr="C:\Documents and Settings\user1\Desktop\Hip joint\Copy of F66122-006-f0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143000"/>
            <a:ext cx="5862229" cy="3632136"/>
          </a:xfrm>
          <a:prstGeom prst="rect">
            <a:avLst/>
          </a:prstGeom>
          <a:noFill/>
        </p:spPr>
      </p:pic>
      <p:sp>
        <p:nvSpPr>
          <p:cNvPr id="9" name="Oval 8"/>
          <p:cNvSpPr/>
          <p:nvPr/>
        </p:nvSpPr>
        <p:spPr>
          <a:xfrm>
            <a:off x="4495800" y="4038600"/>
            <a:ext cx="1600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676400" y="4114800"/>
            <a:ext cx="12954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609600" y="4648200"/>
            <a:ext cx="4038600" cy="13715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Transverse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acetabular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ligament: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converts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acetabular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notch into foramen through which pass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acetabular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vessels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4876800" y="4876800"/>
            <a:ext cx="3810000" cy="6857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Ligament of femoral head: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carries vessels to head of femur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2286001" y="3581401"/>
            <a:ext cx="685799" cy="38100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5410206" y="3657606"/>
            <a:ext cx="1066789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33400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Flexion: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Iliopsoas</a:t>
            </a:r>
            <a:r>
              <a:rPr lang="en-US" b="1" dirty="0" smtClean="0">
                <a:solidFill>
                  <a:srgbClr val="0070C0"/>
                </a:solidFill>
              </a:rPr>
              <a:t> (mainly), </a:t>
            </a:r>
            <a:r>
              <a:rPr lang="en-US" b="1" dirty="0" err="1" smtClean="0">
                <a:solidFill>
                  <a:srgbClr val="0070C0"/>
                </a:solidFill>
              </a:rPr>
              <a:t>sartorius</a:t>
            </a:r>
            <a:r>
              <a:rPr lang="en-US" b="1" dirty="0" smtClean="0">
                <a:solidFill>
                  <a:srgbClr val="0070C0"/>
                </a:solidFill>
              </a:rPr>
              <a:t>, </a:t>
            </a:r>
            <a:r>
              <a:rPr lang="en-US" b="1" dirty="0" err="1" smtClean="0">
                <a:solidFill>
                  <a:srgbClr val="0070C0"/>
                </a:solidFill>
              </a:rPr>
              <a:t>pectineus</a:t>
            </a:r>
            <a:r>
              <a:rPr lang="en-US" b="1" dirty="0" smtClean="0">
                <a:solidFill>
                  <a:srgbClr val="0070C0"/>
                </a:solidFill>
              </a:rPr>
              <a:t>, rectus </a:t>
            </a:r>
            <a:r>
              <a:rPr lang="en-US" b="1" dirty="0" err="1" smtClean="0">
                <a:solidFill>
                  <a:srgbClr val="0070C0"/>
                </a:solidFill>
              </a:rPr>
              <a:t>femoris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Extension:</a:t>
            </a:r>
            <a:r>
              <a:rPr lang="en-US" b="1" dirty="0" smtClean="0">
                <a:solidFill>
                  <a:srgbClr val="0070C0"/>
                </a:solidFill>
              </a:rPr>
              <a:t> Hamstrings (mainly), gluteus </a:t>
            </a:r>
            <a:r>
              <a:rPr lang="en-US" b="1" dirty="0" err="1" smtClean="0">
                <a:solidFill>
                  <a:srgbClr val="0070C0"/>
                </a:solidFill>
              </a:rPr>
              <a:t>maximus</a:t>
            </a:r>
            <a:r>
              <a:rPr lang="en-US" b="1" dirty="0" smtClean="0">
                <a:solidFill>
                  <a:srgbClr val="0070C0"/>
                </a:solidFill>
              </a:rPr>
              <a:t> (powerful extensor).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Abduction: </a:t>
            </a:r>
            <a:r>
              <a:rPr lang="en-US" b="1" dirty="0" smtClean="0">
                <a:solidFill>
                  <a:srgbClr val="0070C0"/>
                </a:solidFill>
              </a:rPr>
              <a:t>Gluteus </a:t>
            </a:r>
            <a:r>
              <a:rPr lang="en-US" b="1" dirty="0" err="1" smtClean="0">
                <a:solidFill>
                  <a:srgbClr val="0070C0"/>
                </a:solidFill>
              </a:rPr>
              <a:t>medius</a:t>
            </a:r>
            <a:r>
              <a:rPr lang="en-US" b="1" dirty="0" smtClean="0">
                <a:solidFill>
                  <a:srgbClr val="0070C0"/>
                </a:solidFill>
              </a:rPr>
              <a:t> &amp; </a:t>
            </a:r>
            <a:r>
              <a:rPr lang="en-US" b="1" dirty="0" err="1" smtClean="0">
                <a:solidFill>
                  <a:srgbClr val="0070C0"/>
                </a:solidFill>
              </a:rPr>
              <a:t>minimus</a:t>
            </a:r>
            <a:r>
              <a:rPr lang="en-US" b="1" dirty="0" smtClean="0">
                <a:solidFill>
                  <a:srgbClr val="0070C0"/>
                </a:solidFill>
              </a:rPr>
              <a:t>, </a:t>
            </a:r>
            <a:r>
              <a:rPr lang="en-US" b="1" dirty="0" err="1" smtClean="0">
                <a:solidFill>
                  <a:srgbClr val="0070C0"/>
                </a:solidFill>
              </a:rPr>
              <a:t>sartorius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Adduction:</a:t>
            </a:r>
            <a:r>
              <a:rPr lang="en-US" b="1" dirty="0" smtClean="0">
                <a:solidFill>
                  <a:srgbClr val="0070C0"/>
                </a:solidFill>
              </a:rPr>
              <a:t> Adductors, </a:t>
            </a:r>
            <a:r>
              <a:rPr lang="en-US" b="1" dirty="0" err="1" smtClean="0">
                <a:solidFill>
                  <a:srgbClr val="0070C0"/>
                </a:solidFill>
              </a:rPr>
              <a:t>gracilis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Medial rotation: </a:t>
            </a:r>
            <a:r>
              <a:rPr lang="en-US" b="1" dirty="0" smtClean="0">
                <a:solidFill>
                  <a:srgbClr val="0070C0"/>
                </a:solidFill>
              </a:rPr>
              <a:t>Gluteus </a:t>
            </a:r>
            <a:r>
              <a:rPr lang="en-US" b="1" dirty="0" err="1" smtClean="0">
                <a:solidFill>
                  <a:srgbClr val="0070C0"/>
                </a:solidFill>
              </a:rPr>
              <a:t>medius</a:t>
            </a:r>
            <a:r>
              <a:rPr lang="en-US" b="1" dirty="0" smtClean="0">
                <a:solidFill>
                  <a:srgbClr val="0070C0"/>
                </a:solidFill>
              </a:rPr>
              <a:t> &amp; </a:t>
            </a:r>
            <a:r>
              <a:rPr lang="en-US" b="1" dirty="0" err="1" smtClean="0">
                <a:solidFill>
                  <a:srgbClr val="0070C0"/>
                </a:solidFill>
              </a:rPr>
              <a:t>minimus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rotation: </a:t>
            </a:r>
            <a:r>
              <a:rPr lang="en-US" b="1" dirty="0" smtClean="0">
                <a:solidFill>
                  <a:srgbClr val="0070C0"/>
                </a:solidFill>
              </a:rPr>
              <a:t>Gluteus </a:t>
            </a:r>
            <a:r>
              <a:rPr lang="en-US" b="1" dirty="0" err="1" smtClean="0">
                <a:solidFill>
                  <a:srgbClr val="0070C0"/>
                </a:solidFill>
              </a:rPr>
              <a:t>maximus</a:t>
            </a:r>
            <a:r>
              <a:rPr lang="en-US" b="1" dirty="0" smtClean="0">
                <a:solidFill>
                  <a:srgbClr val="0070C0"/>
                </a:solidFill>
              </a:rPr>
              <a:t>, </a:t>
            </a:r>
            <a:r>
              <a:rPr lang="en-US" b="1" dirty="0" err="1" smtClean="0">
                <a:solidFill>
                  <a:srgbClr val="0070C0"/>
                </a:solidFill>
              </a:rPr>
              <a:t>quadratus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femoris</a:t>
            </a:r>
            <a:r>
              <a:rPr lang="en-US" b="1" dirty="0" smtClean="0">
                <a:solidFill>
                  <a:srgbClr val="0070C0"/>
                </a:solidFill>
              </a:rPr>
              <a:t>, </a:t>
            </a:r>
            <a:r>
              <a:rPr lang="en-US" b="1" dirty="0" err="1" smtClean="0">
                <a:solidFill>
                  <a:srgbClr val="0070C0"/>
                </a:solidFill>
              </a:rPr>
              <a:t>piriformis</a:t>
            </a:r>
            <a:r>
              <a:rPr lang="en-US" b="1" dirty="0" smtClean="0">
                <a:solidFill>
                  <a:srgbClr val="0070C0"/>
                </a:solidFill>
              </a:rPr>
              <a:t>, </a:t>
            </a:r>
            <a:r>
              <a:rPr lang="en-US" b="1" dirty="0" err="1" smtClean="0">
                <a:solidFill>
                  <a:srgbClr val="0070C0"/>
                </a:solidFill>
              </a:rPr>
              <a:t>obturator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externus</a:t>
            </a:r>
            <a:r>
              <a:rPr lang="en-US" b="1" dirty="0" smtClean="0">
                <a:solidFill>
                  <a:srgbClr val="0070C0"/>
                </a:solidFill>
              </a:rPr>
              <a:t> &amp; </a:t>
            </a:r>
            <a:r>
              <a:rPr lang="en-US" b="1" dirty="0" err="1" smtClean="0">
                <a:solidFill>
                  <a:srgbClr val="0070C0"/>
                </a:solidFill>
              </a:rPr>
              <a:t>internus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2209800"/>
            <a:ext cx="3906839" cy="101566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KNEE JOINT</a:t>
            </a:r>
            <a:endParaRPr 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 &amp;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Articular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Surfaces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 descr="Knee joint anatomy diagram (Image credit: Seif Medical Graphics)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76800" y="1752600"/>
            <a:ext cx="3336587" cy="32004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609600" y="1066800"/>
            <a:ext cx="4191000" cy="48006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Knee joint </a:t>
            </a:r>
            <a:r>
              <a:rPr lang="en-US" sz="2400" b="1" dirty="0" smtClean="0">
                <a:solidFill>
                  <a:srgbClr val="0070C0"/>
                </a:solidFill>
              </a:rPr>
              <a:t>is formed of: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bones.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articulations.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u="sng" dirty="0" err="1" smtClean="0">
                <a:solidFill>
                  <a:srgbClr val="0070C0"/>
                </a:solidFill>
              </a:rPr>
              <a:t>Femoro-tibial</a:t>
            </a:r>
            <a:r>
              <a:rPr lang="en-US" sz="2400" b="1" u="sng" dirty="0" smtClean="0">
                <a:solidFill>
                  <a:srgbClr val="0070C0"/>
                </a:solidFill>
              </a:rPr>
              <a:t> articulation</a:t>
            </a:r>
            <a:r>
              <a:rPr lang="en-US" sz="2400" b="1" dirty="0" smtClean="0">
                <a:solidFill>
                  <a:srgbClr val="0070C0"/>
                </a:solidFill>
              </a:rPr>
              <a:t>: between the 2 femoral </a:t>
            </a:r>
            <a:r>
              <a:rPr lang="en-US" sz="2400" b="1" dirty="0" err="1" smtClean="0">
                <a:solidFill>
                  <a:srgbClr val="0070C0"/>
                </a:solidFill>
              </a:rPr>
              <a:t>condyles</a:t>
            </a:r>
            <a:r>
              <a:rPr lang="en-US" sz="2400" b="1" dirty="0" smtClean="0">
                <a:solidFill>
                  <a:srgbClr val="0070C0"/>
                </a:solidFill>
              </a:rPr>
              <a:t> &amp; upper surfaces of the 2 </a:t>
            </a:r>
            <a:r>
              <a:rPr lang="en-US" sz="2400" b="1" dirty="0" err="1" smtClean="0">
                <a:solidFill>
                  <a:srgbClr val="0070C0"/>
                </a:solidFill>
              </a:rPr>
              <a:t>tibial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condyles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(Type: synovial, modified hinge).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u="sng" dirty="0" err="1" smtClean="0">
                <a:solidFill>
                  <a:srgbClr val="0070C0"/>
                </a:solidFill>
              </a:rPr>
              <a:t>Femoro</a:t>
            </a:r>
            <a:r>
              <a:rPr lang="en-US" sz="2400" b="1" u="sng" dirty="0" smtClean="0">
                <a:solidFill>
                  <a:srgbClr val="0070C0"/>
                </a:solidFill>
              </a:rPr>
              <a:t>-patellar articulation</a:t>
            </a:r>
            <a:r>
              <a:rPr lang="en-US" sz="2400" b="1" dirty="0" smtClean="0">
                <a:solidFill>
                  <a:srgbClr val="0070C0"/>
                </a:solidFill>
              </a:rPr>
              <a:t>: between posterior surface of patella &amp; patellar surface of femur 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(Type: synovial, plane).</a:t>
            </a:r>
          </a:p>
          <a:p>
            <a:pPr>
              <a:buFont typeface="Wingdings" pitchFamily="2" charset="2"/>
              <a:buChar char="§"/>
            </a:pPr>
            <a:endParaRPr lang="en-US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2254</TotalTime>
  <Words>1083</Words>
  <Application>Microsoft Office PowerPoint</Application>
  <PresentationFormat>On-screen Show (4:3)</PresentationFormat>
  <Paragraphs>144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Hip, Knee &amp; Ankle Joints</vt:lpstr>
      <vt:lpstr>OBJECTIVES</vt:lpstr>
      <vt:lpstr>Slide 3</vt:lpstr>
      <vt:lpstr>Type &amp; Articular Surfaces</vt:lpstr>
      <vt:lpstr>Ligaments: 3 Extracapsular</vt:lpstr>
      <vt:lpstr>Ligaments: 2 Intracapsular</vt:lpstr>
      <vt:lpstr>Movements</vt:lpstr>
      <vt:lpstr>Slide 8</vt:lpstr>
      <vt:lpstr>Type &amp; Articular Surfaces</vt:lpstr>
      <vt:lpstr>Slide 10</vt:lpstr>
      <vt:lpstr>Slide 11</vt:lpstr>
      <vt:lpstr>Slide 12</vt:lpstr>
      <vt:lpstr>Slide 13</vt:lpstr>
      <vt:lpstr>Slide 14</vt:lpstr>
      <vt:lpstr>Movements</vt:lpstr>
      <vt:lpstr>Movements (cont’d)</vt:lpstr>
      <vt:lpstr>Slide 17</vt:lpstr>
      <vt:lpstr>Slide 18</vt:lpstr>
      <vt:lpstr>Skeleton of Foot</vt:lpstr>
      <vt:lpstr>Type &amp; Articular Surfaces</vt:lpstr>
      <vt:lpstr>Ligaments</vt:lpstr>
      <vt:lpstr>Movements</vt:lpstr>
      <vt:lpstr>Nerve Supply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MUSCLES INVOLVED IN RESPIRATION</dc:title>
  <dc:creator>user</dc:creator>
  <cp:lastModifiedBy>Zeenet</cp:lastModifiedBy>
  <cp:revision>321</cp:revision>
  <dcterms:created xsi:type="dcterms:W3CDTF">2010-01-27T08:25:16Z</dcterms:created>
  <dcterms:modified xsi:type="dcterms:W3CDTF">2012-01-01T09:43:29Z</dcterms:modified>
</cp:coreProperties>
</file>