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336" r:id="rId2"/>
    <p:sldId id="337" r:id="rId3"/>
    <p:sldId id="308" r:id="rId4"/>
    <p:sldId id="262" r:id="rId5"/>
    <p:sldId id="312" r:id="rId6"/>
    <p:sldId id="339" r:id="rId7"/>
    <p:sldId id="340" r:id="rId8"/>
    <p:sldId id="264" r:id="rId9"/>
    <p:sldId id="338" r:id="rId10"/>
    <p:sldId id="322" r:id="rId11"/>
    <p:sldId id="323" r:id="rId12"/>
    <p:sldId id="324" r:id="rId13"/>
    <p:sldId id="325" r:id="rId14"/>
    <p:sldId id="326" r:id="rId15"/>
    <p:sldId id="332" r:id="rId16"/>
    <p:sldId id="333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3E2"/>
    <a:srgbClr val="FF0000"/>
    <a:srgbClr val="72A3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995969-977A-45EA-A3B2-5E9C62B538B6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1505A2-A81A-499D-9227-2306C9FEC8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i="1" dirty="0" smtClean="0"/>
              <a:t>Anterior, Lateral Compartments of the Leg </a:t>
            </a:r>
            <a:br>
              <a:rPr lang="en-US" sz="3600" b="1" i="1" dirty="0" smtClean="0"/>
            </a:br>
            <a:r>
              <a:rPr lang="en-US" sz="3600" b="1" i="1" dirty="0" smtClean="0"/>
              <a:t>&amp; Dorsum of the Foot</a:t>
            </a:r>
            <a:endParaRPr lang="en-US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14901" y="2320120"/>
            <a:ext cx="2279177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Dr </a:t>
            </a:r>
            <a:r>
              <a:rPr lang="en-US" sz="2800" b="1" dirty="0" err="1" smtClean="0">
                <a:solidFill>
                  <a:schemeClr val="tx1"/>
                </a:solidFill>
              </a:rPr>
              <a:t>Jamila</a:t>
            </a:r>
            <a:r>
              <a:rPr lang="en-US" sz="2800" b="1" dirty="0" smtClean="0">
                <a:solidFill>
                  <a:schemeClr val="tx1"/>
                </a:solidFill>
              </a:rPr>
              <a:t> EL </a:t>
            </a:r>
            <a:r>
              <a:rPr lang="en-US" sz="2800" b="1" dirty="0" err="1" smtClean="0">
                <a:solidFill>
                  <a:schemeClr val="tx1"/>
                </a:solidFill>
              </a:rPr>
              <a:t>Medany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818" y="2306472"/>
            <a:ext cx="27159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Dr </a:t>
            </a:r>
            <a:r>
              <a:rPr lang="en-US" sz="2800" b="1" dirty="0" err="1" smtClean="0">
                <a:solidFill>
                  <a:schemeClr val="tx1"/>
                </a:solidFill>
              </a:rPr>
              <a:t>Saeed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Vohra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078" y="2402006"/>
            <a:ext cx="60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E13E2"/>
                </a:solidFill>
              </a:rPr>
              <a:t>&amp;</a:t>
            </a:r>
            <a:endParaRPr lang="en-US" sz="2800" b="1" dirty="0">
              <a:solidFill>
                <a:srgbClr val="0E13E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795" y="308758"/>
            <a:ext cx="5866410" cy="61276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compartment of Leg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3774" y="2142699"/>
          <a:ext cx="4776716" cy="199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403"/>
                <a:gridCol w="1705196"/>
                <a:gridCol w="1375117"/>
              </a:tblGrid>
              <a:tr h="5909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Muscles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Nerve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Artery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09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1.Peroneus</a:t>
                      </a:r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E13E2"/>
                          </a:solidFill>
                        </a:rPr>
                        <a:t>Superficial</a:t>
                      </a:r>
                    </a:p>
                    <a:p>
                      <a:r>
                        <a:rPr lang="en-US" sz="2000" b="1" dirty="0" err="1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20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Peroneal</a:t>
                      </a:r>
                      <a:r>
                        <a:rPr lang="en-US" sz="2000" b="1" baseline="0" dirty="0" smtClean="0"/>
                        <a:t> (Fibular)</a:t>
                      </a:r>
                      <a:endParaRPr lang="en-US" sz="2000" b="1" dirty="0"/>
                    </a:p>
                  </a:txBody>
                  <a:tcPr/>
                </a:tc>
              </a:tr>
              <a:tr h="59094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2. </a:t>
                      </a:r>
                      <a:r>
                        <a:rPr lang="en-US" sz="2000" b="1" dirty="0" err="1" smtClean="0"/>
                        <a:t>Peroneus</a:t>
                      </a:r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Brevis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5400000" flipH="1" flipV="1">
            <a:off x="6878471" y="3193577"/>
            <a:ext cx="805218" cy="504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 descr="C10FF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570" y="1351128"/>
            <a:ext cx="3261814" cy="550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My Documents\Student Gray\6. Lower limb\F66122-006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3631" r="13660" b="2963"/>
          <a:stretch>
            <a:fillRect/>
          </a:stretch>
        </p:blipFill>
        <p:spPr bwMode="auto">
          <a:xfrm>
            <a:off x="5513695" y="982639"/>
            <a:ext cx="3452883" cy="5240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397000"/>
          <a:ext cx="5472753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88"/>
                <a:gridCol w="1368188"/>
                <a:gridCol w="1262000"/>
                <a:gridCol w="1474377"/>
              </a:tblGrid>
              <a:tr h="2147842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Peroneus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longus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Lateral surface of shaft of fibula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Medial cuneiform &amp; base of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metatarsal</a:t>
                      </a:r>
                      <a:r>
                        <a:rPr lang="en-US" baseline="0" dirty="0" smtClean="0"/>
                        <a:t> bone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Plantar  flexion &amp; </a:t>
                      </a:r>
                      <a:r>
                        <a:rPr lang="en-US" dirty="0" err="1" smtClean="0"/>
                        <a:t>Eversion</a:t>
                      </a:r>
                      <a:r>
                        <a:rPr lang="en-US" dirty="0" smtClean="0"/>
                        <a:t> of the foot and supports lateral longitudinal arch</a:t>
                      </a:r>
                      <a:endParaRPr lang="en-US" dirty="0"/>
                    </a:p>
                  </a:txBody>
                  <a:tcPr/>
                </a:tc>
              </a:tr>
              <a:tr h="2405582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Peroneus</a:t>
                      </a:r>
                      <a:r>
                        <a:rPr lang="en-US" sz="2000" b="1" dirty="0" smtClean="0"/>
                        <a:t>  </a:t>
                      </a:r>
                      <a:r>
                        <a:rPr lang="en-US" sz="2000" b="1" dirty="0" err="1" smtClean="0"/>
                        <a:t>brevis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Lateral surface of shaft of fibula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Base of 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metatarsal bone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Plantar  flexion &amp; </a:t>
                      </a:r>
                      <a:r>
                        <a:rPr lang="en-US" dirty="0" err="1" smtClean="0"/>
                        <a:t>Eversion</a:t>
                      </a:r>
                      <a:r>
                        <a:rPr lang="en-US" dirty="0" smtClean="0"/>
                        <a:t> of the foot and supports lateral longitudinal arch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69493" y="982638"/>
            <a:ext cx="9007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Origin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29552" y="832513"/>
            <a:ext cx="125559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Insertion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7158" y="900752"/>
            <a:ext cx="105087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Action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8446" y="502918"/>
            <a:ext cx="4934197" cy="7439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Peroneal Retinacula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8130" y="1397329"/>
            <a:ext cx="4202801" cy="220567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Superior &amp; Inferior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Connect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malleolus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calcaneum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hold the tendons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EDFE0A"/>
              </a:buCl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8251" y="1580648"/>
            <a:ext cx="4572000" cy="34963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1257" y="4572000"/>
            <a:ext cx="4747471" cy="18050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FE0A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Tendons of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peronei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are surrounded by a single common  tubular synovial sheath,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deep to inferior peroneal retinaculum they have separate sheaths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321" y="3794604"/>
            <a:ext cx="4067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Synovial Sheaths of Peroneal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0609" y="2552131"/>
            <a:ext cx="1446663" cy="3002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0925" y="4462818"/>
            <a:ext cx="1255594" cy="382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0649" y="356261"/>
            <a:ext cx="7338952" cy="7362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Ins="91440" anchor="b">
            <a:normAutofit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Deep Fascia of Dorsum of Foot</a:t>
            </a:r>
            <a:endParaRPr kumimoji="0" lang="en-US" sz="4000" b="1" i="0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8757" y="1542197"/>
            <a:ext cx="6774431" cy="12010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It is very thin, but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just distal to ankle joint, it is 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thickened to form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nferior extensor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retinaculum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08" y="3054803"/>
            <a:ext cx="6117680" cy="3277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26" y="653142"/>
            <a:ext cx="5147944" cy="5818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Dorsum 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Foot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267" y="1763857"/>
            <a:ext cx="5638800" cy="4691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725636" y="3981326"/>
            <a:ext cx="1751240" cy="26682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097487" y="4516858"/>
            <a:ext cx="1484538" cy="247774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030812" y="3876550"/>
            <a:ext cx="1465488" cy="463437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0" y="2715904"/>
          <a:ext cx="3739487" cy="1733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496"/>
                <a:gridCol w="1305635"/>
                <a:gridCol w="1187356"/>
              </a:tblGrid>
              <a:tr h="9066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Muscle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Artery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Nerve</a:t>
                      </a:r>
                      <a:endParaRPr lang="en-US" sz="2000" dirty="0"/>
                    </a:p>
                  </a:txBody>
                  <a:tcPr/>
                </a:tc>
              </a:tr>
              <a:tr h="8266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Dig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err="1" smtClean="0"/>
                        <a:t>Brevis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Dorsalis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Pedis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Deep</a:t>
                      </a:r>
                    </a:p>
                    <a:p>
                      <a:r>
                        <a:rPr lang="en-US" sz="1600" b="1" dirty="0" err="1" smtClean="0"/>
                        <a:t>Peroneal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452884" y="4940490"/>
            <a:ext cx="1828800" cy="2866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163773" y="2456598"/>
          <a:ext cx="4476467" cy="268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78"/>
                <a:gridCol w="1666023"/>
                <a:gridCol w="1438866"/>
              </a:tblGrid>
              <a:tr h="402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Origin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20130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Inferior</a:t>
                      </a:r>
                      <a:r>
                        <a:rPr lang="en-US" b="1" baseline="0" dirty="0" smtClean="0"/>
                        <a:t> extensor R</a:t>
                      </a:r>
                      <a:r>
                        <a:rPr lang="en-US" b="1" dirty="0" smtClean="0"/>
                        <a:t> &amp;</a:t>
                      </a:r>
                    </a:p>
                    <a:p>
                      <a:r>
                        <a:rPr lang="en-US" sz="1600" b="1" dirty="0" err="1" smtClean="0"/>
                        <a:t>Calcaneum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E13E2"/>
                          </a:solidFill>
                        </a:rPr>
                        <a:t>Extensor</a:t>
                      </a:r>
                      <a:r>
                        <a:rPr lang="en-US" b="1" baseline="0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Hallucius</a:t>
                      </a:r>
                      <a:r>
                        <a:rPr lang="en-US" b="1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Brevis</a:t>
                      </a:r>
                      <a:r>
                        <a:rPr lang="en-US" dirty="0" smtClean="0"/>
                        <a:t> to </a:t>
                      </a:r>
                      <a:r>
                        <a:rPr lang="en-US" b="1" dirty="0" smtClean="0"/>
                        <a:t>base of proximal ph of big toe.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Other  (3) to EX Expansion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 of </a:t>
                      </a:r>
                    </a:p>
                    <a:p>
                      <a:r>
                        <a:rPr lang="en-US" dirty="0" smtClean="0"/>
                        <a:t>IP&amp; </a:t>
                      </a:r>
                      <a:r>
                        <a:rPr lang="en-US" dirty="0" err="1" smtClean="0"/>
                        <a:t>Metatarsoph</a:t>
                      </a:r>
                      <a:r>
                        <a:rPr lang="en-US" dirty="0" smtClean="0"/>
                        <a:t> J</a:t>
                      </a:r>
                    </a:p>
                    <a:p>
                      <a:r>
                        <a:rPr lang="en-US" dirty="0" smtClean="0"/>
                        <a:t>of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,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, 3</a:t>
                      </a:r>
                      <a:r>
                        <a:rPr lang="en-US" baseline="30000" dirty="0" smtClean="0"/>
                        <a:t>rd&amp; 4th </a:t>
                      </a:r>
                      <a:r>
                        <a:rPr lang="en-US" baseline="0" dirty="0" smtClean="0"/>
                        <a:t> toes</a:t>
                      </a:r>
                    </a:p>
                    <a:p>
                      <a:r>
                        <a:rPr lang="en-US" b="1" baseline="0" dirty="0" smtClean="0"/>
                        <a:t>(during </a:t>
                      </a:r>
                      <a:r>
                        <a:rPr lang="en-US" b="1" baseline="0" dirty="0" err="1" smtClean="0"/>
                        <a:t>Dorsi</a:t>
                      </a:r>
                      <a:r>
                        <a:rPr lang="en-US" b="1" baseline="0" dirty="0" smtClean="0"/>
                        <a:t> flex).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47165"/>
            <a:ext cx="425014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0376" y="1201003"/>
            <a:ext cx="369854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Ext </a:t>
            </a:r>
            <a:r>
              <a:rPr lang="en-US" sz="3200" b="1" dirty="0" err="1" smtClean="0"/>
              <a:t>Digitorum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Brevis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Insertion of Long Extensor Tendons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987" y="1920084"/>
            <a:ext cx="4503761" cy="49379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tendon of </a:t>
            </a:r>
            <a:r>
              <a:rPr lang="en-US" sz="2000" b="1" dirty="0" smtClean="0"/>
              <a:t>Ex dig </a:t>
            </a:r>
            <a:r>
              <a:rPr lang="en-US" sz="2000" b="1" dirty="0" err="1" smtClean="0"/>
              <a:t>longus</a:t>
            </a:r>
            <a:r>
              <a:rPr lang="en-US" sz="2000" b="1" dirty="0" smtClean="0"/>
              <a:t> </a:t>
            </a:r>
            <a:r>
              <a:rPr lang="en-US" sz="2000" dirty="0" smtClean="0"/>
              <a:t>divides into (4) to the lateral four toes.</a:t>
            </a:r>
          </a:p>
          <a:p>
            <a:r>
              <a:rPr lang="en-US" sz="2000" dirty="0" smtClean="0"/>
              <a:t>Each tendon to the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&amp;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toes is joined on its lateral side by a tendon  of </a:t>
            </a:r>
            <a:r>
              <a:rPr lang="en-US" sz="2000" b="1" dirty="0" smtClean="0"/>
              <a:t>Ex dig </a:t>
            </a:r>
            <a:r>
              <a:rPr lang="en-US" sz="2000" b="1" dirty="0" err="1" smtClean="0"/>
              <a:t>brevis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The extensor tendons form </a:t>
            </a:r>
          </a:p>
          <a:p>
            <a:r>
              <a:rPr lang="en-US" sz="2000" b="1" dirty="0" smtClean="0"/>
              <a:t>A </a:t>
            </a:r>
            <a:r>
              <a:rPr lang="en-US" sz="2000" b="1" dirty="0" err="1" smtClean="0"/>
              <a:t>fascial</a:t>
            </a:r>
            <a:r>
              <a:rPr lang="en-US" sz="2000" b="1" dirty="0" smtClean="0"/>
              <a:t> Expansion  </a:t>
            </a:r>
            <a:r>
              <a:rPr lang="en-US" sz="2000" b="1" dirty="0" smtClean="0">
                <a:solidFill>
                  <a:srgbClr val="C00000"/>
                </a:solidFill>
              </a:rPr>
              <a:t>(Extensor Expansion)</a:t>
            </a:r>
            <a:r>
              <a:rPr lang="en-US" sz="2000" dirty="0" smtClean="0"/>
              <a:t> on the dorsum of each toe.</a:t>
            </a:r>
          </a:p>
          <a:p>
            <a:r>
              <a:rPr lang="en-US" sz="2000" b="1" u="sng" dirty="0" smtClean="0"/>
              <a:t>The expansion divides into (3) parts: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Central:</a:t>
            </a:r>
            <a:r>
              <a:rPr lang="en-US" sz="2000" b="1" u="sng" dirty="0" smtClean="0"/>
              <a:t>  </a:t>
            </a:r>
            <a:r>
              <a:rPr lang="en-US" sz="2000" b="1" dirty="0" smtClean="0"/>
              <a:t>inserted into the base of middle phalanx.</a:t>
            </a:r>
          </a:p>
          <a:p>
            <a:r>
              <a:rPr lang="en-US" sz="2000" b="1" u="sng" dirty="0" smtClean="0">
                <a:solidFill>
                  <a:srgbClr val="0E13E2"/>
                </a:solidFill>
              </a:rPr>
              <a:t>Two lateral </a:t>
            </a:r>
            <a:r>
              <a:rPr lang="en-US" sz="2000" b="1" dirty="0" smtClean="0">
                <a:solidFill>
                  <a:srgbClr val="0E13E2"/>
                </a:solidFill>
              </a:rPr>
              <a:t>: </a:t>
            </a:r>
            <a:r>
              <a:rPr lang="en-US" sz="2000" b="1" dirty="0" smtClean="0"/>
              <a:t>inserted  into the base of distal ph.</a:t>
            </a:r>
          </a:p>
          <a:p>
            <a:r>
              <a:rPr lang="en-US" sz="2000" b="1" dirty="0" smtClean="0"/>
              <a:t>The EX receives insertion of </a:t>
            </a:r>
            <a:r>
              <a:rPr lang="en-US" sz="20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2000" b="1" dirty="0" smtClean="0">
                <a:solidFill>
                  <a:srgbClr val="C00000"/>
                </a:solidFill>
              </a:rPr>
              <a:t> &amp; </a:t>
            </a:r>
            <a:r>
              <a:rPr lang="en-US" sz="2000" b="1" dirty="0" err="1" smtClean="0">
                <a:solidFill>
                  <a:srgbClr val="C00000"/>
                </a:solidFill>
              </a:rPr>
              <a:t>Lumbrical</a:t>
            </a:r>
            <a:r>
              <a:rPr lang="en-US" sz="2000" b="1" dirty="0" smtClean="0">
                <a:solidFill>
                  <a:srgbClr val="C00000"/>
                </a:solidFill>
              </a:rPr>
              <a:t> muscles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2" descr="C10FF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61" y="1978926"/>
            <a:ext cx="3985146" cy="4879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07224" y="6168789"/>
            <a:ext cx="777922" cy="232012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307" y="4967785"/>
            <a:ext cx="1282890" cy="218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603" y="4653887"/>
            <a:ext cx="1282890" cy="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376" y="5322627"/>
            <a:ext cx="1009934" cy="300251"/>
          </a:xfrm>
          <a:prstGeom prst="rect">
            <a:avLst/>
          </a:prstGeom>
          <a:noFill/>
          <a:ln>
            <a:solidFill>
              <a:srgbClr val="72A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050" y="276225"/>
            <a:ext cx="6819900" cy="10858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Synovial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Sheaths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Extensor Tendons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Dorsum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Foot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68754" y="2333767"/>
            <a:ext cx="4572000" cy="29888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 separate sheath for each of: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anterior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000" b="1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000" b="1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common sheath for 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peroneus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tertius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extends to  the level of base of 5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metatarsal bone.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User\My Documents\Student Gray\6. Lower limb\F66122-006-f112.jpg"/>
          <p:cNvPicPr>
            <a:picLocks noChangeAspect="1" noChangeArrowheads="1"/>
          </p:cNvPicPr>
          <p:nvPr/>
        </p:nvPicPr>
        <p:blipFill>
          <a:blip r:embed="rId2" cstate="print"/>
          <a:srcRect l="13469" r="16327" b="2310"/>
          <a:stretch>
            <a:fillRect/>
          </a:stretch>
        </p:blipFill>
        <p:spPr bwMode="auto">
          <a:xfrm>
            <a:off x="4817661" y="1514901"/>
            <a:ext cx="2784142" cy="51588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334" y="2224585"/>
            <a:ext cx="470847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THANK YOU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41444" y="968991"/>
            <a:ext cx="8045355" cy="50223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en-US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>
              <a:buFont typeface="Wingdings" pitchFamily="2" charset="2"/>
              <a:buNone/>
            </a:pPr>
            <a:endParaRPr lang="en-US" sz="2400" b="1" i="1" u="sng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000" b="1" i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At the end of the lecture, student  should be able to: </a:t>
            </a:r>
            <a:endParaRPr lang="en-US" sz="3000" b="1" i="1" u="sng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the deep fascia of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leg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Identify the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compartments of the leg.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Describe the anatomy of the anterior &amp;  lateral compartments.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List the contents of each compartment (muscles, vessels &amp; nerves).</a:t>
            </a:r>
          </a:p>
          <a:p>
            <a:pPr>
              <a:lnSpc>
                <a:spcPct val="90000"/>
              </a:lnSpc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Describe the anatomy and contents of the dorsum  of  the foot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0638"/>
            <a:ext cx="8229600" cy="6230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Fascial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Compartments of the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Leg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94328" y="1241946"/>
            <a:ext cx="4493676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Garamond" pitchFamily="18" charset="0"/>
              </a:rPr>
              <a:t>The deep fascia surrounds </a:t>
            </a:r>
            <a:r>
              <a:rPr lang="en-US" sz="2000" dirty="0">
                <a:latin typeface="Garamond" pitchFamily="18" charset="0"/>
              </a:rPr>
              <a:t>the leg and attached to anterior &amp; medial borders of </a:t>
            </a:r>
            <a:r>
              <a:rPr lang="en-US" sz="2000" dirty="0" smtClean="0">
                <a:latin typeface="Garamond" pitchFamily="18" charset="0"/>
              </a:rPr>
              <a:t>tibia</a:t>
            </a:r>
            <a:r>
              <a:rPr lang="en-US" sz="2000" dirty="0">
                <a:latin typeface="Garamond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 err="1" smtClean="0">
                <a:solidFill>
                  <a:srgbClr val="C00000"/>
                </a:solidFill>
                <a:latin typeface="Garamond" pitchFamily="18" charset="0"/>
              </a:rPr>
              <a:t>Intermuscular</a:t>
            </a:r>
            <a:r>
              <a:rPr lang="en-US" sz="2000" b="1" u="sng" dirty="0" smtClean="0">
                <a:solidFill>
                  <a:srgbClr val="C00000"/>
                </a:solidFill>
                <a:latin typeface="Garamond" pitchFamily="18" charset="0"/>
              </a:rPr>
              <a:t> Septa</a:t>
            </a:r>
            <a:r>
              <a:rPr lang="en-US" sz="2000" u="sng" dirty="0" smtClean="0">
                <a:solidFill>
                  <a:srgbClr val="C00000"/>
                </a:solidFill>
                <a:latin typeface="Garamond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Garamond" pitchFamily="18" charset="0"/>
              </a:rPr>
              <a:t>Two pass from the  deep aspect of this fascia  to be attached to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 smtClean="0">
                <a:latin typeface="Garamond" pitchFamily="18" charset="0"/>
              </a:rPr>
              <a:t>Anterior border of 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(Anterior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u="sng" dirty="0" smtClean="0">
                <a:latin typeface="Garamond" pitchFamily="18" charset="0"/>
              </a:rPr>
              <a:t>Posterior border of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u="sng" dirty="0" smtClean="0">
                <a:latin typeface="Garamond" pitchFamily="18" charset="0"/>
              </a:rPr>
              <a:t>fibula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smtClean="0">
                <a:solidFill>
                  <a:srgbClr val="0E13E2"/>
                </a:solidFill>
                <a:latin typeface="Garamond" pitchFamily="18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Posterior </a:t>
            </a:r>
            <a:r>
              <a:rPr lang="en-US" sz="2000" b="1" dirty="0" err="1" smtClean="0">
                <a:solidFill>
                  <a:srgbClr val="C00000"/>
                </a:solidFill>
                <a:latin typeface="Garamond" pitchFamily="18" charset="0"/>
              </a:rPr>
              <a:t>fascial</a:t>
            </a: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 septum)</a:t>
            </a:r>
            <a:endParaRPr lang="en-US" sz="20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80682" y="5008729"/>
            <a:ext cx="4653885" cy="184665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u="sng" dirty="0">
                <a:solidFill>
                  <a:srgbClr val="0E13E2"/>
                </a:solidFill>
                <a:latin typeface="Garamond" pitchFamily="18" charset="0"/>
              </a:rPr>
              <a:t>Interosseous </a:t>
            </a:r>
            <a:r>
              <a:rPr lang="en-US" sz="2400" b="1" u="sng" dirty="0" smtClean="0">
                <a:solidFill>
                  <a:srgbClr val="0E13E2"/>
                </a:solidFill>
                <a:latin typeface="Garamond" pitchFamily="18" charset="0"/>
              </a:rPr>
              <a:t>membrane:</a:t>
            </a:r>
            <a:r>
              <a:rPr lang="en-US" sz="2000" u="sng" dirty="0" smtClean="0">
                <a:solidFill>
                  <a:srgbClr val="0E13E2"/>
                </a:solidFill>
                <a:latin typeface="Garamond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Garamond" pitchFamily="18" charset="0"/>
              </a:rPr>
              <a:t>A thin&amp; strong membrane, that binds the </a:t>
            </a:r>
            <a:r>
              <a:rPr lang="en-US" sz="2000" dirty="0" err="1" smtClean="0">
                <a:latin typeface="Garamond" pitchFamily="18" charset="0"/>
              </a:rPr>
              <a:t>interosseous</a:t>
            </a:r>
            <a:r>
              <a:rPr lang="en-US" sz="2000" dirty="0" smtClean="0">
                <a:latin typeface="Garamond" pitchFamily="18" charset="0"/>
              </a:rPr>
              <a:t> borders of  </a:t>
            </a:r>
            <a:r>
              <a:rPr lang="en-US" sz="2000" dirty="0">
                <a:latin typeface="Garamond" pitchFamily="18" charset="0"/>
              </a:rPr>
              <a:t>tibia </a:t>
            </a:r>
            <a:r>
              <a:rPr lang="en-US" sz="2000" dirty="0" smtClean="0">
                <a:latin typeface="Garamond" pitchFamily="18" charset="0"/>
              </a:rPr>
              <a:t>&amp; fibula. It binds the two bones  </a:t>
            </a:r>
            <a:r>
              <a:rPr lang="en-US" sz="2000" dirty="0">
                <a:latin typeface="Garamond" pitchFamily="18" charset="0"/>
              </a:rPr>
              <a:t>and provides attachment for </a:t>
            </a:r>
            <a:r>
              <a:rPr lang="en-US" sz="2000" dirty="0" smtClean="0">
                <a:latin typeface="Garamond" pitchFamily="18" charset="0"/>
              </a:rPr>
              <a:t>muscles.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3074" name="Picture 2" descr="C:\Documents and Settings\User\My Documents\My Pictures\Picture26.jpg"/>
          <p:cNvPicPr>
            <a:picLocks noChangeAspect="1" noChangeArrowheads="1"/>
          </p:cNvPicPr>
          <p:nvPr/>
        </p:nvPicPr>
        <p:blipFill>
          <a:blip r:embed="rId2" cstate="print"/>
          <a:srcRect l="5578"/>
          <a:stretch>
            <a:fillRect/>
          </a:stretch>
        </p:blipFill>
        <p:spPr bwMode="auto">
          <a:xfrm>
            <a:off x="259306" y="1269243"/>
            <a:ext cx="3862317" cy="4995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325" y="712518"/>
            <a:ext cx="8229600" cy="65866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Compartments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the Leg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58353" y="1610435"/>
            <a:ext cx="4312692" cy="40318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Garamond" pitchFamily="18" charset="0"/>
              </a:rPr>
              <a:t>Together with the </a:t>
            </a:r>
            <a:r>
              <a:rPr lang="en-US" sz="2000" dirty="0" err="1" smtClean="0">
                <a:latin typeface="Garamond" pitchFamily="18" charset="0"/>
              </a:rPr>
              <a:t>i</a:t>
            </a:r>
            <a:r>
              <a:rPr lang="en-US" sz="2000" u="sng" dirty="0" err="1" smtClean="0">
                <a:latin typeface="Garamond" pitchFamily="18" charset="0"/>
              </a:rPr>
              <a:t>nterosseus</a:t>
            </a:r>
            <a:r>
              <a:rPr lang="en-US" sz="2000" u="sng" dirty="0" smtClean="0">
                <a:latin typeface="Garamond" pitchFamily="18" charset="0"/>
              </a:rPr>
              <a:t> membrane,</a:t>
            </a:r>
            <a:r>
              <a:rPr lang="en-US" sz="2000" dirty="0" smtClean="0">
                <a:latin typeface="Garamond" pitchFamily="18" charset="0"/>
              </a:rPr>
              <a:t> the septa divide the leg into </a:t>
            </a:r>
            <a:r>
              <a:rPr lang="en-US" sz="3600" b="1" u="sng" dirty="0" smtClean="0">
                <a:latin typeface="Garamond" pitchFamily="18" charset="0"/>
              </a:rPr>
              <a:t>3</a:t>
            </a:r>
            <a:r>
              <a:rPr lang="en-US" sz="2000" b="1" u="sng" dirty="0" smtClean="0">
                <a:latin typeface="Garamond" pitchFamily="18" charset="0"/>
              </a:rPr>
              <a:t> compartments  </a:t>
            </a:r>
            <a:r>
              <a:rPr lang="en-US" sz="2000" b="1" u="sng" dirty="0" smtClean="0">
                <a:solidFill>
                  <a:schemeClr val="tx1"/>
                </a:solidFill>
                <a:latin typeface="Garamond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000" dirty="0" smtClean="0">
                <a:latin typeface="Garamond" pitchFamily="18" charset="0"/>
              </a:rPr>
              <a:t>                                        </a:t>
            </a: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1-Anterior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2-Lateral (</a:t>
            </a:r>
            <a:r>
              <a:rPr lang="en-US" sz="2400" b="1" dirty="0" err="1" smtClean="0">
                <a:solidFill>
                  <a:srgbClr val="0E13E2"/>
                </a:solidFill>
                <a:latin typeface="Garamond" pitchFamily="18" charset="0"/>
              </a:rPr>
              <a:t>Peroneal</a:t>
            </a: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solidFill>
                  <a:srgbClr val="0E13E2"/>
                </a:solidFill>
                <a:latin typeface="Garamond" pitchFamily="18" charset="0"/>
              </a:rPr>
              <a:t>3-Posterior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1" dirty="0" smtClean="0">
                <a:latin typeface="Garamond" pitchFamily="18" charset="0"/>
              </a:rPr>
              <a:t>Each compartment has its own muscles, blood supply and nerve supply.</a:t>
            </a:r>
            <a:endParaRPr lang="en-US" sz="2400" b="1" dirty="0">
              <a:latin typeface="Garamond" pitchFamily="18" charset="0"/>
            </a:endParaRPr>
          </a:p>
        </p:txBody>
      </p:sp>
      <p:pic>
        <p:nvPicPr>
          <p:cNvPr id="5" name="Picture 2" descr="C:\Documents and Settings\User\My Documents\My Pictures\Picture26.jpg"/>
          <p:cNvPicPr>
            <a:picLocks noChangeAspect="1" noChangeArrowheads="1"/>
          </p:cNvPicPr>
          <p:nvPr/>
        </p:nvPicPr>
        <p:blipFill>
          <a:blip r:embed="rId2" cstate="print"/>
          <a:srcRect l="5578"/>
          <a:stretch>
            <a:fillRect/>
          </a:stretch>
        </p:blipFill>
        <p:spPr bwMode="auto">
          <a:xfrm>
            <a:off x="259308" y="1624085"/>
            <a:ext cx="4189862" cy="5233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/>
              <a:t>Anterior Compartment</a:t>
            </a:r>
            <a:endParaRPr lang="en-US" sz="40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1541" y="1951630"/>
            <a:ext cx="4038600" cy="4490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394578" y="1978924"/>
          <a:ext cx="4749423" cy="510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141"/>
                <a:gridCol w="1583141"/>
                <a:gridCol w="1583141"/>
              </a:tblGrid>
              <a:tr h="9300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Muscles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Nerve</a:t>
                      </a:r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1. </a:t>
                      </a:r>
                      <a:r>
                        <a:rPr lang="en-US" sz="2000" b="1" dirty="0" err="1" smtClean="0">
                          <a:solidFill>
                            <a:srgbClr val="C00000"/>
                          </a:solidFill>
                        </a:rPr>
                        <a:t>Tibialis</a:t>
                      </a:r>
                      <a:endParaRPr lang="en-US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Anterior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Tibial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E13E2"/>
                          </a:solidFill>
                        </a:rPr>
                        <a:t>Deep</a:t>
                      </a:r>
                    </a:p>
                    <a:p>
                      <a:r>
                        <a:rPr lang="en-US" sz="2400" b="1" dirty="0" err="1" smtClean="0">
                          <a:solidFill>
                            <a:srgbClr val="0E13E2"/>
                          </a:solidFill>
                        </a:rPr>
                        <a:t>Peroneal</a:t>
                      </a:r>
                      <a:endParaRPr lang="en-US" sz="24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r>
                        <a:rPr lang="en-US" sz="2000" b="1" dirty="0" smtClean="0"/>
                        <a:t>. Ext Dig</a:t>
                      </a:r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 </a:t>
                      </a:r>
                      <a:r>
                        <a:rPr lang="en-US" sz="2000" b="1" dirty="0" smtClean="0"/>
                        <a:t>Ext </a:t>
                      </a:r>
                      <a:r>
                        <a:rPr lang="en-US" sz="2000" b="1" dirty="0" err="1" smtClean="0"/>
                        <a:t>Hllucius</a:t>
                      </a:r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Longus</a:t>
                      </a:r>
                      <a:endParaRPr lang="en-US" sz="2000" b="1" dirty="0" smtClean="0"/>
                    </a:p>
                    <a:p>
                      <a:endParaRPr lang="en-US" sz="2000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3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4. </a:t>
                      </a:r>
                      <a:r>
                        <a:rPr lang="en-US" sz="2000" b="1" dirty="0" err="1" smtClean="0">
                          <a:solidFill>
                            <a:srgbClr val="0E13E2"/>
                          </a:solidFill>
                        </a:rPr>
                        <a:t>Peroneus</a:t>
                      </a:r>
                      <a:r>
                        <a:rPr lang="en-US" sz="2000" b="1" baseline="0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E13E2"/>
                          </a:solidFill>
                        </a:rPr>
                        <a:t>Tertius</a:t>
                      </a:r>
                      <a:endParaRPr lang="en-US" sz="2000" b="1" dirty="0" smtClean="0">
                        <a:solidFill>
                          <a:srgbClr val="0E13E2"/>
                        </a:solidFill>
                      </a:endParaRP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 flipH="1" flipV="1">
            <a:off x="2627194" y="3063922"/>
            <a:ext cx="818866" cy="4776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2210938" y="2852382"/>
            <a:ext cx="1201003" cy="354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My Documents\Student Gray\6. Lower limb\F66122-006-f088.jpg"/>
          <p:cNvPicPr>
            <a:picLocks noChangeAspect="1" noChangeArrowheads="1"/>
          </p:cNvPicPr>
          <p:nvPr/>
        </p:nvPicPr>
        <p:blipFill>
          <a:blip r:embed="rId2" cstate="print"/>
          <a:srcRect l="15669" r="17028" b="3685"/>
          <a:stretch>
            <a:fillRect/>
          </a:stretch>
        </p:blipFill>
        <p:spPr bwMode="auto">
          <a:xfrm>
            <a:off x="1882709" y="641446"/>
            <a:ext cx="5377900" cy="5813946"/>
          </a:xfrm>
          <a:prstGeom prst="rect">
            <a:avLst/>
          </a:prstGeom>
          <a:noFill/>
          <a:ln>
            <a:solidFill>
              <a:srgbClr val="0E13E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5092" y="1397000"/>
          <a:ext cx="696490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575"/>
                <a:gridCol w="2073879"/>
                <a:gridCol w="1741227"/>
                <a:gridCol w="174122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 smtClean="0"/>
                        <a:t>Tibialis</a:t>
                      </a:r>
                      <a:r>
                        <a:rPr lang="en-US" b="1" dirty="0" smtClean="0"/>
                        <a:t> anterior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Lateral surface of shaft of tibia &amp; </a:t>
                      </a:r>
                      <a:r>
                        <a:rPr lang="en-US" b="1" dirty="0" err="1" smtClean="0"/>
                        <a:t>interosseous</a:t>
                      </a:r>
                      <a:r>
                        <a:rPr lang="en-US" b="1" dirty="0" smtClean="0"/>
                        <a:t> membrane.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Medial cuneiform &amp; base of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metatarsal</a:t>
                      </a:r>
                      <a:r>
                        <a:rPr lang="en-US" baseline="0" dirty="0" smtClean="0"/>
                        <a:t> bone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 &amp;Inversion of foot and maintains Medial Long arch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dig </a:t>
                      </a:r>
                      <a:r>
                        <a:rPr lang="en-US" b="1" dirty="0" err="1" smtClean="0"/>
                        <a:t>longus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Anterior surface of shaft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of fibula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expansion of lat (4) toes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 of toes &amp; </a:t>
                      </a:r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 of foot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Extensor </a:t>
                      </a:r>
                      <a:r>
                        <a:rPr lang="en-US" b="1" dirty="0" err="1" smtClean="0"/>
                        <a:t>hallucis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 err="1" smtClean="0"/>
                        <a:t>longus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Anterior surface of shaft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of fibula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Base of  distal phalanx of great toe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Dorsi</a:t>
                      </a:r>
                      <a:r>
                        <a:rPr lang="en-US" dirty="0" smtClean="0"/>
                        <a:t> flexion&amp; Inversion of the foot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extension of big toe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Peroneus</a:t>
                      </a:r>
                      <a:r>
                        <a:rPr lang="en-US" b="1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E13E2"/>
                          </a:solidFill>
                        </a:rPr>
                        <a:t>tertius</a:t>
                      </a:r>
                      <a:endParaRPr lang="en-US" b="1" dirty="0">
                        <a:solidFill>
                          <a:srgbClr val="0E13E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Anterior surface of shaft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of fibula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Base of 5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metatarsal bone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Dorsiflexion</a:t>
                      </a:r>
                      <a:r>
                        <a:rPr lang="en-US" dirty="0" smtClean="0"/>
                        <a:t> and </a:t>
                      </a:r>
                      <a:r>
                        <a:rPr lang="en-US" b="1" u="sng" dirty="0" err="1" smtClean="0">
                          <a:solidFill>
                            <a:srgbClr val="0E13E2"/>
                          </a:solidFill>
                        </a:rPr>
                        <a:t>Eversion</a:t>
                      </a:r>
                      <a:r>
                        <a:rPr lang="en-US" b="1" u="sng" dirty="0" smtClean="0">
                          <a:solidFill>
                            <a:srgbClr val="0E13E2"/>
                          </a:solidFill>
                        </a:rPr>
                        <a:t> </a:t>
                      </a:r>
                      <a:r>
                        <a:rPr lang="en-US" dirty="0" smtClean="0"/>
                        <a:t>of the foot.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1188" y="968990"/>
            <a:ext cx="105087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Origin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30806" y="941694"/>
            <a:ext cx="148760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Insertion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0550" y="832513"/>
            <a:ext cx="152855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Action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2096" y="451265"/>
            <a:ext cx="4399808" cy="6848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Extensor </a:t>
            </a:r>
            <a:r>
              <a:rPr lang="en-U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Retinacula</a:t>
            </a:r>
            <a:endParaRPr lang="en-US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51379"/>
            <a:ext cx="3289110" cy="50223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Thickening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deep fascia that keep the long tendons around ankle joint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position</a:t>
            </a:r>
          </a:p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Superior Extensor </a:t>
            </a:r>
            <a:r>
              <a:rPr lang="en-US" sz="2400" b="1" u="sng" dirty="0" err="1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u="sng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etinaculum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u="sng" dirty="0" smtClean="0">
              <a:solidFill>
                <a:srgbClr val="0E13E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Attached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anterior borders of tibia &amp; fibula above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</a:t>
            </a:r>
          </a:p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Inferior Extensor </a:t>
            </a:r>
            <a:r>
              <a:rPr lang="en-US" sz="2400" b="1" u="sng" dirty="0" err="1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400" b="1" u="sng" dirty="0" smtClean="0">
                <a:solidFill>
                  <a:srgbClr val="0E13E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Y-shaped band located inferior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ankle 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7015" y="1535258"/>
            <a:ext cx="5638800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98223" y="2790701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80410" y="3524994"/>
            <a:ext cx="1959429" cy="213756"/>
          </a:xfrm>
          <a:prstGeom prst="roundRect">
            <a:avLst/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1" y="313899"/>
            <a:ext cx="3603009" cy="136250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Structures passing Deep to Extensor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Retinacula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8489" y="1883390"/>
            <a:ext cx="3780429" cy="4312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E13E2"/>
                </a:solidFill>
              </a:rPr>
              <a:t>From Medial to Lateral:</a:t>
            </a:r>
          </a:p>
          <a:p>
            <a:r>
              <a:rPr lang="en-US" sz="2400" b="1" dirty="0" smtClean="0"/>
              <a:t>1.</a:t>
            </a:r>
            <a:r>
              <a:rPr lang="en-US" sz="2400" b="1" u="sng" dirty="0" smtClean="0">
                <a:solidFill>
                  <a:srgbClr val="C00000"/>
                </a:solidFill>
              </a:rPr>
              <a:t>Tibialis</a:t>
            </a:r>
            <a:r>
              <a:rPr lang="en-US" sz="2400" b="1" dirty="0" smtClean="0"/>
              <a:t> anterior</a:t>
            </a:r>
          </a:p>
          <a:p>
            <a:r>
              <a:rPr lang="en-US" sz="2400" b="1" dirty="0" smtClean="0"/>
              <a:t>2. Extensor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Hallucis</a:t>
            </a:r>
            <a:r>
              <a:rPr lang="en-US" sz="2400" b="1" u="sng" dirty="0" smtClean="0"/>
              <a:t> </a:t>
            </a:r>
            <a:r>
              <a:rPr lang="en-US" sz="2400" b="1" dirty="0" err="1" smtClean="0"/>
              <a:t>longus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3. Anterior </a:t>
            </a:r>
            <a:r>
              <a:rPr lang="en-US" sz="2400" b="1" dirty="0" err="1" smtClean="0"/>
              <a:t>tibial</a:t>
            </a:r>
            <a:r>
              <a:rPr lang="en-US" sz="2400" b="1" dirty="0" smtClean="0"/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Vessels</a:t>
            </a:r>
          </a:p>
          <a:p>
            <a:r>
              <a:rPr lang="en-US" sz="2400" b="1" dirty="0" smtClean="0"/>
              <a:t>4. Deep </a:t>
            </a:r>
            <a:r>
              <a:rPr lang="en-US" sz="2400" b="1" dirty="0" err="1" smtClean="0"/>
              <a:t>peroneal</a:t>
            </a:r>
            <a:r>
              <a:rPr lang="en-US" sz="2400" b="1" dirty="0" smtClean="0"/>
              <a:t>   </a:t>
            </a:r>
            <a:r>
              <a:rPr lang="en-US" sz="2400" b="1" u="sng" dirty="0" smtClean="0">
                <a:solidFill>
                  <a:srgbClr val="C00000"/>
                </a:solidFill>
              </a:rPr>
              <a:t>Nerve</a:t>
            </a:r>
            <a:r>
              <a:rPr lang="en-US" sz="2400" b="1" dirty="0" smtClean="0"/>
              <a:t>. </a:t>
            </a:r>
          </a:p>
          <a:p>
            <a:r>
              <a:rPr lang="en-US" sz="2400" b="1" dirty="0" smtClean="0"/>
              <a:t>5. Extensor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Digitorum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/>
              <a:t>longus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6.</a:t>
            </a:r>
            <a:r>
              <a:rPr lang="en-US" sz="2400" b="1" u="sng" dirty="0" smtClean="0">
                <a:solidFill>
                  <a:srgbClr val="C00000"/>
                </a:solidFill>
              </a:rPr>
              <a:t>Peroneus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tertius</a:t>
            </a:r>
            <a:r>
              <a:rPr lang="en-US" sz="2400" b="1" dirty="0" smtClean="0"/>
              <a:t>.</a:t>
            </a:r>
          </a:p>
          <a:p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1275" y="1535258"/>
            <a:ext cx="4964540" cy="3773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2958</TotalTime>
  <Words>773</Words>
  <Application>Microsoft Office PowerPoint</Application>
  <PresentationFormat>On-screen Show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Anterior, Lateral Compartments of the Leg  &amp; Dorsum of the Foot</vt:lpstr>
      <vt:lpstr>Slide 2</vt:lpstr>
      <vt:lpstr>Fascial Compartments of the Leg</vt:lpstr>
      <vt:lpstr>Compartments of  the Leg</vt:lpstr>
      <vt:lpstr>Anterior Compartment</vt:lpstr>
      <vt:lpstr>Slide 6</vt:lpstr>
      <vt:lpstr>Slide 7</vt:lpstr>
      <vt:lpstr>Extensor Retinacula</vt:lpstr>
      <vt:lpstr>Structures passing Deep to Extensor Retinacula </vt:lpstr>
      <vt:lpstr>Lateral compartment of Leg</vt:lpstr>
      <vt:lpstr>Slide 11</vt:lpstr>
      <vt:lpstr>Peroneal Retinacula </vt:lpstr>
      <vt:lpstr>Slide 13</vt:lpstr>
      <vt:lpstr> Dorsum of Foot</vt:lpstr>
      <vt:lpstr>Slide 15</vt:lpstr>
      <vt:lpstr>Insertion of Long Extensor Tendons</vt:lpstr>
      <vt:lpstr>Synovial Sheaths of Extensor Tendons on the Dorsum of Foot</vt:lpstr>
      <vt:lpstr>Slide 18</vt:lpstr>
    </vt:vector>
  </TitlesOfParts>
  <Company>KSU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 &amp; Lateral Compartment of the leg Dorsum of the foot</dc:title>
  <dc:creator>Vohra</dc:creator>
  <cp:lastModifiedBy>Jamila hafizelmedany</cp:lastModifiedBy>
  <cp:revision>278</cp:revision>
  <dcterms:created xsi:type="dcterms:W3CDTF">2010-04-19T12:19:19Z</dcterms:created>
  <dcterms:modified xsi:type="dcterms:W3CDTF">2012-01-01T07:09:58Z</dcterms:modified>
</cp:coreProperties>
</file>