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369" r:id="rId2"/>
    <p:sldId id="373" r:id="rId3"/>
    <p:sldId id="381" r:id="rId4"/>
    <p:sldId id="382" r:id="rId5"/>
    <p:sldId id="374" r:id="rId6"/>
    <p:sldId id="370" r:id="rId7"/>
    <p:sldId id="383" r:id="rId8"/>
    <p:sldId id="371" r:id="rId9"/>
    <p:sldId id="384" r:id="rId10"/>
    <p:sldId id="375" r:id="rId11"/>
    <p:sldId id="376" r:id="rId12"/>
    <p:sldId id="377" r:id="rId13"/>
    <p:sldId id="378" r:id="rId14"/>
    <p:sldId id="368" r:id="rId15"/>
    <p:sldId id="297" r:id="rId16"/>
    <p:sldId id="299" r:id="rId17"/>
    <p:sldId id="300" r:id="rId18"/>
    <p:sldId id="340" r:id="rId19"/>
    <p:sldId id="343" r:id="rId20"/>
    <p:sldId id="344" r:id="rId21"/>
    <p:sldId id="345" r:id="rId22"/>
    <p:sldId id="379" r:id="rId23"/>
    <p:sldId id="380" r:id="rId24"/>
    <p:sldId id="304" r:id="rId25"/>
    <p:sldId id="354" r:id="rId26"/>
    <p:sldId id="358" r:id="rId27"/>
    <p:sldId id="35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000000"/>
    <a:srgbClr val="FF9900"/>
    <a:srgbClr val="FF9966"/>
    <a:srgbClr val="FFCC66"/>
    <a:srgbClr val="FF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5" autoAdjust="0"/>
    <p:restoredTop sz="97335" autoAdjust="0"/>
  </p:normalViewPr>
  <p:slideViewPr>
    <p:cSldViewPr snapToGrid="0">
      <p:cViewPr>
        <p:scale>
          <a:sx n="60" d="100"/>
          <a:sy n="60" d="100"/>
        </p:scale>
        <p:origin x="-536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87FB24-64A6-1A4A-A8CD-A45B625A6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0FA83B-7BEB-4F44-AFC5-F582972AE3E7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864741-F366-DC4D-9EC3-0C4A008E49A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69A56A-F5C0-DD4F-8785-CEA79335CD7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D4DA4D-A36C-7942-A4DA-3A7A2E0A2029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92D34B-CEA6-C846-955B-C1590A019B0E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25038B-F521-9046-B522-65D3954F825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98CA58-D4B3-204C-A5F7-34BDF2E2066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71DA54-4AC3-0C4A-A6CA-DF4FCB5B994F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D4170-2E83-F040-A633-22817A1DBB51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D39917-409B-E04F-813D-BE52DF411BCA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9B2B67-C1E8-1647-9DA3-8D9769BA0779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5C8DEC1-EA65-2D46-A762-F834F456981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964273-B83B-E842-91F9-1FD396E3BB6C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416AB6-526A-8046-8593-56FEFCE16D4F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62A8FA-C36A-124A-80E5-B27EE31D4C9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8BD273-D576-9E4E-AF20-9ED1F2DEFC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C7AE41-3285-C440-937F-0AFA9019560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FB4A82-8FAF-BE47-B6A1-FBBDB73A5C4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09AA88-45F3-4B49-98B8-3A2363FA332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BC09D0-55A9-6D48-AD5F-2D74E7DC66B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96ED46F-7CCF-6D4F-9023-F488F08AC39C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D2EA2F-73FA-6B4A-BF6A-477A7F864D33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93DF42-D189-934F-8343-B7F47852B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32625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98CF-AE38-6442-99DC-EEB964A69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6663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0D354-5437-5C48-B4EB-1CE3F9208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2456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941F8-943C-3A45-8AC2-FA040045D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1573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96CEF-FE1F-CF41-9E9E-D04D5B157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1143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29695-8DF4-0740-9D77-5E39C68E8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1092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A8E11-7778-CF41-8D9F-8BF6B4FBF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0661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476FC-0D2B-6241-90BC-3357A1AF4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6721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350F5-5BA6-D941-BA14-35F75D103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55786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69D6-16A3-E14F-BFEE-FB534D71F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0288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DFEFA-EE51-D941-B3EE-F8C336BD1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6288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D444-5879-FC45-B7BB-8AE384FE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17304"/>
      </p:ext>
    </p:extLst>
  </p:cSld>
  <p:clrMapOvr>
    <a:masterClrMapping/>
  </p:clrMapOvr>
  <p:transition xmlns:p14="http://schemas.microsoft.com/office/powerpoint/2010/main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fld id="{370EEB3D-F406-9A48-BE56-43541F98B7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xmlns:p14="http://schemas.microsoft.com/office/powerpoint/2010/main"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2414"/>
            <a:ext cx="9144000" cy="3046988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Popliteal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</a:t>
            </a:r>
            <a:r>
              <a:rPr lang="en-US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fossa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,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Posterior compartment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leg 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&amp;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Sole 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foot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40213"/>
            <a:ext cx="7677150" cy="120173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BY ANATOMY DEPARTMENT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DR.SANAA AL- SHAARAWY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DR.SAEED VOHRA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8B6183-1D0E-4F43-A247-796EC43BB5EA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1323439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POSTERIOR TIBIAL ARTERY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5700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It is one of the terminal branches of the </a:t>
            </a:r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popliteal artery.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76F85A-A633-9149-88C2-AF2A1BC682A3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807" y="299545"/>
            <a:ext cx="5312979" cy="1403131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TIBIAL NERVE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2554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It is the larger terminal branch of the</a:t>
            </a:r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 sciatic nerve 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428" y="253097"/>
            <a:ext cx="6448096" cy="830997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Flexor Retinaculum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863975" cy="20748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FFC000"/>
                </a:solidFill>
                <a:latin typeface="Arial" charset="0"/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medial malleolus </a:t>
            </a:r>
            <a:r>
              <a:rPr lang="en-US" sz="2800" b="1">
                <a:solidFill>
                  <a:srgbClr val="FFC000"/>
                </a:solidFill>
                <a:latin typeface="Arial" charset="0"/>
              </a:rPr>
              <a:t>to 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C000"/>
                </a:solidFill>
                <a:latin typeface="Arial" charset="0"/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041525"/>
            <a:ext cx="535146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 bwMode="auto">
          <a:xfrm>
            <a:off x="8181975" y="3830638"/>
            <a:ext cx="962025" cy="409575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138612" cy="40449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i="1">
                <a:solidFill>
                  <a:srgbClr val="FF9966"/>
                </a:solidFill>
                <a:latin typeface="Arial" charset="0"/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Posterior tibial artery </a:t>
            </a:r>
            <a:r>
              <a:rPr lang="en-US" sz="2000" b="1">
                <a:solidFill>
                  <a:srgbClr val="66FF33"/>
                </a:solidFill>
                <a:latin typeface="Arial" charset="0"/>
              </a:rPr>
              <a:t>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Flexor hallucis longus tendon</a:t>
            </a:r>
          </a:p>
          <a:p>
            <a:pPr eaLnBrk="1" hangingPunct="1">
              <a:buClr>
                <a:schemeClr val="tx1"/>
              </a:buClr>
            </a:pPr>
            <a:endParaRPr lang="en-US">
              <a:solidFill>
                <a:srgbClr val="FF9966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000" b="1" i="1">
                <a:solidFill>
                  <a:srgbClr val="FF9966"/>
                </a:solidFill>
                <a:latin typeface="Arial" charset="0"/>
              </a:rPr>
              <a:t>All the tendons are surrounded </a:t>
            </a:r>
          </a:p>
          <a:p>
            <a:pPr eaLnBrk="1" hangingPunct="1">
              <a:buFontTx/>
              <a:buNone/>
            </a:pPr>
            <a:r>
              <a:rPr lang="en-US" sz="2000" b="1" i="1">
                <a:solidFill>
                  <a:srgbClr val="FF9966"/>
                </a:solidFill>
                <a:latin typeface="Arial" charset="0"/>
              </a:rPr>
              <a:t>by a synovial sheath</a:t>
            </a:r>
            <a:endParaRPr lang="en-US" b="1" i="1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107721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+mn-ea"/>
                <a:cs typeface="+mn-cs"/>
              </a:rPr>
              <a:t>Structures passing posterior to medial </a:t>
            </a:r>
            <a:r>
              <a:rPr lang="en-US" sz="3200" b="1" kern="0" dirty="0" err="1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+mn-ea"/>
                <a:cs typeface="+mn-cs"/>
              </a:rPr>
              <a:t>malleolus</a:t>
            </a:r>
            <a:r>
              <a:rPr lang="en-US" sz="3200" b="1" kern="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+mn-ea"/>
                <a:cs typeface="+mn-cs"/>
              </a:rPr>
              <a:t>, deep to flexor retinaculum </a:t>
            </a:r>
            <a:endParaRPr lang="en-US" sz="32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681163"/>
            <a:ext cx="50022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6C68B9-8ABB-2F44-B86A-B9CB173B1D56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88047" y="2341179"/>
            <a:ext cx="4272174" cy="2814145"/>
          </a:xfrm>
          <a:ln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skin of the sole of the foot is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thick and hairless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skin of the sole shows a few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flexure creases</a:t>
            </a:r>
            <a:r>
              <a:rPr lang="en-US" dirty="0"/>
              <a:t> at the sites of skin </a:t>
            </a:r>
            <a:r>
              <a:rPr lang="en-US" dirty="0" smtClean="0"/>
              <a:t>movement 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Sweat glands</a:t>
            </a:r>
            <a:r>
              <a:rPr lang="en-US" dirty="0"/>
              <a:t> are present in large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36899" name="Picture 3" descr="Untitled-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3365" r="20720" b="3528"/>
          <a:stretch>
            <a:fillRect/>
          </a:stretch>
        </p:blipFill>
        <p:spPr bwMode="auto">
          <a:xfrm>
            <a:off x="1128713" y="296863"/>
            <a:ext cx="3057525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31755" y="486544"/>
            <a:ext cx="49697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0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SOLE OF THE FOOT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10303B-1CC7-7E46-AD9F-C640697B45DE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4613" y="757238"/>
            <a:ext cx="3736975" cy="5780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plantar </a:t>
            </a:r>
            <a:r>
              <a:rPr lang="en-US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aponeurosis</a:t>
            </a:r>
            <a:r>
              <a:rPr lang="en-US" dirty="0">
                <a:ea typeface="+mn-ea"/>
              </a:rPr>
              <a:t> is a triangular </a:t>
            </a:r>
            <a:r>
              <a:rPr lang="en-US" u="sng" dirty="0">
                <a:ea typeface="+mn-ea"/>
              </a:rPr>
              <a:t>thickening of the deep fascia </a:t>
            </a:r>
            <a:r>
              <a:rPr lang="en-US" dirty="0">
                <a:ea typeface="+mn-ea"/>
              </a:rPr>
              <a:t>that protects the underlying </a:t>
            </a:r>
            <a:r>
              <a:rPr lang="en-US" u="sng" dirty="0">
                <a:ea typeface="+mn-ea"/>
              </a:rPr>
              <a:t>nerves, </a:t>
            </a:r>
            <a:r>
              <a:rPr lang="en-US" dirty="0">
                <a:ea typeface="+mn-ea"/>
              </a:rPr>
              <a:t>blood </a:t>
            </a:r>
            <a:r>
              <a:rPr lang="en-US" u="sng" dirty="0">
                <a:ea typeface="+mn-ea"/>
              </a:rPr>
              <a:t>vessels, </a:t>
            </a:r>
            <a:r>
              <a:rPr lang="en-US" dirty="0">
                <a:ea typeface="+mn-ea"/>
              </a:rPr>
              <a:t>and </a:t>
            </a:r>
            <a:r>
              <a:rPr lang="en-US" u="sng" dirty="0">
                <a:ea typeface="+mn-ea"/>
              </a:rPr>
              <a:t>muscles. 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Its </a:t>
            </a:r>
            <a:r>
              <a:rPr lang="en-US" dirty="0">
                <a:solidFill>
                  <a:srgbClr val="FF9900"/>
                </a:solidFill>
                <a:ea typeface="+mn-ea"/>
              </a:rPr>
              <a:t>apex</a:t>
            </a:r>
            <a:r>
              <a:rPr lang="en-US" dirty="0">
                <a:ea typeface="+mn-ea"/>
              </a:rPr>
              <a:t> is attached to the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medial and lateral tubercles</a:t>
            </a:r>
            <a:r>
              <a:rPr lang="en-US" dirty="0">
                <a:ea typeface="+mn-ea"/>
              </a:rPr>
              <a:t> of the </a:t>
            </a:r>
            <a:r>
              <a:rPr lang="en-US" dirty="0" err="1">
                <a:solidFill>
                  <a:srgbClr val="FF9900"/>
                </a:solidFill>
                <a:ea typeface="+mn-ea"/>
              </a:rPr>
              <a:t>calcaneum</a:t>
            </a:r>
            <a:r>
              <a:rPr lang="en-US" dirty="0">
                <a:solidFill>
                  <a:srgbClr val="FF9900"/>
                </a:solidFill>
                <a:ea typeface="+mn-ea"/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dirty="0">
                <a:solidFill>
                  <a:srgbClr val="FF9900"/>
                </a:solidFill>
                <a:ea typeface="+mn-ea"/>
              </a:rPr>
              <a:t>base </a:t>
            </a:r>
            <a:r>
              <a:rPr lang="en-US" dirty="0">
                <a:ea typeface="+mn-ea"/>
              </a:rPr>
              <a:t>of the </a:t>
            </a:r>
            <a:r>
              <a:rPr lang="en-US" dirty="0" err="1">
                <a:ea typeface="+mn-ea"/>
              </a:rPr>
              <a:t>aponeurosis</a:t>
            </a:r>
            <a:r>
              <a:rPr lang="en-US" dirty="0">
                <a:ea typeface="+mn-ea"/>
              </a:rPr>
              <a:t> divides into </a:t>
            </a:r>
            <a:r>
              <a:rPr lang="en-US" dirty="0">
                <a:solidFill>
                  <a:srgbClr val="FF9900"/>
                </a:solidFill>
                <a:ea typeface="+mn-ea"/>
              </a:rPr>
              <a:t>five slips </a:t>
            </a:r>
            <a:r>
              <a:rPr lang="en-US" dirty="0">
                <a:ea typeface="+mn-ea"/>
              </a:rPr>
              <a:t>that pass into the </a:t>
            </a:r>
            <a:r>
              <a:rPr lang="en-US" dirty="0">
                <a:solidFill>
                  <a:srgbClr val="FF9900"/>
                </a:solidFill>
                <a:ea typeface="+mn-ea"/>
              </a:rPr>
              <a:t>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189186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A89CD-A4D4-1647-BAC2-BA6DFEC66E56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6319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>
                <a:ea typeface="+mn-ea"/>
              </a:rPr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four layers</a:t>
            </a:r>
            <a:r>
              <a:rPr lang="en-US" sz="2000" b="1" dirty="0">
                <a:ea typeface="+mn-ea"/>
              </a:rPr>
              <a:t> from superficial to deep</a:t>
            </a:r>
            <a:r>
              <a:rPr lang="en-US" sz="2000" dirty="0">
                <a:ea typeface="+mn-ea"/>
              </a:rPr>
              <a:t>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>
            <a:lum bright="-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25725"/>
            <a:ext cx="58451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>
            <a:lum bright="-14000" contrast="26000"/>
          </a:blip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53BD4D-0469-D248-8FFF-34A0EB770773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24375" y="1924050"/>
            <a:ext cx="4287838" cy="13477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Abductor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hallucis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digitorum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brevis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Abductor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digiti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minimi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2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nimBg="1"/>
      <p:bldP spid="182280" grpId="0" animBg="1"/>
      <p:bldP spid="182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324540-7722-B74F-8866-B4D9FC88EDA1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0875" y="1908175"/>
            <a:ext cx="4683125" cy="25288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Quadratus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plantae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Lumbricals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FF00FF"/>
                </a:solidFill>
                <a:ea typeface="+mn-ea"/>
              </a:rPr>
              <a:t>Flexor </a:t>
            </a:r>
            <a:r>
              <a:rPr lang="en-US" b="1" dirty="0" err="1" smtClean="0">
                <a:solidFill>
                  <a:srgbClr val="FF00FF"/>
                </a:solidFill>
                <a:ea typeface="+mn-ea"/>
              </a:rPr>
              <a:t>digitorum</a:t>
            </a:r>
            <a:r>
              <a:rPr lang="en-US" b="1" dirty="0" smtClean="0">
                <a:solidFill>
                  <a:srgbClr val="FF00FF"/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ea typeface="+mn-ea"/>
              </a:rPr>
              <a:t>longus</a:t>
            </a:r>
            <a:r>
              <a:rPr lang="en-US" b="1" dirty="0" smtClean="0">
                <a:solidFill>
                  <a:srgbClr val="FF00FF"/>
                </a:solidFill>
                <a:ea typeface="+mn-ea"/>
              </a:rPr>
              <a:t> tendon,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FF00FF"/>
                </a:solidFill>
                <a:ea typeface="+mn-ea"/>
              </a:rPr>
              <a:t>Flexor </a:t>
            </a:r>
            <a:r>
              <a:rPr lang="en-US" b="1" dirty="0" err="1" smtClean="0">
                <a:solidFill>
                  <a:srgbClr val="FF00FF"/>
                </a:solidFill>
                <a:ea typeface="+mn-ea"/>
              </a:rPr>
              <a:t>hallucis</a:t>
            </a:r>
            <a:r>
              <a:rPr lang="en-US" b="1" dirty="0" smtClean="0">
                <a:solidFill>
                  <a:srgbClr val="FF00FF"/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ea typeface="+mn-ea"/>
              </a:rPr>
              <a:t>longus</a:t>
            </a:r>
            <a:r>
              <a:rPr lang="en-US" b="1" dirty="0" smtClean="0">
                <a:solidFill>
                  <a:srgbClr val="FF00FF"/>
                </a:solidFill>
                <a:ea typeface="+mn-ea"/>
              </a:rPr>
              <a:t>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B399AE-5124-784A-AD93-C86DCE2A7C1B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0050" y="1844675"/>
            <a:ext cx="4633913" cy="13477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hallucis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brevis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Adductor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hallucis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digiti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minimi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brevis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>
            <a:lum bright="-22000" contrast="42000"/>
          </a:blip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 animBg="1"/>
      <p:bldP spid="275463" grpId="0" animBg="1"/>
      <p:bldP spid="275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560513"/>
            <a:ext cx="8843962" cy="4364037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u="sng" dirty="0" smtClean="0">
                <a:solidFill>
                  <a:srgbClr val="000000"/>
                </a:solidFill>
                <a:ea typeface="+mn-ea"/>
              </a:rPr>
              <a:t>At the end of this lecture the students should be able to know: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The location, boundaries &amp; contents of the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popliteal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fossa</a:t>
            </a:r>
            <a:endParaRPr lang="en-US" sz="3200" b="1" u="sng" dirty="0" smtClean="0">
              <a:solidFill>
                <a:schemeClr val="accent2">
                  <a:lumMod val="25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The contents of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posterior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fascial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compartment of Leg.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The structures hold by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retinacula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 at ankle.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Layers forming in the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sole of foot 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&amp;  bone those form the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  <a:ea typeface="+mn-ea"/>
              </a:rPr>
              <a:t>arches of the foot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076" y="378373"/>
            <a:ext cx="8261131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       OBJECTIVES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CEFEFD-F8A4-5F41-A0E9-3C7BC4210A14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446212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Interossei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Peroneus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longus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tendon,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Tibialis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>
            <a:lum bright="-22000" contrast="42000"/>
          </a:blip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9" grpId="0" animBg="1"/>
      <p:bldP spid="277520" grpId="0" animBg="1"/>
      <p:bldP spid="2775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CB31CD-E20B-504A-B223-1A846BCC215E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18100" y="788988"/>
            <a:ext cx="3551238" cy="4967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eaLnBrk="1" hangingPunct="1"/>
            <a:r>
              <a:rPr lang="en-US">
                <a:latin typeface="Arial" charset="0"/>
              </a:rPr>
              <a:t>Unlike the small muscles of the hand, the sole muscles have few delicate functions and are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chiefly concerned with supporting the arches of the foot. </a:t>
            </a:r>
          </a:p>
          <a:p>
            <a:pPr marL="363538" indent="-363538" eaLnBrk="1" hangingPunct="1"/>
            <a:r>
              <a:rPr lang="en-US">
                <a:latin typeface="Arial" charset="0"/>
              </a:rPr>
              <a:t>Although their names would suggest control of individual toes, this function is rarely used in most people</a:t>
            </a:r>
          </a:p>
        </p:txBody>
      </p:sp>
      <p:pic>
        <p:nvPicPr>
          <p:cNvPr id="279555" name="Picture 3" descr="Untitled-1"/>
          <p:cNvPicPr>
            <a:picLocks noChangeAspect="1" noChangeArrowheads="1"/>
          </p:cNvPicPr>
          <p:nvPr/>
        </p:nvPicPr>
        <p:blipFill>
          <a:blip r:embed="rId3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52425"/>
            <a:ext cx="414178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6" name="Picture 4" descr="Untitled-2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5"/>
          <a:stretch>
            <a:fillRect/>
          </a:stretch>
        </p:blipFill>
        <p:spPr bwMode="auto">
          <a:xfrm>
            <a:off x="1062038" y="3492500"/>
            <a:ext cx="36957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3422"/>
            <a:ext cx="8229600" cy="923330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</a:t>
            </a:r>
            <a:r>
              <a:rPr lang="en-US" sz="54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Arches of Foot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8200" y="1371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97425" y="1271588"/>
            <a:ext cx="4073525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longitudinal arch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Is formed of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calcaneum,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talus, navicular,  3 cuneiform bones, and  first 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medial 3 metatarsal bones.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longitudinal arch      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Is formed of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calcaneum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,  cuboid &amp;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lateral 4</a:t>
            </a:r>
            <a:r>
              <a:rPr lang="en-US" b="1" u="sn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&amp; 5</a:t>
            </a:r>
            <a:r>
              <a:rPr lang="en-US" b="1" u="sn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metatarsal bones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Transverse arch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Lies at the level of tarso-metatarsal joints, formed of  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bases of  metatarsal bones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,  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cuboid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3 cuneiform bones. </a:t>
            </a:r>
          </a:p>
        </p:txBody>
      </p:sp>
      <p:pic>
        <p:nvPicPr>
          <p:cNvPr id="7" name="Picture 5" descr="B0F632E4"/>
          <p:cNvPicPr>
            <a:picLocks noChangeAspect="1" noChangeArrowheads="1"/>
          </p:cNvPicPr>
          <p:nvPr/>
        </p:nvPicPr>
        <p:blipFill>
          <a:blip r:embed="rId2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98600"/>
            <a:ext cx="480536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734"/>
            <a:ext cx="9144000" cy="769441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Function of Arches of the Foot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454900" cy="418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Weight bearing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Support walking &amp; running</a:t>
            </a:r>
            <a:endParaRPr lang="en-US" sz="28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Provide potential space neurovascular   bundle of the sole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Act as shock absorber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young child 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foot appears to be </a:t>
            </a: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flat 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of presence of a </a:t>
            </a: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 amount of subcutaneous fat 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 sole of foot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65223D-7128-DC4F-A392-2093EF472BD2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825" y="331788"/>
            <a:ext cx="4583113" cy="1190625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Fibrous Flexor Sheaths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5463" y="1466850"/>
            <a:ext cx="4430712" cy="51514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a typeface="+mn-ea"/>
              </a:rPr>
              <a:t>The inferior surface of each toe, from the </a:t>
            </a:r>
            <a:r>
              <a:rPr lang="en-US" b="1" u="sng" dirty="0">
                <a:ea typeface="+mn-ea"/>
              </a:rPr>
              <a:t>head</a:t>
            </a:r>
            <a:r>
              <a:rPr lang="en-US" b="1" dirty="0">
                <a:ea typeface="+mn-ea"/>
              </a:rPr>
              <a:t> of the </a:t>
            </a:r>
            <a:r>
              <a:rPr lang="en-US" b="1" u="sng" dirty="0">
                <a:ea typeface="+mn-ea"/>
              </a:rPr>
              <a:t>metatarsal bone </a:t>
            </a:r>
            <a:r>
              <a:rPr lang="en-US" b="1" dirty="0">
                <a:ea typeface="+mn-ea"/>
              </a:rPr>
              <a:t>to the </a:t>
            </a:r>
            <a:r>
              <a:rPr lang="en-US" b="1" u="sng" dirty="0">
                <a:ea typeface="+mn-ea"/>
              </a:rPr>
              <a:t>base</a:t>
            </a:r>
            <a:r>
              <a:rPr lang="en-US" b="1" dirty="0">
                <a:ea typeface="+mn-ea"/>
              </a:rPr>
              <a:t> of the </a:t>
            </a:r>
            <a:r>
              <a:rPr lang="en-US" b="1" u="sng" dirty="0">
                <a:ea typeface="+mn-ea"/>
              </a:rPr>
              <a:t>distal phalanx</a:t>
            </a:r>
            <a:r>
              <a:rPr lang="en-US" b="1" dirty="0">
                <a:ea typeface="+mn-ea"/>
              </a:rPr>
              <a:t>, is provided with a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strong fibrous sheath,</a:t>
            </a:r>
            <a:r>
              <a:rPr lang="en-US" b="1" dirty="0">
                <a:ea typeface="+mn-ea"/>
              </a:rPr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a typeface="+mn-ea"/>
              </a:rPr>
              <a:t>The fibrous sheath, together with the inferior surfaces of the phalanges and the </a:t>
            </a:r>
            <a:r>
              <a:rPr lang="en-US" b="1" dirty="0" err="1">
                <a:ea typeface="+mn-ea"/>
              </a:rPr>
              <a:t>interphalangeal</a:t>
            </a:r>
            <a:r>
              <a:rPr lang="en-US" b="1" dirty="0">
                <a:ea typeface="+mn-ea"/>
              </a:rPr>
              <a:t> joints, forms a </a:t>
            </a: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blind tunnel</a:t>
            </a:r>
            <a:r>
              <a:rPr lang="en-US" b="1" dirty="0">
                <a:ea typeface="+mn-ea"/>
              </a:rPr>
              <a:t> in which lie the</a:t>
            </a:r>
            <a:r>
              <a:rPr lang="en-US" b="1" dirty="0">
                <a:solidFill>
                  <a:srgbClr val="FFFF00"/>
                </a:solidFill>
                <a:ea typeface="+mn-ea"/>
              </a:rPr>
              <a:t> flexor tendons of the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toes.</a:t>
            </a:r>
            <a:endParaRPr lang="en-US" b="1" dirty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DD05F2-BF68-8343-8759-8C80B7973B49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5288" y="354013"/>
            <a:ext cx="4672012" cy="1190625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13" y="1749425"/>
            <a:ext cx="4367212" cy="203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The tendons of the </a:t>
            </a:r>
            <a:r>
              <a:rPr lang="en-US" sz="2800">
                <a:solidFill>
                  <a:srgbClr val="66FF33"/>
                </a:solidFill>
                <a:latin typeface="Arial" charset="0"/>
              </a:rPr>
              <a:t>flexor hallucis longus </a:t>
            </a:r>
            <a:r>
              <a:rPr lang="en-US" sz="2800">
                <a:latin typeface="Arial" charset="0"/>
              </a:rPr>
              <a:t>and the 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flexor digitorum longus </a:t>
            </a:r>
            <a:r>
              <a:rPr lang="en-US" sz="2800">
                <a:latin typeface="Arial" charset="0"/>
              </a:rPr>
              <a:t>are surrounded by </a:t>
            </a: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synovial sheaths</a:t>
            </a: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974725"/>
            <a:ext cx="946150" cy="2587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5DC95E-662A-D842-AA03-3BB43D01F00B}" type="slidenum">
              <a:rPr lang="en-US" sz="1400"/>
              <a:pPr eaLnBrk="1" hangingPunct="1"/>
              <a:t>26</a:t>
            </a:fld>
            <a:endParaRPr lang="en-US" sz="140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>
            <a:lum bright="-1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D149E0-52BF-5D41-AB57-EB08502E4A75}" type="slidenum">
              <a:rPr lang="en-US" sz="1400"/>
              <a:pPr eaLnBrk="1" hangingPunct="1"/>
              <a:t>27</a:t>
            </a:fld>
            <a:endParaRPr lang="en-US" sz="1400"/>
          </a:p>
        </p:txBody>
      </p:sp>
      <p:pic>
        <p:nvPicPr>
          <p:cNvPr id="29699" name="Picture 2" descr="Untitled-6"/>
          <p:cNvPicPr>
            <a:picLocks noChangeAspect="1" noChangeArrowheads="1"/>
          </p:cNvPicPr>
          <p:nvPr/>
        </p:nvPicPr>
        <p:blipFill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7007"/>
            <a:ext cx="7772400" cy="2807631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THE END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2510" y="0"/>
            <a:ext cx="7583214" cy="769441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Popliteal Fossa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79875" y="1703388"/>
            <a:ext cx="50641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Laterally: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</a:t>
            </a: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above</a:t>
            </a: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: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biceps femoris.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Below</a:t>
            </a: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: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lateral head of 			gastrocnemius &amp; plantaris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Medially: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</a:t>
            </a: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above:</a:t>
            </a: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semimembranosus &amp; semitendinosus.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Below:</a:t>
            </a: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medial head of gastrocnemius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Roof: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	Skin, superficial fascia and deep fascia of the thigh.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Floor: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	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popliteal surface of femur,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posterior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ligament of knee joint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and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popliteus muscle.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704850"/>
            <a:ext cx="83597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Is a diamond-shaped intermuscular space at the back of knee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6100" y="1230313"/>
            <a:ext cx="2390775" cy="5842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</a:rPr>
              <a:t>Boundaries :</a:t>
            </a:r>
          </a:p>
        </p:txBody>
      </p:sp>
      <p:pic>
        <p:nvPicPr>
          <p:cNvPr id="2050" name="Picture 2" descr="C10FF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00150"/>
            <a:ext cx="390048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778670" y="2278856"/>
            <a:ext cx="1706562" cy="593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251744" y="3890169"/>
            <a:ext cx="1541463" cy="619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793750" y="3959225"/>
            <a:ext cx="1450975" cy="390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327944" y="2388394"/>
            <a:ext cx="1711325" cy="369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603"/>
            <a:ext cx="8229600" cy="830997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35488" y="1206500"/>
            <a:ext cx="3862387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Contents: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1.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Popliteal vessels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2. Small saphenous vein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3.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Tibial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nerve.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4.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Common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peroneal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nerve.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5. Posterior cut. nerve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thigh.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6. Connective tissue &amp; popliteal lymph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nodes.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>
            <a:lum bright="-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863F09-ED2C-DE49-B879-6F390CA06DEC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1"/>
            <a:ext cx="8560675" cy="1077218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3609975"/>
            <a:ext cx="3421063" cy="2176463"/>
          </a:xfrm>
          <a:ln>
            <a:solidFill>
              <a:schemeClr val="tx2"/>
            </a:solidFill>
          </a:ln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Contents</a:t>
            </a:r>
            <a:r>
              <a:rPr 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: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  <a:ea typeface="+mn-ea"/>
              </a:rPr>
              <a:t>Superficial group </a:t>
            </a:r>
            <a:r>
              <a:rPr lang="en-US" sz="2000" b="1" dirty="0">
                <a:ea typeface="+mn-ea"/>
              </a:rPr>
              <a:t>of </a:t>
            </a:r>
            <a:r>
              <a:rPr lang="en-US" sz="2000" b="1" dirty="0" smtClean="0">
                <a:ea typeface="+mn-ea"/>
              </a:rPr>
              <a:t>muscles </a:t>
            </a:r>
            <a:endParaRPr lang="en-US" sz="2000" b="1" dirty="0">
              <a:ea typeface="+mn-ea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  <a:ea typeface="+mn-ea"/>
              </a:rPr>
              <a:t>Deep group </a:t>
            </a:r>
            <a:r>
              <a:rPr lang="en-US" sz="2000" b="1" dirty="0">
                <a:ea typeface="+mn-ea"/>
              </a:rPr>
              <a:t>of </a:t>
            </a:r>
            <a:r>
              <a:rPr lang="en-US" sz="2000" b="1" dirty="0" smtClean="0">
                <a:ea typeface="+mn-ea"/>
              </a:rPr>
              <a:t>muscles</a:t>
            </a:r>
            <a:endParaRPr lang="en-US" sz="2000" b="1" dirty="0">
              <a:ea typeface="+mn-ea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66FF33"/>
                </a:solidFill>
                <a:ea typeface="+mn-ea"/>
              </a:rPr>
              <a:t>Posterior </a:t>
            </a:r>
            <a:r>
              <a:rPr lang="en-US" sz="2000" b="1" dirty="0" err="1">
                <a:solidFill>
                  <a:srgbClr val="66FF33"/>
                </a:solidFill>
                <a:ea typeface="+mn-ea"/>
              </a:rPr>
              <a:t>tibial</a:t>
            </a:r>
            <a:r>
              <a:rPr lang="en-US" sz="2000" b="1" dirty="0">
                <a:solidFill>
                  <a:srgbClr val="66FF33"/>
                </a:solidFill>
                <a:ea typeface="+mn-ea"/>
              </a:rPr>
              <a:t> </a:t>
            </a:r>
            <a:r>
              <a:rPr lang="en-US" sz="2000" b="1" dirty="0" smtClean="0">
                <a:solidFill>
                  <a:srgbClr val="66FF33"/>
                </a:solidFill>
                <a:ea typeface="+mn-ea"/>
              </a:rPr>
              <a:t>artery</a:t>
            </a:r>
            <a:endParaRPr lang="en-US" sz="2000" b="1" dirty="0">
              <a:solidFill>
                <a:srgbClr val="66FF33"/>
              </a:solidFill>
              <a:ea typeface="+mn-ea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66FF33"/>
                </a:solidFill>
                <a:ea typeface="+mn-ea"/>
              </a:rPr>
              <a:t>Tibial </a:t>
            </a:r>
            <a:r>
              <a:rPr lang="en-US" sz="2000" b="1" dirty="0" smtClean="0">
                <a:solidFill>
                  <a:srgbClr val="66FF33"/>
                </a:solidFill>
                <a:ea typeface="+mn-ea"/>
              </a:rPr>
              <a:t>nerve</a:t>
            </a:r>
            <a:endParaRPr lang="en-US" sz="2000" b="1" dirty="0">
              <a:solidFill>
                <a:srgbClr val="66FF33"/>
              </a:solidFill>
              <a:ea typeface="+mn-ea"/>
            </a:endParaRPr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0525" y="1276350"/>
            <a:ext cx="3484563" cy="2247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transverse intermuscular  septum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of the leg is a septum divides the muscles of the </a:t>
            </a: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posterior compartment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into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 and 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deep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groups.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9F6BB48-A889-2848-B388-6F44B67E55B2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869" y="180350"/>
            <a:ext cx="7551683" cy="707886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SUPERFICIAL GROUP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81113" y="831850"/>
            <a:ext cx="6581775" cy="4000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b="1">
                <a:solidFill>
                  <a:srgbClr val="FFC000"/>
                </a:solidFill>
                <a:latin typeface="Arial" charset="0"/>
              </a:rPr>
              <a:t>Plantaris	2.  Gastrocnemius 	3.   Soleus</a:t>
            </a: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>
            <a:lum bright="-1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677988"/>
            <a:ext cx="32956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10FF53"/>
          <p:cNvPicPr>
            <a:picLocks noChangeAspect="1" noChangeArrowheads="1"/>
          </p:cNvPicPr>
          <p:nvPr/>
        </p:nvPicPr>
        <p:blipFill>
          <a:blip r:embed="rId4">
            <a:lum bright="-2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274763"/>
            <a:ext cx="42037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394A28-E00F-2042-87D3-47436C050376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9710" y="0"/>
            <a:ext cx="6542690" cy="584775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SUPERFICIAL GROUP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4163" y="706438"/>
          <a:ext cx="8575675" cy="5964237"/>
        </p:xfrm>
        <a:graphic>
          <a:graphicData uri="http://schemas.openxmlformats.org/drawingml/2006/table">
            <a:tbl>
              <a:tblPr/>
              <a:tblGrid>
                <a:gridCol w="1261131"/>
                <a:gridCol w="2096626"/>
                <a:gridCol w="1607939"/>
                <a:gridCol w="993138"/>
                <a:gridCol w="2616841"/>
              </a:tblGrid>
              <a:tr h="3657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Muscle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Insertion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Nerve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Action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990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Gastrocnemius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Lateral head </a:t>
                      </a:r>
                      <a:r>
                        <a:rPr lang="en-US" sz="2000" dirty="0"/>
                        <a:t>from lateral </a:t>
                      </a:r>
                      <a:r>
                        <a:rPr lang="en-US" sz="2000" dirty="0" err="1"/>
                        <a:t>condyle</a:t>
                      </a:r>
                      <a:r>
                        <a:rPr lang="en-US" sz="2000" dirty="0"/>
                        <a:t> of femur </a:t>
                      </a:r>
                      <a:r>
                        <a:rPr lang="en-US" sz="2000" dirty="0" smtClean="0"/>
                        <a:t>&amp;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medial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head</a:t>
                      </a:r>
                      <a:r>
                        <a:rPr lang="en-US" sz="2000" dirty="0"/>
                        <a:t> from above medial </a:t>
                      </a:r>
                      <a:r>
                        <a:rPr lang="en-US" sz="2000" dirty="0" err="1"/>
                        <a:t>condyle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Posterior surface </a:t>
                      </a:r>
                      <a:r>
                        <a:rPr lang="en-US" sz="2000" dirty="0"/>
                        <a:t>of </a:t>
                      </a:r>
                      <a:r>
                        <a:rPr lang="en-US" sz="2000" dirty="0" err="1" smtClean="0"/>
                        <a:t>calcaneum</a:t>
                      </a:r>
                      <a:r>
                        <a:rPr lang="en-US" sz="2000" dirty="0" smtClean="0"/>
                        <a:t> via </a:t>
                      </a:r>
                      <a:r>
                        <a:rPr lang="en-US" sz="2000" dirty="0" err="1" smtClean="0"/>
                        <a:t>tendo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calcaneus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Plantar flexes foot </a:t>
                      </a:r>
                      <a:r>
                        <a:rPr lang="en-US" sz="2000" dirty="0"/>
                        <a:t>at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ankle joint;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flexes knee joint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</a:tr>
              <a:tr h="1076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Plantaris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Lateral supracondylar ridge of femur</a:t>
                      </a: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Posterior surface of </a:t>
                      </a:r>
                      <a:r>
                        <a:rPr lang="en-US" sz="2000" dirty="0" err="1"/>
                        <a:t>calcaneum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Plantar flexes foot at ankle joint</a:t>
                      </a:r>
                      <a:r>
                        <a:rPr lang="en-US" sz="2000" dirty="0"/>
                        <a:t>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flexes knee joint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</a:tr>
              <a:tr h="2531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Soleus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Shafts of tibia and fibula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Posterior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smtClean="0"/>
                        <a:t>surface </a:t>
                      </a:r>
                      <a:r>
                        <a:rPr lang="en-US" sz="2000"/>
                        <a:t>of </a:t>
                      </a:r>
                      <a:r>
                        <a:rPr lang="en-US" sz="2000" smtClean="0"/>
                        <a:t>calcaneum via tendo calcaneus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Together with gastrocnemius and </a:t>
                      </a:r>
                      <a:r>
                        <a:rPr lang="en-US" sz="2000" dirty="0" err="1"/>
                        <a:t>plantaris</a:t>
                      </a:r>
                      <a:r>
                        <a:rPr lang="en-US" sz="2000" dirty="0"/>
                        <a:t> is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powerful plantar flexor of ankle joint;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provides main propulsive force in walking and running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85" marR="80885" marT="80898" marB="80898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3220" y="88136"/>
            <a:ext cx="7424228" cy="605547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       </a:t>
            </a:r>
            <a:r>
              <a:rPr lang="en-US" sz="3200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DEEP </a:t>
            </a:r>
            <a:r>
              <a:rPr lang="en-US" sz="3200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GROUP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5263" y="661988"/>
            <a:ext cx="8948737" cy="77311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000" b="1">
                <a:latin typeface="Arial" charset="0"/>
              </a:rPr>
              <a:t>Popliteus	2. Flexor digitorum longus	3. Flexor hallucis longus</a:t>
            </a:r>
          </a:p>
          <a:p>
            <a:pPr marL="457200" indent="-457200" eaLnBrk="1" hangingPunct="1">
              <a:buFontTx/>
              <a:buNone/>
            </a:pPr>
            <a:r>
              <a:rPr lang="en-US" sz="2000" b="1">
                <a:latin typeface="Arial" charset="0"/>
              </a:rPr>
              <a:t>4. 	Tibialis posterior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>
            <a:lum bright="-2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38275"/>
            <a:ext cx="71564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 bwMode="auto">
          <a:xfrm>
            <a:off x="1939925" y="2900363"/>
            <a:ext cx="708025" cy="347662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1924050" y="3641725"/>
            <a:ext cx="835025" cy="100965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5864225" y="3625850"/>
            <a:ext cx="677863" cy="993775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3168650" y="2174875"/>
            <a:ext cx="709613" cy="693738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29709" y="88137"/>
            <a:ext cx="6385035" cy="646331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DEEP GROUP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725" y="701675"/>
          <a:ext cx="8718550" cy="5895975"/>
        </p:xfrm>
        <a:graphic>
          <a:graphicData uri="http://schemas.openxmlformats.org/drawingml/2006/table">
            <a:tbl>
              <a:tblPr/>
              <a:tblGrid>
                <a:gridCol w="785592"/>
                <a:gridCol w="2141129"/>
                <a:gridCol w="2156532"/>
                <a:gridCol w="723978"/>
                <a:gridCol w="2911319"/>
              </a:tblGrid>
              <a:tr h="1079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Popliteus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Lateral surface of lateral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condyle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of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femur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Intracapsular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Post surface of shaft of tibia above soleal line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 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lexes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leg at </a:t>
                      </a: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knee joint; </a:t>
                      </a:r>
                      <a:r>
                        <a:rPr lang="en-US" sz="1800" u="sng" dirty="0" smtClean="0">
                          <a:latin typeface="Times New Roman"/>
                          <a:ea typeface="Times New Roman"/>
                        </a:rPr>
                        <a:t>Unlocks </a:t>
                      </a: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knee joint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by lateral rotation of femur on tibia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Flexor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digitorum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longus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Posterior surface of shaft of tibia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Bases of distal phalanges of lateral four toes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Flexes distal phalanges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lateral four toes;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plantar F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lexes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foot at ankle joint; </a:t>
                      </a:r>
                      <a:r>
                        <a:rPr lang="en-US" sz="18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upports </a:t>
                      </a:r>
                      <a:r>
                        <a:rPr lang="en-US" sz="18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medial and lateral longitudinal arches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Flexor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hallucis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longus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Posterior surface of shaft of fibula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Base of distal phalanx of big toe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 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Flexes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distal phalanx of</a:t>
                      </a:r>
                      <a:r>
                        <a:rPr lang="en-US" sz="1800" u="sng" dirty="0">
                          <a:latin typeface="Times New Roman"/>
                          <a:ea typeface="Times New Roman"/>
                        </a:rPr>
                        <a:t> big toe;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plantar flexes foot at ankle joint; </a:t>
                      </a:r>
                      <a:r>
                        <a:rPr lang="en-US" sz="18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supports medial longitudinal arch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Tibialis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posterior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Posterior surface of shafts of tibia and fibula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interosseous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membrane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Tuberosity of navicular bone and other neighboring bones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Plantar flexes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foot at ankle joint;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inverts foot at subtalar and transverse tarsal joints; </a:t>
                      </a:r>
                      <a:r>
                        <a:rPr lang="en-US" sz="18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supports medial longitudinal arch</a:t>
                      </a:r>
                    </a:p>
                  </a:txBody>
                  <a:tcPr marL="66634" marR="66634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3837</TotalTime>
  <Words>1005</Words>
  <Application>Microsoft Macintosh PowerPoint</Application>
  <PresentationFormat>On-screen Show (4:3)</PresentationFormat>
  <Paragraphs>186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Garamond</vt:lpstr>
      <vt:lpstr>Times New Roman</vt:lpstr>
      <vt:lpstr>031waterdrops</vt:lpstr>
      <vt:lpstr>Popliteal fossa,  Posterior compartment of leg   &amp;   Sole of foot</vt:lpstr>
      <vt:lpstr>PowerPoint Presentation</vt:lpstr>
      <vt:lpstr>Popliteal Fossa</vt:lpstr>
      <vt:lpstr>Popliteal Fossa</vt:lpstr>
      <vt:lpstr>CONTENTS OF THE POSTERIOR FASCIAL COMPARTMENT OF THE LEG</vt:lpstr>
      <vt:lpstr>SUPERFICIAL GROUP</vt:lpstr>
      <vt:lpstr>SUPERFICIAL GROUP</vt:lpstr>
      <vt:lpstr>       DEEP GROUP</vt:lpstr>
      <vt:lpstr>DEEP GROUP</vt:lpstr>
      <vt:lpstr>POSTERIOR TIBIAL ARTERY</vt:lpstr>
      <vt:lpstr>TIBIAL NERVE</vt:lpstr>
      <vt:lpstr>Flexor Retinaculum</vt:lpstr>
      <vt:lpstr>PowerPoint Presentation</vt:lpstr>
      <vt:lpstr>PowerPoint Presentation</vt:lpstr>
      <vt:lpstr>PowerPoint Presentation</vt:lpstr>
      <vt:lpstr>PowerPoint Presentation</vt:lpstr>
      <vt:lpstr>First Layer</vt:lpstr>
      <vt:lpstr>Second Layer</vt:lpstr>
      <vt:lpstr>Third Layer</vt:lpstr>
      <vt:lpstr>Fourth Layer</vt:lpstr>
      <vt:lpstr>PowerPoint Presentation</vt:lpstr>
      <vt:lpstr> Arches of Foot</vt:lpstr>
      <vt:lpstr>Function of Arches of the Foot </vt:lpstr>
      <vt:lpstr>Fibrous Flexor Sheaths</vt:lpstr>
      <vt:lpstr>Synovial Flexor Sheaths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user</dc:creator>
  <cp:lastModifiedBy>User</cp:lastModifiedBy>
  <cp:revision>154</cp:revision>
  <dcterms:created xsi:type="dcterms:W3CDTF">2007-05-19T09:20:11Z</dcterms:created>
  <dcterms:modified xsi:type="dcterms:W3CDTF">2012-01-02T11:48:49Z</dcterms:modified>
</cp:coreProperties>
</file>