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302" r:id="rId3"/>
    <p:sldId id="281" r:id="rId4"/>
    <p:sldId id="282" r:id="rId5"/>
    <p:sldId id="305" r:id="rId6"/>
    <p:sldId id="316" r:id="rId7"/>
    <p:sldId id="323" r:id="rId8"/>
    <p:sldId id="292" r:id="rId9"/>
    <p:sldId id="319" r:id="rId10"/>
    <p:sldId id="293" r:id="rId11"/>
    <p:sldId id="320" r:id="rId12"/>
    <p:sldId id="308" r:id="rId13"/>
    <p:sldId id="325" r:id="rId14"/>
    <p:sldId id="324" r:id="rId15"/>
    <p:sldId id="297" r:id="rId16"/>
    <p:sldId id="310" r:id="rId17"/>
    <p:sldId id="311" r:id="rId18"/>
    <p:sldId id="312" r:id="rId19"/>
    <p:sldId id="313" r:id="rId20"/>
    <p:sldId id="326" r:id="rId21"/>
    <p:sldId id="328" r:id="rId22"/>
    <p:sldId id="32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952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0D921C3-453E-1E4F-A0CE-9FB277C1FE1A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1EF6B29-56C1-E44B-BD3E-1AC14C1B2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6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1F90DE-7753-BB40-9EA4-F9143F488428}" type="slidenum">
              <a:rPr lang="en-US">
                <a:latin typeface="Calibri" charset="0"/>
              </a:rPr>
              <a:pPr eaLnBrk="1" hangingPunct="1"/>
              <a:t>12</a:t>
            </a:fld>
            <a:endParaRPr lang="en-US">
              <a:latin typeface="Calibri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D658D45-5C1A-834B-90AD-9AA8CF5D424C}" type="slidenum">
              <a:rPr lang="en-US">
                <a:latin typeface="Calibri" charset="0"/>
              </a:rPr>
              <a:pPr eaLnBrk="1" hangingPunct="1"/>
              <a:t>16</a:t>
            </a:fld>
            <a:endParaRPr lang="en-US">
              <a:latin typeface="Calibri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767B326-44A9-E243-9779-88C553564A2F}" type="slidenum">
              <a:rPr lang="en-US">
                <a:latin typeface="Calibri" charset="0"/>
              </a:rPr>
              <a:pPr eaLnBrk="1" hangingPunct="1"/>
              <a:t>17</a:t>
            </a:fld>
            <a:endParaRPr lang="en-US">
              <a:latin typeface="Calibri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2A7F897-3C31-6940-9B09-53ABC189125C}" type="slidenum">
              <a:rPr lang="en-US">
                <a:latin typeface="Calibri" charset="0"/>
              </a:rPr>
              <a:pPr eaLnBrk="1" hangingPunct="1"/>
              <a:t>18</a:t>
            </a:fld>
            <a:endParaRPr lang="en-US">
              <a:latin typeface="Calibri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FC0343-2DCD-6B45-B276-B24A8D90409F}" type="slidenum">
              <a:rPr lang="en-US">
                <a:latin typeface="Calibri" charset="0"/>
              </a:rPr>
              <a:pPr eaLnBrk="1" hangingPunct="1"/>
              <a:t>19</a:t>
            </a:fld>
            <a:endParaRPr lang="en-US">
              <a:latin typeface="Calibri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fld id="{60825202-134E-4C46-984E-96C692288525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fld id="{3297E310-6038-CA4D-920B-F3DB34FFF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9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D02CF-BE82-4541-943A-18BCC983C1AA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06AA7-6082-2B41-9F0C-015B9B9F7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4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B5683-FE4F-E64B-B2E6-229143B332E7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D39D2-04EE-5A4E-88B5-6743BC9D58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48005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62963" y="6400800"/>
            <a:ext cx="501650" cy="304800"/>
          </a:xfrm>
        </p:spPr>
        <p:txBody>
          <a:bodyPr/>
          <a:lstStyle>
            <a:lvl1pPr>
              <a:defRPr/>
            </a:lvl1pPr>
          </a:lstStyle>
          <a:p>
            <a:fld id="{6135334B-E942-904C-A15E-CCBB303CE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97752"/>
      </p:ext>
    </p:extLst>
  </p:cSld>
  <p:clrMapOvr>
    <a:masterClrMapping/>
  </p:clrMapOvr>
  <p:transition xmlns:p14="http://schemas.microsoft.com/office/powerpoint/2010/main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E3EFF-0DAD-464D-B237-85EAC8F3E290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88751-5A0A-0343-A834-BF69DC7EC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fld id="{2BB5BA27-6EE2-D842-8B98-F52A7AD4CE71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fld id="{C0DEC6A6-6E5D-4A42-845B-DD15BE4987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98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0074E2-B877-D847-8E75-51E759A29DE5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E68BF-FB24-B845-8CB5-2A98C2BA66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BDA7-9176-5041-A2F8-730C7AAA7D59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65121-FB1A-4F40-942F-0748CDA0B6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8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10BE3-85B0-AC43-8182-CD665EA47B2C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85C21-8224-5748-A678-93B5501D54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6EF1E-C855-A646-B3DB-0BB6FD4A5740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1820A-920B-CE49-AF4B-CD31D0D6F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2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B8159-EA55-B846-998D-2800EDEF3C7E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98F9-02C0-154C-8289-C1421A523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4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8AFC9-FD0C-CB42-8BC3-62BAF8A4F0FE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FD91A76-ACFA-A24B-9791-2CA04E2C3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6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24242"/>
                </a:solidFill>
                <a:latin typeface="Constantia" charset="0"/>
              </a:defRPr>
            </a:lvl1pPr>
          </a:lstStyle>
          <a:p>
            <a:fld id="{D7E946F7-3C58-5D4F-A954-807408037307}" type="datetimeFigureOut">
              <a:rPr lang="en-US"/>
              <a:pPr/>
              <a:t>1/2/12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24242"/>
                </a:solidFill>
                <a:latin typeface="Constantia" charset="0"/>
              </a:defRPr>
            </a:lvl1pPr>
          </a:lstStyle>
          <a:p>
            <a:fld id="{53DED5B0-7505-8244-948C-40199D84504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1" r:id="rId2"/>
    <p:sldLayoutId id="2147483830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1" r:id="rId9"/>
    <p:sldLayoutId id="2147483827" r:id="rId10"/>
    <p:sldLayoutId id="2147483828" r:id="rId11"/>
    <p:sldLayoutId id="21474838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28600" y="5562600"/>
            <a:ext cx="4572000" cy="914400"/>
          </a:xfrm>
          <a:solidFill>
            <a:schemeClr val="bg1"/>
          </a:solidFill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sz="2000" b="1">
                <a:latin typeface="Constantia" charset="0"/>
              </a:rPr>
              <a:t>Dr. Jamila  El- Medany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en-US" sz="2000" b="1">
                <a:latin typeface="Constantia" charset="0"/>
              </a:rPr>
              <a:t>Prof. Saeed Abuel Makarem</a:t>
            </a:r>
          </a:p>
          <a:p>
            <a:pPr marR="0" algn="ctr" eaLnBrk="1" hangingPunct="1">
              <a:lnSpc>
                <a:spcPct val="90000"/>
              </a:lnSpc>
            </a:pPr>
            <a:endParaRPr lang="en-US" sz="2800" b="1">
              <a:latin typeface="Constantia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6629400" cy="3733801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73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6000" i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</a:t>
            </a:r>
            <a:endParaRPr lang="en-US" sz="6000" i="1" dirty="0"/>
          </a:p>
        </p:txBody>
      </p:sp>
      <p:pic>
        <p:nvPicPr>
          <p:cNvPr id="6148" name="Picture 2" descr="http://www.footdoc.ca/sciatic%20ne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9624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6858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Common Peroneal (Fibular) Nerve</a:t>
            </a:r>
            <a:endParaRPr lang="en-US" sz="36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038600" cy="5334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u="sng" dirty="0" smtClean="0">
                <a:solidFill>
                  <a:srgbClr val="0070C0"/>
                </a:solidFill>
                <a:ea typeface="+mn-ea"/>
              </a:rPr>
              <a:t>Course: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Leaves popliteal fossa &amp; turns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around the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lateral aspect of </a:t>
            </a:r>
            <a:r>
              <a:rPr lang="en-US" u="sng" dirty="0" smtClean="0">
                <a:solidFill>
                  <a:srgbClr val="FF0000"/>
                </a:solidFill>
                <a:ea typeface="+mn-ea"/>
              </a:rPr>
              <a:t>neck of fibula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, (Dangerous Position).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Then divides into: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i="1" u="sng" dirty="0" smtClean="0">
                <a:ea typeface="+mn-ea"/>
              </a:rPr>
              <a:t>Superficial peroneal or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i="1" dirty="0" smtClean="0">
                <a:ea typeface="+mn-ea"/>
              </a:rPr>
              <a:t>      </a:t>
            </a:r>
            <a:r>
              <a:rPr lang="en-US" i="1" u="sng" dirty="0" smtClean="0">
                <a:solidFill>
                  <a:srgbClr val="0070C0"/>
                </a:solidFill>
                <a:ea typeface="+mn-ea"/>
              </a:rPr>
              <a:t>(Musculocutaneous) :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i="1" dirty="0" smtClean="0">
                <a:solidFill>
                  <a:srgbClr val="0070C0"/>
                </a:solidFill>
                <a:ea typeface="+mn-ea"/>
              </a:rPr>
              <a:t>      </a:t>
            </a:r>
            <a:r>
              <a:rPr lang="en-US" dirty="0" smtClean="0">
                <a:ea typeface="+mn-ea"/>
              </a:rPr>
              <a:t>to supply the </a:t>
            </a:r>
            <a:r>
              <a:rPr lang="en-US" dirty="0" smtClean="0">
                <a:solidFill>
                  <a:srgbClr val="C00000"/>
                </a:solidFill>
                <a:ea typeface="+mn-ea"/>
              </a:rPr>
              <a:t>Lateral</a:t>
            </a:r>
            <a:r>
              <a:rPr lang="en-US" dirty="0" smtClean="0">
                <a:ea typeface="+mn-ea"/>
              </a:rPr>
              <a:t> compartment of  the leg.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i="1" u="sng" dirty="0" smtClean="0">
                <a:ea typeface="+mn-ea"/>
              </a:rPr>
              <a:t>Deep peroneal or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i="1" dirty="0" smtClean="0">
                <a:ea typeface="+mn-ea"/>
              </a:rPr>
              <a:t>        </a:t>
            </a:r>
            <a:r>
              <a:rPr lang="en-US" i="1" u="sng" dirty="0" smtClean="0">
                <a:solidFill>
                  <a:srgbClr val="0070C0"/>
                </a:solidFill>
                <a:ea typeface="+mn-ea"/>
              </a:rPr>
              <a:t>(Anterior Tibial)</a:t>
            </a:r>
            <a:r>
              <a:rPr lang="en-US" dirty="0" smtClean="0">
                <a:ea typeface="+mn-ea"/>
              </a:rPr>
              <a:t>: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ea typeface="+mn-ea"/>
              </a:rPr>
              <a:t>to supply the </a:t>
            </a:r>
            <a:r>
              <a:rPr lang="en-US" dirty="0" smtClean="0">
                <a:solidFill>
                  <a:srgbClr val="C00000"/>
                </a:solidFill>
                <a:ea typeface="+mn-ea"/>
              </a:rPr>
              <a:t>Anterior </a:t>
            </a:r>
            <a:r>
              <a:rPr lang="en-US" dirty="0" smtClean="0">
                <a:ea typeface="+mn-ea"/>
              </a:rPr>
              <a:t>compartment of  the leg</a:t>
            </a:r>
            <a:r>
              <a:rPr lang="en-US" b="1" dirty="0" smtClean="0">
                <a:ea typeface="+mn-ea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10400" y="3886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6934200" y="47244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2" descr="C:\Documents and Settings\User\My Documents\Student Gray\6. Lower limb\F66122-006-f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6216" b="3520"/>
          <a:stretch>
            <a:fillRect/>
          </a:stretch>
        </p:blipFill>
        <p:spPr>
          <a:xfrm>
            <a:off x="5057775" y="990600"/>
            <a:ext cx="3413125" cy="55626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4038600" cy="6858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Calibri" charset="0"/>
                <a:ea typeface="ＭＳ Ｐゴシック" charset="0"/>
              </a:rPr>
              <a:t>Muscular Branches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2"/>
          </p:nvPr>
        </p:nvSpPr>
        <p:spPr>
          <a:xfrm>
            <a:off x="228600" y="2743200"/>
            <a:ext cx="4191000" cy="2362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Muscles of anterior &amp; lateral compartments of leg: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b="1" dirty="0" smtClean="0">
                <a:ea typeface="+mn-ea"/>
              </a:rPr>
              <a:t>Dorsi flexors of ankle,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b="1" dirty="0" smtClean="0">
                <a:ea typeface="+mn-ea"/>
              </a:rPr>
              <a:t>Extensors of toes,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b="1" dirty="0" smtClean="0">
                <a:ea typeface="+mn-ea"/>
              </a:rPr>
              <a:t>Evertors of foot).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6388" name="Picture 2" descr="C:\Users\galmadani\Desktop\Documents\Documents\Student Gray\6. Lower limb\F66122-006-f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11069" b="1666"/>
          <a:stretch>
            <a:fillRect/>
          </a:stretch>
        </p:blipFill>
        <p:spPr>
          <a:xfrm>
            <a:off x="4572000" y="304800"/>
            <a:ext cx="4038600" cy="64468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28600"/>
            <a:ext cx="3581400" cy="6172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>
                <a:latin typeface="Constantia" charset="0"/>
              </a:rPr>
              <a:t>The sciatic nerve is </a:t>
            </a:r>
            <a:r>
              <a:rPr lang="en-US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most frequently injured</a:t>
            </a:r>
            <a:r>
              <a:rPr lang="en-US" sz="2000">
                <a:latin typeface="Constantia" charset="0"/>
              </a:rPr>
              <a:t> by…?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 I- </a:t>
            </a:r>
            <a:r>
              <a:rPr lang="en-US" sz="2000" b="1">
                <a:solidFill>
                  <a:srgbClr val="FF0000"/>
                </a:solidFill>
                <a:latin typeface="Constantia" charset="0"/>
              </a:rPr>
              <a:t>Badly placed intramuscular injections in the gluteal region.</a:t>
            </a:r>
            <a:r>
              <a:rPr lang="en-US" sz="2000">
                <a:solidFill>
                  <a:srgbClr val="FF0000"/>
                </a:solidFill>
                <a:latin typeface="Constantia" charset="0"/>
              </a:rPr>
              <a:t> </a:t>
            </a:r>
          </a:p>
          <a:p>
            <a:pPr eaLnBrk="1" hangingPunct="1"/>
            <a:r>
              <a:rPr lang="en-US" sz="2000">
                <a:latin typeface="Constantia" charset="0"/>
              </a:rPr>
              <a:t>To avoid this, injections should be done into the gluteus maximus or medius (into the </a:t>
            </a:r>
            <a:r>
              <a:rPr lang="en-US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upper outer quadrant of the buttock). </a:t>
            </a:r>
          </a:p>
          <a:p>
            <a:pPr eaLnBrk="1" hangingPunct="1"/>
            <a:r>
              <a:rPr 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Constantia" charset="0"/>
              </a:rPr>
              <a:t>Most nerve lesions are incomplete,</a:t>
            </a: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Constantia" charset="0"/>
              </a:rPr>
              <a:t> </a:t>
            </a:r>
            <a:r>
              <a:rPr lang="en-US" sz="20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and 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in 90% of injuries, the common peroneal (part of the nerve) is the most affected.</a:t>
            </a:r>
            <a:r>
              <a:rPr lang="en-US" sz="20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 </a:t>
            </a:r>
            <a:r>
              <a:rPr lang="en-US" sz="2000">
                <a:latin typeface="Constantia" charset="0"/>
              </a:rPr>
              <a:t>Why?</a:t>
            </a:r>
            <a:r>
              <a:rPr lang="en-US" sz="2000" u="sng">
                <a:latin typeface="Constantia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Constantia" charset="0"/>
              </a:rPr>
              <a:t>	- The common peroneal nerve fibers lie</a:t>
            </a:r>
            <a:r>
              <a:rPr lang="en-US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 </a:t>
            </a:r>
            <a:r>
              <a:rPr lang="en-US" sz="2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superficial</a:t>
            </a:r>
            <a:r>
              <a:rPr lang="en-US" sz="2000" b="1">
                <a:solidFill>
                  <a:srgbClr val="0070C0"/>
                </a:solidFill>
                <a:latin typeface="Constantia" charset="0"/>
              </a:rPr>
              <a:t> </a:t>
            </a:r>
            <a:r>
              <a:rPr lang="en-US" sz="2000">
                <a:latin typeface="Constantia" charset="0"/>
              </a:rPr>
              <a:t>in the sciatic nerve. </a:t>
            </a:r>
          </a:p>
        </p:txBody>
      </p:sp>
      <p:pic>
        <p:nvPicPr>
          <p:cNvPr id="142345" name="Picture 9" descr="Untitled-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3"/>
          <a:stretch>
            <a:fillRect/>
          </a:stretch>
        </p:blipFill>
        <p:spPr>
          <a:xfrm>
            <a:off x="2438400" y="1295400"/>
            <a:ext cx="2819400" cy="2895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2346" name="AutoShape 10"/>
          <p:cNvSpPr>
            <a:spLocks noChangeArrowheads="1"/>
          </p:cNvSpPr>
          <p:nvPr/>
        </p:nvSpPr>
        <p:spPr bwMode="auto">
          <a:xfrm>
            <a:off x="4191000" y="18288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9900">
              <a:alpha val="14902"/>
            </a:srgbClr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36576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CAUSES OF SCIATIC NERVE INJURY</a:t>
            </a:r>
            <a:endParaRPr lang="en-US" sz="2400" dirty="0">
              <a:ea typeface="+mn-ea"/>
            </a:endParaRPr>
          </a:p>
        </p:txBody>
      </p:sp>
      <p:pic>
        <p:nvPicPr>
          <p:cNvPr id="7" name="Picture 4" descr="76F736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41"/>
          <a:stretch>
            <a:fillRect/>
          </a:stretch>
        </p:blipFill>
        <p:spPr bwMode="auto">
          <a:xfrm>
            <a:off x="304800" y="4343400"/>
            <a:ext cx="480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200400"/>
            <a:ext cx="175260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a typeface="+mn-ea"/>
              </a:rPr>
              <a:t>II-Posterior dislocation of the hip joint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nimBg="1"/>
      <p:bldP spid="142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86400" cy="76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SCIATIC NERVE INJURY</a:t>
            </a:r>
            <a:endParaRPr lang="en-US" sz="3600" dirty="0"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038600" cy="5257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MOTOR EFFECT: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ea typeface="+mn-ea"/>
              </a:rPr>
              <a:t>Marked wasting of the muscles below the knee.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  <a:ea typeface="+mn-ea"/>
              </a:rPr>
              <a:t>Weak</a:t>
            </a:r>
            <a:r>
              <a:rPr lang="en-US" sz="2400" b="1" dirty="0" smtClean="0">
                <a:solidFill>
                  <a:srgbClr val="C00000"/>
                </a:solidFill>
                <a:ea typeface="+mn-ea"/>
              </a:rPr>
              <a:t> flexion of the knee </a:t>
            </a:r>
            <a:r>
              <a:rPr lang="en-US" sz="2400" b="1" dirty="0" smtClean="0">
                <a:ea typeface="+mn-ea"/>
              </a:rPr>
              <a:t>(</a:t>
            </a:r>
            <a:r>
              <a:rPr lang="en-US" sz="2400" b="1" dirty="0" err="1" smtClean="0">
                <a:ea typeface="+mn-ea"/>
              </a:rPr>
              <a:t>sartorius</a:t>
            </a:r>
            <a:r>
              <a:rPr lang="en-US" sz="2400" b="1" dirty="0" smtClean="0">
                <a:ea typeface="+mn-ea"/>
              </a:rPr>
              <a:t> &amp; </a:t>
            </a:r>
            <a:r>
              <a:rPr lang="en-US" sz="2400" b="1" dirty="0" err="1" smtClean="0">
                <a:ea typeface="+mn-ea"/>
              </a:rPr>
              <a:t>gracilis</a:t>
            </a:r>
            <a:r>
              <a:rPr lang="en-US" sz="2400" b="1" dirty="0" smtClean="0">
                <a:ea typeface="+mn-ea"/>
              </a:rPr>
              <a:t> are intact).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  <a:ea typeface="+mn-ea"/>
              </a:rPr>
              <a:t>Weak extension of hip </a:t>
            </a:r>
            <a:r>
              <a:rPr lang="en-US" sz="2400" b="1" dirty="0" smtClean="0">
                <a:ea typeface="+mn-ea"/>
              </a:rPr>
              <a:t>(gluteus maximus is intact).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sz="2400" dirty="0" smtClean="0">
                <a:ea typeface="+mn-ea"/>
              </a:rPr>
              <a:t>All the muscles below the knee are paralyzed, and the </a:t>
            </a:r>
            <a:r>
              <a:rPr lang="en-US" sz="2400" u="sng" dirty="0" smtClean="0">
                <a:ea typeface="+mn-ea"/>
              </a:rPr>
              <a:t>weight of the foot </a:t>
            </a:r>
            <a:r>
              <a:rPr lang="en-US" sz="2400" dirty="0" smtClean="0">
                <a:ea typeface="+mn-ea"/>
              </a:rPr>
              <a:t>causes it to assume the </a:t>
            </a:r>
            <a:r>
              <a:rPr lang="en-US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plantar-flexed position,</a:t>
            </a:r>
            <a:r>
              <a:rPr lang="en-US" sz="2400" dirty="0" smtClean="0">
                <a:ea typeface="+mn-ea"/>
              </a:rPr>
              <a:t> or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Foot Drop.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(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Stamping gait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  <a:ea typeface="+mn-ea"/>
            </a:endParaRPr>
          </a:p>
        </p:txBody>
      </p:sp>
      <p:pic>
        <p:nvPicPr>
          <p:cNvPr id="7" name="Picture 4" descr="BC27097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5829" r="62979" b="62614"/>
          <a:stretch>
            <a:fillRect/>
          </a:stretch>
        </p:blipFill>
        <p:spPr>
          <a:xfrm>
            <a:off x="4495800" y="1219200"/>
            <a:ext cx="2286000" cy="3810000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" name="Picture 7" descr="Untitled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6174" r="5289" b="4633"/>
          <a:stretch>
            <a:fillRect/>
          </a:stretch>
        </p:blipFill>
        <p:spPr bwMode="auto">
          <a:xfrm>
            <a:off x="6934200" y="3505200"/>
            <a:ext cx="2209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5791200" y="31242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810000" cy="76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ea typeface="+mj-ea"/>
              </a:rPr>
              <a:t>Sensory Loss</a:t>
            </a:r>
            <a:endParaRPr lang="en-US" sz="3600" b="1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038600" cy="3886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sz="2400" dirty="0" smtClean="0">
                <a:ea typeface="+mn-ea"/>
              </a:rPr>
              <a:t>Sensation is lost </a:t>
            </a:r>
            <a:r>
              <a:rPr lang="en-US" sz="2400" i="1" dirty="0" smtClean="0">
                <a:solidFill>
                  <a:srgbClr val="002060"/>
                </a:solidFill>
                <a:ea typeface="+mn-ea"/>
              </a:rPr>
              <a:t>below the knee,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a typeface="+mn-ea"/>
              </a:rPr>
              <a:t>except for a narrow area down the medial side of the lower part of the leg </a:t>
            </a:r>
            <a:r>
              <a:rPr 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(blue)</a:t>
            </a:r>
            <a:r>
              <a:rPr lang="en-US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and along the medial border of the foot as far as the ball of the big toe, which is supplied by the saphenous nerve (femoral nerve).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0070C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0070C0"/>
              </a:solidFill>
              <a:ea typeface="+mn-ea"/>
            </a:endParaRPr>
          </a:p>
        </p:txBody>
      </p:sp>
      <p:pic>
        <p:nvPicPr>
          <p:cNvPr id="8" name="Picture 6" descr="Untitled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3613" r="11111"/>
          <a:stretch>
            <a:fillRect/>
          </a:stretch>
        </p:blipFill>
        <p:spPr>
          <a:xfrm>
            <a:off x="7315200" y="228600"/>
            <a:ext cx="1447800" cy="6400800"/>
          </a:xfrm>
          <a:noFill/>
        </p:spPr>
      </p:pic>
      <p:pic>
        <p:nvPicPr>
          <p:cNvPr id="5" name="Picture 5" descr="Untitled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8173" r="15625" b="8817"/>
          <a:stretch>
            <a:fillRect/>
          </a:stretch>
        </p:blipFill>
        <p:spPr bwMode="auto">
          <a:xfrm>
            <a:off x="4800600" y="685800"/>
            <a:ext cx="1600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EFFECT OF SCIATIC NERVE INJURY</a:t>
            </a:r>
            <a:endParaRPr lang="en-US" sz="4000" dirty="0">
              <a:ea typeface="+mj-e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47324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MOTOR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Paralysis of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Movements affected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73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70C0"/>
                          </a:solidFill>
                        </a:rPr>
                        <a:t>Hamstrings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Flexion of knee &amp;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0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Extension of hip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51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70C0"/>
                          </a:solidFill>
                        </a:rPr>
                        <a:t>All muscles of </a:t>
                      </a:r>
                    </a:p>
                    <a:p>
                      <a:r>
                        <a:rPr lang="en-US" sz="2400" b="1" u="sng" dirty="0" smtClean="0">
                          <a:solidFill>
                            <a:srgbClr val="0070C0"/>
                          </a:solidFill>
                        </a:rPr>
                        <a:t>Leg &amp; Foot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All movements of the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u="sng" dirty="0" smtClean="0">
                          <a:solidFill>
                            <a:srgbClr val="0070C0"/>
                          </a:solidFill>
                        </a:rPr>
                        <a:t>leg &amp; Foot 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3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SENSORY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Loss of sensation of  the areas supplied by sciatic nerve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400" b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below knee).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EXCEPT area supplied by the (Saphenous nerve).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207963"/>
            <a:ext cx="3240087" cy="64135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800" b="1">
                <a:latin typeface="Calibri" charset="0"/>
              </a:rPr>
              <a:t>SCIATICA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914400"/>
            <a:ext cx="3352800" cy="5410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sz="2400" dirty="0" smtClean="0">
                <a:ea typeface="+mn-ea"/>
              </a:rPr>
              <a:t>Sciatica describes the condition in which patients have </a:t>
            </a:r>
            <a:r>
              <a:rPr lang="en-US" sz="2400" b="1" i="1" dirty="0" smtClean="0">
                <a:solidFill>
                  <a:srgbClr val="0070C0"/>
                </a:solidFill>
                <a:ea typeface="+mn-ea"/>
              </a:rPr>
              <a:t>pain along the sensory distribution of the sciatic nerve. 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sz="2400" b="1" dirty="0" smtClean="0">
                <a:solidFill>
                  <a:srgbClr val="C00000"/>
                </a:solidFill>
                <a:ea typeface="+mn-ea"/>
              </a:rPr>
              <a:t>Thus the pain is experienced in the posterior aspect of the thigh, the posterior and lateral sides of the leg, and the lateral part of the foot. </a:t>
            </a:r>
          </a:p>
        </p:txBody>
      </p:sp>
      <p:pic>
        <p:nvPicPr>
          <p:cNvPr id="52229" name="Picture 5" descr="19503_8244_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"/>
          <a:stretch>
            <a:fillRect/>
          </a:stretch>
        </p:blipFill>
        <p:spPr>
          <a:xfrm>
            <a:off x="327025" y="1066800"/>
            <a:ext cx="5159375" cy="5181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lowchart: Data 5"/>
          <p:cNvSpPr/>
          <p:nvPr/>
        </p:nvSpPr>
        <p:spPr>
          <a:xfrm>
            <a:off x="685800" y="1828800"/>
            <a:ext cx="457200" cy="68580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962400"/>
            <a:ext cx="6096000" cy="2667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>
                <a:ea typeface="+mn-ea"/>
              </a:rPr>
              <a:t>	</a:t>
            </a:r>
            <a:r>
              <a:rPr lang="en-US" sz="2000" b="1" u="sng" dirty="0" smtClean="0">
                <a:solidFill>
                  <a:srgbClr val="FF0000"/>
                </a:solidFill>
                <a:ea typeface="+mn-ea"/>
              </a:rPr>
              <a:t>Causes of Sciatica </a:t>
            </a:r>
            <a:r>
              <a:rPr lang="en-US" sz="2000" u="sng" dirty="0" smtClean="0">
                <a:ea typeface="+mn-ea"/>
              </a:rPr>
              <a:t>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ea typeface="+mn-ea"/>
              </a:rPr>
              <a:t>Prolapse of an intervertebral disc, with pressure on one or more roots of the lower lumbar and sacral spinal nerves,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ea typeface="+mn-ea"/>
              </a:rPr>
              <a:t>Pressure on the sacral plexus or sciatic nerve by an </a:t>
            </a:r>
            <a:r>
              <a:rPr lang="en-US" sz="2000" dirty="0" err="1" smtClean="0">
                <a:ea typeface="+mn-ea"/>
              </a:rPr>
              <a:t>intrpelvic</a:t>
            </a:r>
            <a:r>
              <a:rPr lang="en-US" sz="2000" dirty="0" smtClean="0">
                <a:ea typeface="+mn-ea"/>
              </a:rPr>
              <a:t> tumor,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>
                <a:ea typeface="+mn-ea"/>
              </a:rPr>
              <a:t>Inflammation of the sciatic nerve or its terminal branches.</a:t>
            </a:r>
          </a:p>
        </p:txBody>
      </p:sp>
      <p:pic>
        <p:nvPicPr>
          <p:cNvPr id="148487" name="Picture 7" descr="IDH_ADAM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7663" r="4034" b="13518"/>
          <a:stretch>
            <a:fillRect/>
          </a:stretch>
        </p:blipFill>
        <p:spPr>
          <a:xfrm>
            <a:off x="381000" y="228600"/>
            <a:ext cx="5029200" cy="3505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488" name="Picture 8" descr="csctov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315913"/>
            <a:ext cx="305435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9" name="Picture 9" descr="fig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9"/>
          <a:stretch>
            <a:fillRect/>
          </a:stretch>
        </p:blipFill>
        <p:spPr bwMode="auto">
          <a:xfrm>
            <a:off x="6400800" y="3276600"/>
            <a:ext cx="24384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876800" cy="1066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>
                <a:ea typeface="+mj-ea"/>
              </a:rPr>
              <a:t>Common Peroneal Nerve Injury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2438400"/>
            <a:ext cx="3581400" cy="2209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ea typeface="+mn-ea"/>
              </a:rPr>
              <a:t>The 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common peroneal nerve</a:t>
            </a:r>
            <a:r>
              <a:rPr lang="en-US" sz="2000" dirty="0" smtClean="0">
                <a:ea typeface="+mn-ea"/>
              </a:rPr>
              <a:t> is in an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exposed position</a:t>
            </a:r>
            <a:r>
              <a:rPr lang="en-US" sz="2000" dirty="0" smtClean="0">
                <a:ea typeface="+mn-ea"/>
              </a:rPr>
              <a:t> as it leaves the popliteal fossa it winds around neck of the fibula to enter </a:t>
            </a:r>
            <a:r>
              <a:rPr lang="en-US" sz="2000" u="sng" dirty="0" smtClean="0">
                <a:ea typeface="+mn-ea"/>
              </a:rPr>
              <a:t>peroneus longus </a:t>
            </a:r>
            <a:r>
              <a:rPr lang="en-US" sz="2000" dirty="0" smtClean="0">
                <a:ea typeface="+mn-ea"/>
              </a:rPr>
              <a:t>muscle, (</a:t>
            </a:r>
            <a:r>
              <a:rPr lang="en-US" sz="2000" b="1" dirty="0" smtClean="0">
                <a:ea typeface="+mn-ea"/>
              </a:rPr>
              <a:t>Dangerous Position).</a:t>
            </a:r>
          </a:p>
        </p:txBody>
      </p:sp>
      <p:pic>
        <p:nvPicPr>
          <p:cNvPr id="150533" name="Picture 5" descr="Untitled-8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5893" r="13522" b="4559"/>
          <a:stretch>
            <a:fillRect/>
          </a:stretch>
        </p:blipFill>
        <p:spPr>
          <a:xfrm>
            <a:off x="381000" y="1447800"/>
            <a:ext cx="1371600" cy="5181600"/>
          </a:xfrm>
          <a:noFill/>
        </p:spPr>
      </p:pic>
      <p:pic>
        <p:nvPicPr>
          <p:cNvPr id="6" name="Picture 8" descr="ashc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7236" b="3806"/>
          <a:stretch>
            <a:fillRect/>
          </a:stretch>
        </p:blipFill>
        <p:spPr bwMode="auto">
          <a:xfrm>
            <a:off x="5486400" y="228600"/>
            <a:ext cx="3276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5657850"/>
            <a:ext cx="5638800" cy="984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a typeface="+mn-ea"/>
              </a:rPr>
              <a:t>The common peroneal nerve is commonly injured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a typeface="+mn-ea"/>
              </a:rPr>
              <a:t>In </a:t>
            </a:r>
            <a:r>
              <a:rPr lang="en-US" sz="2000" b="1" dirty="0">
                <a:solidFill>
                  <a:srgbClr val="FFFF00"/>
                </a:solidFill>
                <a:ea typeface="+mn-ea"/>
              </a:rPr>
              <a:t>Fractures</a:t>
            </a:r>
            <a:r>
              <a:rPr lang="en-US" sz="2000" b="1" dirty="0">
                <a:solidFill>
                  <a:schemeClr val="bg1"/>
                </a:solidFill>
                <a:ea typeface="+mn-ea"/>
              </a:rPr>
              <a:t> of the neck of the fibula and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a typeface="+mn-ea"/>
              </a:rPr>
              <a:t>By </a:t>
            </a:r>
            <a:r>
              <a:rPr lang="en-US" sz="2000" b="1" dirty="0">
                <a:solidFill>
                  <a:srgbClr val="FFFF00"/>
                </a:solidFill>
                <a:ea typeface="+mn-ea"/>
              </a:rPr>
              <a:t>pressure</a:t>
            </a:r>
            <a:r>
              <a:rPr lang="en-US" sz="2000" b="1" dirty="0">
                <a:solidFill>
                  <a:schemeClr val="bg1"/>
                </a:solidFill>
                <a:ea typeface="+mn-ea"/>
              </a:rPr>
              <a:t> from casts or splints. 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05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52600"/>
            <a:ext cx="3886200" cy="5105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 u="sng">
                <a:latin typeface="Constantia" charset="0"/>
              </a:rPr>
              <a:t>The following clinical features are present</a:t>
            </a:r>
            <a:r>
              <a:rPr lang="en-US" sz="2000">
                <a:latin typeface="Constantia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000" b="1">
                <a:latin typeface="Constantia" charset="0"/>
              </a:rPr>
              <a:t>	</a:t>
            </a:r>
            <a:r>
              <a:rPr lang="en-US" sz="2000" b="1" u="sng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Motor: </a:t>
            </a:r>
          </a:p>
          <a:p>
            <a:pPr eaLnBrk="1" hangingPunct="1"/>
            <a:r>
              <a:rPr lang="en-US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The muscles of the anterior and lateral compartments of the leg are paralyzed,</a:t>
            </a:r>
            <a:r>
              <a:rPr lang="en-US" sz="2000">
                <a:latin typeface="Constantia" charset="0"/>
              </a:rPr>
              <a:t> </a:t>
            </a:r>
          </a:p>
          <a:p>
            <a:pPr eaLnBrk="1" hangingPunct="1"/>
            <a:r>
              <a:rPr lang="en-US" sz="2000">
                <a:latin typeface="Constantia" charset="0"/>
              </a:rPr>
              <a:t>As a result, the opposing muscles, the plantar flexors of the ankle joint and the invertors of the subtalar joints, </a:t>
            </a:r>
            <a:r>
              <a:rPr lang="en-US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cause the foot to be </a:t>
            </a:r>
            <a:r>
              <a:rPr lang="en-US" sz="2000" b="1" i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Plantar Flexed (Foot Drop) and Inverted,</a:t>
            </a:r>
            <a:r>
              <a:rPr lang="en-US" sz="2000">
                <a:latin typeface="Constantia" charset="0"/>
              </a:rPr>
              <a:t> an attitude referred to as </a:t>
            </a:r>
            <a:r>
              <a:rPr lang="en-US" sz="2400" b="1" u="sng">
                <a:solidFill>
                  <a:srgbClr val="C00000"/>
                </a:solidFill>
                <a:latin typeface="Constantia" charset="0"/>
              </a:rPr>
              <a:t>Talipes </a:t>
            </a:r>
            <a:r>
              <a:rPr lang="en-US"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Equinovarus</a:t>
            </a:r>
            <a:r>
              <a:rPr lang="en-US" sz="20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charset="0"/>
              </a:rPr>
              <a:t>.</a:t>
            </a:r>
          </a:p>
        </p:txBody>
      </p:sp>
      <p:pic>
        <p:nvPicPr>
          <p:cNvPr id="56327" name="Picture 7" descr="umns008_000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6206" b="5434"/>
          <a:stretch>
            <a:fillRect/>
          </a:stretch>
        </p:blipFill>
        <p:spPr>
          <a:xfrm>
            <a:off x="685800" y="304800"/>
            <a:ext cx="3048000" cy="61722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724400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a typeface="+mn-ea"/>
              </a:rPr>
              <a:t>Manifestations of Common Peroneal Nerve Injury</a:t>
            </a:r>
            <a:endParaRPr lang="en-US" sz="2800" dirty="0">
              <a:ea typeface="+mn-ea"/>
            </a:endParaRPr>
          </a:p>
        </p:txBody>
      </p:sp>
      <p:pic>
        <p:nvPicPr>
          <p:cNvPr id="24581" name="Content Placeholder 4" descr="B84D3E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8"/>
          <a:stretch>
            <a:fillRect/>
          </a:stretch>
        </p:blipFill>
        <p:spPr bwMode="auto">
          <a:xfrm>
            <a:off x="3048000" y="4953000"/>
            <a:ext cx="2265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OBJECTIVES</a:t>
            </a:r>
            <a:endParaRPr lang="en-US" sz="44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100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ea typeface="+mn-ea"/>
              </a:rPr>
              <a:t>By the end of the lecture, students should be able to: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Describe the anatomy (origin, course &amp; distribution) of the sciatic nerve.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70C0"/>
                </a:solidFill>
                <a:ea typeface="+mn-ea"/>
              </a:rPr>
              <a:t>List the branches of the sciatic nerve.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70C0"/>
                </a:solidFill>
                <a:ea typeface="+mn-ea"/>
              </a:rPr>
              <a:t>Describe briefly 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main motor and sensory manifestations in case of injury of the sciatic nerve or its main branches.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886200" cy="1600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b="1" dirty="0" smtClean="0"/>
              <a:t>Common Peroneal Nerve Injury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057400"/>
            <a:ext cx="3962400" cy="28194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a typeface="+mn-ea"/>
              </a:rPr>
              <a:t>Sensory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a typeface="+mn-ea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400" dirty="0" smtClean="0">
                <a:ea typeface="+mn-ea"/>
              </a:rPr>
              <a:t>Sensation is lost between the first and second toes.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400" dirty="0" smtClean="0">
                <a:ea typeface="+mn-ea"/>
              </a:rPr>
              <a:t>Dorsum of the foot and toes.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400" dirty="0" smtClean="0">
                <a:ea typeface="+mn-ea"/>
              </a:rPr>
              <a:t>Medial side of the big toe.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400" dirty="0" smtClean="0">
                <a:ea typeface="+mn-ea"/>
              </a:rPr>
              <a:t>Lateral side of the leg.</a:t>
            </a:r>
          </a:p>
          <a:p>
            <a:pPr>
              <a:buFont typeface="Wingdings 2" pitchFamily="18" charset="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25604" name="Content Placeholder 4" descr="4FEAB4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5" t="17249" r="38313" b="15070"/>
          <a:stretch>
            <a:fillRect/>
          </a:stretch>
        </p:blipFill>
        <p:spPr>
          <a:xfrm>
            <a:off x="4343400" y="152400"/>
            <a:ext cx="3429000" cy="5715000"/>
          </a:xfr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48600" y="2057400"/>
            <a:ext cx="1143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ea typeface="+mn-ea"/>
              </a:rPr>
              <a:t>Superficial </a:t>
            </a:r>
            <a:r>
              <a:rPr lang="en-US" sz="1400" b="1" dirty="0" err="1">
                <a:ea typeface="+mn-ea"/>
              </a:rPr>
              <a:t>peroneal</a:t>
            </a:r>
            <a:endParaRPr lang="en-US" sz="1400" b="1" dirty="0">
              <a:ea typeface="+mn-e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1295400" cy="533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715000" y="4191000"/>
            <a:ext cx="685800" cy="533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ea typeface="+mj-ea"/>
              </a:rPr>
              <a:t>Tibial Nerve Injury</a:t>
            </a:r>
            <a:endParaRPr lang="en-US" sz="40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029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sz="2000" b="1" dirty="0" smtClean="0">
                <a:ea typeface="+mn-ea"/>
              </a:rPr>
              <a:t>Because of its deep and protected position, the </a:t>
            </a:r>
            <a:r>
              <a:rPr lang="en-US" sz="2000" b="1" dirty="0" err="1" smtClean="0">
                <a:ea typeface="+mn-ea"/>
              </a:rPr>
              <a:t>tibial</a:t>
            </a:r>
            <a:r>
              <a:rPr lang="en-US" sz="2000" b="1" dirty="0" smtClean="0">
                <a:ea typeface="+mn-ea"/>
              </a:rPr>
              <a:t> nerve is </a:t>
            </a:r>
            <a:r>
              <a:rPr lang="en-US" sz="2000" i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rarely injured.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000" dirty="0" smtClean="0">
                <a:solidFill>
                  <a:srgbClr val="C00000"/>
                </a:solidFill>
                <a:ea typeface="+mn-ea"/>
              </a:rPr>
              <a:t>Complete</a:t>
            </a:r>
            <a:r>
              <a:rPr lang="en-US" sz="2000" dirty="0" smtClean="0">
                <a:ea typeface="+mn-ea"/>
              </a:rPr>
              <a:t> division results in the following clinical features: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000" b="1" u="sng" dirty="0" smtClean="0">
                <a:solidFill>
                  <a:srgbClr val="C00000"/>
                </a:solidFill>
                <a:ea typeface="+mn-ea"/>
              </a:rPr>
              <a:t>Motor: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All the muscles in the back of the leg and the sole of the foot are paralyzed.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000" dirty="0" smtClean="0">
                <a:ea typeface="+mn-ea"/>
              </a:rPr>
              <a:t>The opposing muscles </a:t>
            </a:r>
            <a:r>
              <a:rPr lang="en-US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Dorsiflex</a:t>
            </a:r>
            <a:r>
              <a:rPr lang="en-US" sz="2000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sz="2000" dirty="0" smtClean="0">
                <a:ea typeface="+mn-ea"/>
              </a:rPr>
              <a:t>the foot at the ankle joint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and Evert the foot</a:t>
            </a:r>
            <a:r>
              <a:rPr lang="en-US" sz="2000" dirty="0" smtClean="0">
                <a:ea typeface="+mn-ea"/>
              </a:rPr>
              <a:t>  at the </a:t>
            </a:r>
            <a:r>
              <a:rPr lang="en-US" sz="2000" dirty="0" err="1" smtClean="0">
                <a:ea typeface="+mn-ea"/>
              </a:rPr>
              <a:t>subtalar</a:t>
            </a:r>
            <a:r>
              <a:rPr lang="en-US" sz="2000" dirty="0" smtClean="0">
                <a:ea typeface="+mn-ea"/>
              </a:rPr>
              <a:t> joint, an attitude referred to as </a:t>
            </a:r>
            <a:r>
              <a:rPr lang="en-US" sz="2400" b="1" dirty="0" err="1" smtClean="0">
                <a:solidFill>
                  <a:srgbClr val="C00000"/>
                </a:solidFill>
                <a:ea typeface="+mn-ea"/>
              </a:rPr>
              <a:t>Taleps</a:t>
            </a:r>
            <a:r>
              <a:rPr lang="en-US" sz="2400" b="1" dirty="0" smtClean="0">
                <a:solidFill>
                  <a:srgbClr val="C00000"/>
                </a:solidFill>
                <a:ea typeface="+mn-ea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Calcaneovalgus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.</a:t>
            </a:r>
          </a:p>
          <a:p>
            <a:pPr>
              <a:buFont typeface="Wingdings 2" pitchFamily="18" charset="2"/>
              <a:buChar char=""/>
              <a:defRPr/>
            </a:pPr>
            <a:endParaRPr lang="en-US" sz="2000" i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>
              <a:buFont typeface="Wingdings 2" pitchFamily="18" charset="2"/>
              <a:buChar char=""/>
              <a:defRPr/>
            </a:pPr>
            <a:endParaRPr lang="en-US" dirty="0">
              <a:ea typeface="+mn-ea"/>
            </a:endParaRPr>
          </a:p>
        </p:txBody>
      </p:sp>
      <p:pic>
        <p:nvPicPr>
          <p:cNvPr id="26628" name="Content Placeholder 4" descr="67B20F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" r="12119" b="18007"/>
          <a:stretch>
            <a:fillRect/>
          </a:stretch>
        </p:blipFill>
        <p:spPr>
          <a:xfrm>
            <a:off x="228600" y="1676400"/>
            <a:ext cx="4343400" cy="4343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447800" y="4876800"/>
            <a:ext cx="838200" cy="30480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800600" cy="762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600" b="1" dirty="0" err="1" smtClean="0"/>
              <a:t>Tibial</a:t>
            </a:r>
            <a:r>
              <a:rPr lang="en-US" sz="3600" b="1" dirty="0" smtClean="0"/>
              <a:t> Nerve Injury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38400"/>
            <a:ext cx="2362200" cy="24384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  <a:ea typeface="+mn-ea"/>
              </a:rPr>
              <a:t>Sensory loss: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400" dirty="0" smtClean="0">
                <a:ea typeface="+mn-ea"/>
              </a:rPr>
              <a:t>On the Lateral side of the leg and foot &amp; </a:t>
            </a:r>
            <a:r>
              <a:rPr lang="en-US" sz="2400" b="1" dirty="0" smtClean="0">
                <a:solidFill>
                  <a:srgbClr val="0066FF"/>
                </a:solidFill>
                <a:ea typeface="+mn-ea"/>
              </a:rPr>
              <a:t>trophic ulcers </a:t>
            </a:r>
            <a:r>
              <a:rPr lang="en-US" sz="2400" dirty="0" smtClean="0">
                <a:ea typeface="+mn-ea"/>
              </a:rPr>
              <a:t>in the sole.</a:t>
            </a:r>
          </a:p>
          <a:p>
            <a:pPr>
              <a:buFont typeface="Wingdings 2" pitchFamily="18" charset="2"/>
              <a:buNone/>
              <a:defRPr/>
            </a:pPr>
            <a:endParaRPr lang="en-US" sz="2400" dirty="0">
              <a:ea typeface="+mn-ea"/>
            </a:endParaRPr>
          </a:p>
        </p:txBody>
      </p:sp>
      <p:pic>
        <p:nvPicPr>
          <p:cNvPr id="27652" name="Picture 7" descr="BC27097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42372" r="56133" b="23857"/>
          <a:stretch>
            <a:fillRect/>
          </a:stretch>
        </p:blipFill>
        <p:spPr>
          <a:xfrm>
            <a:off x="7239000" y="3657600"/>
            <a:ext cx="1676400" cy="2895600"/>
          </a:xfr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653" name="Picture 2" descr="C:\Documents and Settings\User\My Documents\Student Gray\6. Lower limb\F66122-006-f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"/>
          <a:stretch>
            <a:fillRect/>
          </a:stretch>
        </p:blipFill>
        <p:spPr bwMode="auto">
          <a:xfrm>
            <a:off x="2590800" y="1600200"/>
            <a:ext cx="45720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7924800" y="5486400"/>
            <a:ext cx="1219200" cy="60960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2286000" cy="7048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1"/>
                </a:solidFill>
              </a:rPr>
              <a:t>Origin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76400"/>
            <a:ext cx="2590800" cy="3352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ea typeface="+mn-ea"/>
              </a:rPr>
              <a:t>From Sacral the Plexus,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ea typeface="+mn-ea"/>
              </a:rPr>
              <a:t> (L4,5, S1, 2,3).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ea typeface="+mn-ea"/>
              </a:rPr>
              <a:t>It is the largest branch of the plexus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ea typeface="+mn-ea"/>
              </a:rPr>
              <a:t> It is the largest nerve of the body.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dirty="0">
              <a:ea typeface="+mn-ea"/>
            </a:endParaRPr>
          </a:p>
        </p:txBody>
      </p:sp>
      <p:pic>
        <p:nvPicPr>
          <p:cNvPr id="5" name="Content Placeholder 4" descr="F66122-005-f06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0" b="3333"/>
          <a:stretch>
            <a:fillRect/>
          </a:stretch>
        </p:blipFill>
        <p:spPr>
          <a:xfrm>
            <a:off x="2819400" y="304800"/>
            <a:ext cx="6096000" cy="6019800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419600" cy="6858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Sacral Plexus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3657600" cy="4572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800" b="1" u="sng" dirty="0" smtClean="0">
                <a:solidFill>
                  <a:srgbClr val="C00000"/>
                </a:solidFill>
                <a:ea typeface="+mn-ea"/>
              </a:rPr>
              <a:t>Formation: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ea typeface="+mn-ea"/>
              </a:rPr>
              <a:t>Ventral (anterior) rami of a part of L4 &amp; whole L5 (lumbosacral trunk) + S1,2,3 and most of S4.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Site:</a:t>
            </a:r>
            <a:r>
              <a:rPr lang="en-US" sz="2400" b="1" u="sng" dirty="0" smtClean="0">
                <a:solidFill>
                  <a:srgbClr val="0066FF"/>
                </a:solidFill>
                <a:ea typeface="+mn-ea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ea typeface="+mn-ea"/>
              </a:rPr>
              <a:t>On the posterior wall of the pelvis,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b="1" dirty="0" smtClean="0">
                <a:ea typeface="+mn-ea"/>
              </a:rPr>
              <a:t>In front of Piriformis muscle.</a:t>
            </a:r>
          </a:p>
        </p:txBody>
      </p:sp>
      <p:pic>
        <p:nvPicPr>
          <p:cNvPr id="5" name="Content Placeholder 4" descr="F66122-005-f06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"/>
          <a:stretch>
            <a:fillRect/>
          </a:stretch>
        </p:blipFill>
        <p:spPr>
          <a:xfrm>
            <a:off x="3962400" y="1066800"/>
            <a:ext cx="4953000" cy="5334000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7696200" y="2514600"/>
            <a:ext cx="15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nstantia" charset="0"/>
              </a:rPr>
              <a:t>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7772400" y="3124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15"/>
          <p:cNvSpPr txBox="1">
            <a:spLocks noChangeArrowheads="1"/>
          </p:cNvSpPr>
          <p:nvPr/>
        </p:nvSpPr>
        <p:spPr bwMode="auto">
          <a:xfrm>
            <a:off x="7620000" y="3200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nstantia" charset="0"/>
              </a:rPr>
              <a:t>5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7848600" y="3659188"/>
            <a:ext cx="381000" cy="746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3733800" cy="6858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chemeClr val="bg1"/>
                </a:solidFill>
                <a:latin typeface="Calibri" charset="0"/>
              </a:rPr>
              <a:t>Course &amp;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3962400" cy="5334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70C0"/>
                </a:solidFill>
                <a:ea typeface="+mn-ea"/>
              </a:rPr>
              <a:t>It leaves the pelvis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through greater sciatic foramen</a:t>
            </a:r>
            <a:r>
              <a:rPr lang="en-US" sz="2200" b="1" dirty="0" smtClean="0">
                <a:solidFill>
                  <a:srgbClr val="0070C0"/>
                </a:solidFill>
                <a:ea typeface="+mn-ea"/>
              </a:rPr>
              <a:t>,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below the piriformis </a:t>
            </a:r>
            <a:r>
              <a:rPr lang="en-US" sz="2200" b="1" dirty="0" smtClean="0">
                <a:solidFill>
                  <a:srgbClr val="0070C0"/>
                </a:solidFill>
                <a:ea typeface="+mn-ea"/>
              </a:rPr>
              <a:t>&amp; passes in the gluteal region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(between ischial tuberosity &amp; greater trochanter) </a:t>
            </a:r>
            <a:r>
              <a:rPr lang="en-US" sz="2200" b="1" dirty="0" smtClean="0">
                <a:solidFill>
                  <a:srgbClr val="0070C0"/>
                </a:solidFill>
                <a:ea typeface="+mn-ea"/>
              </a:rPr>
              <a:t>then to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posterior compartment of thigh.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u="sng" dirty="0" smtClean="0">
                <a:solidFill>
                  <a:srgbClr val="C00000"/>
                </a:solidFill>
                <a:ea typeface="+mn-ea"/>
              </a:rPr>
              <a:t>Termination</a:t>
            </a:r>
            <a:r>
              <a:rPr lang="en-US" sz="2000" b="1" dirty="0" smtClean="0">
                <a:solidFill>
                  <a:srgbClr val="C00000"/>
                </a:solidFill>
                <a:ea typeface="+mn-ea"/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>
                <a:ea typeface="+mn-ea"/>
              </a:rPr>
              <a:t>In the middle of the back of the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>
                <a:ea typeface="+mn-ea"/>
              </a:rPr>
              <a:t> thigh </a:t>
            </a:r>
            <a:r>
              <a:rPr lang="en-US" sz="2000" b="1" dirty="0" smtClean="0">
                <a:solidFill>
                  <a:srgbClr val="C00000"/>
                </a:solidFill>
                <a:ea typeface="+mn-ea"/>
              </a:rPr>
              <a:t>It </a:t>
            </a:r>
            <a:r>
              <a:rPr lang="en-US" sz="2000" b="1" dirty="0" smtClean="0">
                <a:ea typeface="+mn-ea"/>
              </a:rPr>
              <a:t>divides into 2 branches: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ea typeface="+mn-ea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a typeface="+mn-ea"/>
              </a:rPr>
              <a:t>Tibial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 &amp;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a typeface="+mn-ea"/>
              </a:rPr>
              <a:t>Common Peroneal (Fibular)</a:t>
            </a:r>
            <a:r>
              <a:rPr lang="en-US" sz="2000" b="1" dirty="0" smtClean="0">
                <a:ea typeface="+mn-ea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a typeface="+mn-ea"/>
            </a:endParaRPr>
          </a:p>
        </p:txBody>
      </p:sp>
      <p:pic>
        <p:nvPicPr>
          <p:cNvPr id="8" name="Content Placeholder 6" descr="lumbosacral 0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04800"/>
            <a:ext cx="4724400" cy="6248400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6096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Branches of Sciatic Nerve</a:t>
            </a:r>
            <a:endParaRPr lang="en-US" sz="36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352800" cy="3352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800" b="1" u="sng" dirty="0" smtClean="0">
                <a:solidFill>
                  <a:srgbClr val="002060"/>
                </a:solidFill>
                <a:ea typeface="+mn-ea"/>
              </a:rPr>
              <a:t>1.  Cutaneous</a:t>
            </a:r>
            <a:r>
              <a:rPr lang="en-US" sz="2800" b="1" dirty="0" smtClean="0">
                <a:solidFill>
                  <a:srgbClr val="002060"/>
                </a:solidFill>
                <a:ea typeface="+mn-ea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ea typeface="+mn-ea"/>
              </a:rPr>
              <a:t>To all leg &amp; foot </a:t>
            </a:r>
            <a:r>
              <a:rPr lang="en-US" sz="2800" b="1" u="sng" dirty="0" smtClean="0">
                <a:solidFill>
                  <a:srgbClr val="C00000"/>
                </a:solidFill>
                <a:ea typeface="+mn-ea"/>
              </a:rPr>
              <a:t>EXCEPT:</a:t>
            </a:r>
            <a:r>
              <a:rPr lang="en-US" sz="2800" b="1" dirty="0" smtClean="0">
                <a:solidFill>
                  <a:srgbClr val="C00000"/>
                </a:solidFill>
                <a:ea typeface="+mn-ea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ea typeface="+mn-ea"/>
              </a:rPr>
              <a:t>Areas supplied by the </a:t>
            </a:r>
            <a:r>
              <a:rPr lang="en-US" sz="2800" b="1" dirty="0" smtClean="0">
                <a:solidFill>
                  <a:srgbClr val="FF0000"/>
                </a:solidFill>
                <a:ea typeface="+mn-ea"/>
              </a:rPr>
              <a:t>saphenous nerve (</a:t>
            </a:r>
            <a:r>
              <a:rPr lang="en-US" sz="2800" b="1" dirty="0" smtClean="0">
                <a:ea typeface="+mn-ea"/>
              </a:rPr>
              <a:t>branch of femoral nerve).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>
              <a:solidFill>
                <a:srgbClr val="0070C0"/>
              </a:solidFill>
              <a:ea typeface="+mn-ea"/>
            </a:endParaRPr>
          </a:p>
        </p:txBody>
      </p:sp>
      <p:pic>
        <p:nvPicPr>
          <p:cNvPr id="11268" name="Picture 2" descr="C:\Documents and Settings\User\My Documents\Student Gray\6. Lower limb\F66122-006-f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"/>
          <a:stretch>
            <a:fillRect/>
          </a:stretch>
        </p:blipFill>
        <p:spPr bwMode="auto">
          <a:xfrm>
            <a:off x="3657600" y="1066800"/>
            <a:ext cx="51816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43800" y="4267200"/>
            <a:ext cx="1371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44196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648200" cy="5562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C00000"/>
                </a:solidFill>
                <a:ea typeface="+mn-ea"/>
              </a:rPr>
              <a:t>2. Muscular</a:t>
            </a:r>
            <a:r>
              <a:rPr lang="en-US" sz="2400" b="1" dirty="0" smtClean="0">
                <a:solidFill>
                  <a:srgbClr val="C00000"/>
                </a:solidFill>
                <a:ea typeface="+mn-ea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To </a:t>
            </a:r>
            <a:r>
              <a:rPr lang="en-US" sz="2400" b="1" u="sng" dirty="0" smtClean="0">
                <a:solidFill>
                  <a:srgbClr val="0070C0"/>
                </a:solidFill>
                <a:ea typeface="+mn-ea"/>
              </a:rPr>
              <a:t>Hamstrings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(flexors of knee &amp; extensors of the hip).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>
                <a:ea typeface="+mn-ea"/>
              </a:rPr>
              <a:t>(through tibial  part) to: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i="1" dirty="0" smtClean="0">
                <a:ea typeface="+mn-ea"/>
              </a:rPr>
              <a:t>Hamstring part of Adductor Magnus.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i="1" dirty="0" smtClean="0">
                <a:ea typeface="+mn-ea"/>
              </a:rPr>
              <a:t>Long head of Biceps Femoris.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i="1" dirty="0" smtClean="0">
                <a:ea typeface="+mn-ea"/>
              </a:rPr>
              <a:t>Semitendinosus.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i="1" dirty="0" smtClean="0">
                <a:ea typeface="+mn-ea"/>
              </a:rPr>
              <a:t>Semimembranosus.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i="1" dirty="0" smtClean="0">
                <a:ea typeface="+mn-ea"/>
              </a:rPr>
              <a:t> </a:t>
            </a:r>
            <a:r>
              <a:rPr lang="en-US" sz="2400" i="1" u="sng" dirty="0" smtClean="0">
                <a:ea typeface="+mn-ea"/>
              </a:rPr>
              <a:t>NB. The short head of biceps receives its branch from the lateral popliteal (common peroneal) nerve.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  <a:ea typeface="+mn-ea"/>
            </a:endParaRPr>
          </a:p>
        </p:txBody>
      </p:sp>
      <p:pic>
        <p:nvPicPr>
          <p:cNvPr id="12291" name="Picture 3" descr="C:\Users\galmadani\Desktop\Documents\Documents\Student Gray\6. Lower limb\F66122-006-f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3333" b="3722"/>
          <a:stretch>
            <a:fillRect/>
          </a:stretch>
        </p:blipFill>
        <p:spPr bwMode="auto">
          <a:xfrm>
            <a:off x="5105400" y="381000"/>
            <a:ext cx="3581400" cy="617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657600" cy="5334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DEF5FA"/>
                  </a:outerShdw>
                </a:effectLst>
                <a:latin typeface="Calibri" charset="0"/>
              </a:rPr>
              <a:t>Tibial 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3810000" cy="57912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u="sng" dirty="0" smtClean="0">
                <a:solidFill>
                  <a:srgbClr val="002060"/>
                </a:solidFill>
                <a:ea typeface="+mn-ea"/>
              </a:rPr>
              <a:t>Course: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002060"/>
                </a:solidFill>
                <a:ea typeface="+mn-ea"/>
              </a:rPr>
              <a:t>Descends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through popliteal fossa </a:t>
            </a:r>
            <a:r>
              <a:rPr lang="en-US" dirty="0" smtClean="0">
                <a:solidFill>
                  <a:srgbClr val="0070C0"/>
                </a:solidFill>
                <a:ea typeface="+mn-ea"/>
              </a:rPr>
              <a:t>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posterior compartment of leg</a:t>
            </a:r>
            <a:r>
              <a:rPr lang="en-US" dirty="0" smtClean="0">
                <a:solidFill>
                  <a:srgbClr val="0070C0"/>
                </a:solidFill>
                <a:ea typeface="+mn-ea"/>
              </a:rPr>
              <a:t>, accompanied with posterior tibial vessels.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0070C0"/>
                </a:solidFill>
                <a:ea typeface="+mn-ea"/>
              </a:rPr>
              <a:t>Passes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deep to flexor retinaculum</a:t>
            </a:r>
            <a:r>
              <a:rPr lang="en-US" dirty="0" smtClean="0">
                <a:solidFill>
                  <a:srgbClr val="0070C0"/>
                </a:solidFill>
                <a:ea typeface="+mn-ea"/>
              </a:rPr>
              <a:t> (through the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tarsal tunnel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,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behind medial malleolus</a:t>
            </a:r>
            <a:r>
              <a:rPr lang="en-US" dirty="0" smtClean="0">
                <a:solidFill>
                  <a:srgbClr val="0070C0"/>
                </a:solidFill>
                <a:ea typeface="+mn-ea"/>
              </a:rPr>
              <a:t>) to reach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sole of foot</a:t>
            </a:r>
            <a:r>
              <a:rPr lang="en-US" dirty="0" smtClean="0">
                <a:solidFill>
                  <a:srgbClr val="0070C0"/>
                </a:solidFill>
                <a:ea typeface="+mn-ea"/>
              </a:rPr>
              <a:t> where it divides into 2 terminal branches </a:t>
            </a:r>
            <a:r>
              <a:rPr lang="en-US" dirty="0" smtClean="0">
                <a:solidFill>
                  <a:srgbClr val="C00000"/>
                </a:solidFill>
                <a:ea typeface="+mn-ea"/>
              </a:rPr>
              <a:t>(Medial &amp; Lateral planter nerves.</a:t>
            </a:r>
            <a:endParaRPr lang="en-US" dirty="0">
              <a:solidFill>
                <a:srgbClr val="C00000"/>
              </a:solidFill>
              <a:ea typeface="+mn-ea"/>
            </a:endParaRPr>
          </a:p>
        </p:txBody>
      </p:sp>
      <p:pic>
        <p:nvPicPr>
          <p:cNvPr id="5" name="Content Placeholder 4" descr="F66122-006-f08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3461" b="3030"/>
          <a:stretch>
            <a:fillRect/>
          </a:stretch>
        </p:blipFill>
        <p:spPr>
          <a:xfrm>
            <a:off x="4071938" y="228600"/>
            <a:ext cx="3624262" cy="6400800"/>
          </a:xfrm>
          <a:ln w="19050" cap="sq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3317" name="Picture 2" descr="C:\Documents and Settings\User\My Documents\Student Gray\6. Lower limb\F66122-006-f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3324" b="32391"/>
          <a:stretch>
            <a:fillRect/>
          </a:stretch>
        </p:blipFill>
        <p:spPr bwMode="auto">
          <a:xfrm>
            <a:off x="7848600" y="4724400"/>
            <a:ext cx="11430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4800600" y="4953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4267200" cy="6858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alibri" charset="0"/>
                <a:ea typeface="ＭＳ Ｐゴシック" charset="0"/>
              </a:rPr>
              <a:t>Muscular Branches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4114800" cy="3810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70C0"/>
                </a:solidFill>
                <a:ea typeface="+mn-ea"/>
              </a:rPr>
              <a:t>Muscles of posterior compartment of leg  &amp; intrinsic muscles of sole </a:t>
            </a:r>
            <a:r>
              <a:rPr lang="en-US" sz="2800" dirty="0" smtClean="0">
                <a:ea typeface="+mn-ea"/>
              </a:rPr>
              <a:t>(Planter flexors of ankle,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ea typeface="+mn-ea"/>
              </a:rPr>
              <a:t> Flexors of toes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u="sng" dirty="0" smtClean="0">
                <a:ea typeface="+mn-ea"/>
              </a:rPr>
              <a:t>ONE Invertor of foot (tibialis posterior).</a:t>
            </a:r>
          </a:p>
          <a:p>
            <a:pPr>
              <a:buFont typeface="Wingdings 2" pitchFamily="18" charset="2"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14340" name="Picture 2" descr="C:\Users\galmadani\Desktop\Documents\Documents\Student Gray\6. Lower limb\F66122-006-f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"/>
          <a:stretch>
            <a:fillRect/>
          </a:stretch>
        </p:blipFill>
        <p:spPr bwMode="auto">
          <a:xfrm>
            <a:off x="4800600" y="539750"/>
            <a:ext cx="3962400" cy="6089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788</TotalTime>
  <Words>1024</Words>
  <Application>Microsoft Macintosh PowerPoint</Application>
  <PresentationFormat>On-screen Show (4:3)</PresentationFormat>
  <Paragraphs>131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Wingdings</vt:lpstr>
      <vt:lpstr>Flow</vt:lpstr>
      <vt:lpstr>*SCIATIC NERVE</vt:lpstr>
      <vt:lpstr>OBJECTIVES</vt:lpstr>
      <vt:lpstr>Origin</vt:lpstr>
      <vt:lpstr>Sacral Plexus</vt:lpstr>
      <vt:lpstr>Course &amp; Distribution</vt:lpstr>
      <vt:lpstr>Branches of Sciatic Nerve</vt:lpstr>
      <vt:lpstr>PowerPoint Presentation</vt:lpstr>
      <vt:lpstr>Tibial  Nerve</vt:lpstr>
      <vt:lpstr>Muscular Branches</vt:lpstr>
      <vt:lpstr>Common Peroneal (Fibular) Nerve</vt:lpstr>
      <vt:lpstr>Muscular Branches</vt:lpstr>
      <vt:lpstr>PowerPoint Presentation</vt:lpstr>
      <vt:lpstr>SCIATIC NERVE INJURY</vt:lpstr>
      <vt:lpstr>Sensory Loss</vt:lpstr>
      <vt:lpstr>EFFECT OF SCIATIC NERVE INJURY</vt:lpstr>
      <vt:lpstr>SCIATICA</vt:lpstr>
      <vt:lpstr>PowerPoint Presentation</vt:lpstr>
      <vt:lpstr>Common Peroneal Nerve Injury</vt:lpstr>
      <vt:lpstr>PowerPoint Presentation</vt:lpstr>
      <vt:lpstr>Common Peroneal Nerve Injury </vt:lpstr>
      <vt:lpstr>Tibial Nerve Injury</vt:lpstr>
      <vt:lpstr>Tibial Nerve Injury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SCIATIC NERVE</dc:title>
  <dc:creator>Prof. Saeed Abuel makarem</dc:creator>
  <cp:lastModifiedBy>User</cp:lastModifiedBy>
  <cp:revision>56</cp:revision>
  <dcterms:created xsi:type="dcterms:W3CDTF">2011-01-04T05:38:32Z</dcterms:created>
  <dcterms:modified xsi:type="dcterms:W3CDTF">2012-01-02T11:49:04Z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iatic nerve">
    <vt:lpwstr>Prof. saeed abuel makarem</vt:lpwstr>
  </property>
</Properties>
</file>