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318" r:id="rId2"/>
    <p:sldId id="325" r:id="rId3"/>
    <p:sldId id="319" r:id="rId4"/>
    <p:sldId id="277" r:id="rId5"/>
    <p:sldId id="309" r:id="rId6"/>
    <p:sldId id="310" r:id="rId7"/>
    <p:sldId id="327" r:id="rId8"/>
    <p:sldId id="326" r:id="rId9"/>
    <p:sldId id="289" r:id="rId10"/>
    <p:sldId id="293" r:id="rId11"/>
    <p:sldId id="311" r:id="rId12"/>
    <p:sldId id="328" r:id="rId13"/>
    <p:sldId id="302" r:id="rId14"/>
    <p:sldId id="322" r:id="rId15"/>
    <p:sldId id="312" r:id="rId16"/>
    <p:sldId id="313" r:id="rId17"/>
    <p:sldId id="306" r:id="rId18"/>
    <p:sldId id="315" r:id="rId19"/>
    <p:sldId id="316" r:id="rId20"/>
    <p:sldId id="329" r:id="rId21"/>
    <p:sldId id="323" r:id="rId22"/>
    <p:sldId id="317" r:id="rId23"/>
    <p:sldId id="324" r:id="rId24"/>
    <p:sldId id="33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40"/>
    <a:srgbClr val="0033CC"/>
    <a:srgbClr val="006600"/>
    <a:srgbClr val="006C3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8" autoAdjust="0"/>
  </p:normalViewPr>
  <p:slideViewPr>
    <p:cSldViewPr>
      <p:cViewPr>
        <p:scale>
          <a:sx n="70" d="100"/>
          <a:sy n="70" d="100"/>
        </p:scale>
        <p:origin x="-1572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206C7-20D4-463E-8080-D31EE1A9A54D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EDFD7-EC0A-4D8A-A2E0-399DAB306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3966F3-2DCE-4389-9CCE-C133821F6AC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B68404-BCD7-42E9-AAF7-47F51F9C011C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subTitle" idx="4294967295"/>
          </p:nvPr>
        </p:nvSpPr>
        <p:spPr>
          <a:xfrm>
            <a:off x="304800" y="228600"/>
            <a:ext cx="7848600" cy="2667000"/>
          </a:xfrm>
          <a:solidFill>
            <a:schemeClr val="accent1">
              <a:lumMod val="60000"/>
              <a:lumOff val="40000"/>
            </a:schemeClr>
          </a:solidFill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rtlCol="0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i="1" dirty="0" smtClean="0"/>
              <a:t>BONES OF THE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4800" b="1" i="1" dirty="0" smtClean="0"/>
              <a:t>UPPER LIMB </a:t>
            </a:r>
            <a:endParaRPr lang="en-US" sz="4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3962400"/>
            <a:ext cx="356234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Dr. </a:t>
            </a:r>
            <a:r>
              <a:rPr lang="en-US" sz="24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Khaleel</a:t>
            </a:r>
            <a:r>
              <a:rPr lang="en-US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Alyahya</a:t>
            </a:r>
            <a:endParaRPr lang="en-US" sz="24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6013" y="3962400"/>
            <a:ext cx="323511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Dr. </a:t>
            </a:r>
            <a:r>
              <a:rPr lang="en-US" sz="24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Jamila</a:t>
            </a:r>
            <a:r>
              <a:rPr lang="en-US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El-</a:t>
            </a:r>
            <a:r>
              <a:rPr lang="en-US" sz="24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Medany</a:t>
            </a:r>
            <a:endParaRPr lang="en-US" sz="2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</a:rPr>
              <a:t>Arm</a:t>
            </a:r>
            <a:endParaRPr lang="ar-SA" sz="4000" b="1" i="1" dirty="0">
              <a:solidFill>
                <a:schemeClr val="bg1"/>
              </a:solidFill>
            </a:endParaRPr>
          </a:p>
        </p:txBody>
      </p:sp>
      <p:pic>
        <p:nvPicPr>
          <p:cNvPr id="4" name="Picture 8" descr="E2168B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4773" r="46103" b="21960"/>
          <a:stretch>
            <a:fillRect/>
          </a:stretch>
        </p:blipFill>
        <p:spPr>
          <a:xfrm>
            <a:off x="714348" y="2000240"/>
            <a:ext cx="3643338" cy="4714908"/>
          </a:xfrm>
          <a:noFill/>
          <a:ln w="38100">
            <a:solidFill>
              <a:schemeClr val="tx1"/>
            </a:solidFill>
          </a:ln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932040" y="1920084"/>
            <a:ext cx="3926240" cy="493791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lvl="1"/>
            <a:r>
              <a:rPr lang="en-US" b="1" i="1" dirty="0" smtClean="0"/>
              <a:t>It is formed by a single bone </a:t>
            </a:r>
            <a:r>
              <a:rPr lang="en-US" b="1" i="1" u="sng" dirty="0" smtClean="0"/>
              <a:t>(</a:t>
            </a:r>
            <a:r>
              <a:rPr lang="en-US" b="1" i="1" u="sng" dirty="0" err="1" smtClean="0"/>
              <a:t>Humerus</a:t>
            </a:r>
            <a:r>
              <a:rPr lang="en-US" b="1" i="1" u="sng" dirty="0" smtClean="0"/>
              <a:t>):</a:t>
            </a:r>
          </a:p>
          <a:p>
            <a:pPr lvl="1"/>
            <a:r>
              <a:rPr lang="en-US" b="1" i="1" dirty="0" smtClean="0">
                <a:solidFill>
                  <a:srgbClr val="0033CC"/>
                </a:solidFill>
              </a:rPr>
              <a:t>It is a typical long bone.</a:t>
            </a:r>
          </a:p>
          <a:p>
            <a:pPr lvl="1"/>
            <a:r>
              <a:rPr lang="en-US" b="1" i="1" dirty="0" smtClean="0"/>
              <a:t>It has:</a:t>
            </a:r>
          </a:p>
          <a:p>
            <a:pPr lvl="1"/>
            <a:r>
              <a:rPr lang="en-US" b="1" i="1" u="sng" dirty="0" smtClean="0">
                <a:solidFill>
                  <a:srgbClr val="0033CC"/>
                </a:solidFill>
              </a:rPr>
              <a:t>Upper end</a:t>
            </a:r>
            <a:r>
              <a:rPr lang="en-US" b="1" i="1" dirty="0" smtClean="0">
                <a:solidFill>
                  <a:srgbClr val="0033CC"/>
                </a:solidFill>
              </a:rPr>
              <a:t> :</a:t>
            </a:r>
          </a:p>
          <a:p>
            <a:pPr lvl="1"/>
            <a:r>
              <a:rPr lang="en-US" b="1" i="1" dirty="0" smtClean="0">
                <a:solidFill>
                  <a:srgbClr val="C00000"/>
                </a:solidFill>
              </a:rPr>
              <a:t>1. Head</a:t>
            </a:r>
            <a:r>
              <a:rPr lang="en-US" b="1" i="1" dirty="0" smtClean="0"/>
              <a:t>: Smooth&amp; forms</a:t>
            </a:r>
          </a:p>
          <a:p>
            <a:pPr lvl="1"/>
            <a:r>
              <a:rPr lang="en-US" b="1" i="1" dirty="0" smtClean="0"/>
              <a:t>1/3 of a sphere.</a:t>
            </a:r>
          </a:p>
          <a:p>
            <a:pPr lvl="1"/>
            <a:r>
              <a:rPr lang="en-US" b="1" i="1" dirty="0" smtClean="0">
                <a:solidFill>
                  <a:srgbClr val="C00000"/>
                </a:solidFill>
              </a:rPr>
              <a:t>2. Anatomical neck</a:t>
            </a:r>
            <a:r>
              <a:rPr lang="en-US" b="1" i="1" dirty="0" smtClean="0"/>
              <a:t>: Immediately below the head.</a:t>
            </a:r>
          </a:p>
          <a:p>
            <a:pPr lvl="1"/>
            <a:r>
              <a:rPr lang="en-US" b="1" i="1" dirty="0" smtClean="0">
                <a:solidFill>
                  <a:srgbClr val="C00000"/>
                </a:solidFill>
              </a:rPr>
              <a:t>3. Greater &amp; Lesser tubercles </a:t>
            </a:r>
            <a:r>
              <a:rPr lang="en-US" b="1" i="1" dirty="0" smtClean="0"/>
              <a:t>separated by</a:t>
            </a:r>
          </a:p>
          <a:p>
            <a:pPr lvl="1"/>
            <a:r>
              <a:rPr lang="en-US" b="1" i="1" dirty="0" err="1" smtClean="0">
                <a:solidFill>
                  <a:srgbClr val="0033CC"/>
                </a:solidFill>
              </a:rPr>
              <a:t>Intertubercular</a:t>
            </a:r>
            <a:r>
              <a:rPr lang="en-US" b="1" i="1" dirty="0" smtClean="0">
                <a:solidFill>
                  <a:srgbClr val="0033CC"/>
                </a:solidFill>
              </a:rPr>
              <a:t> Groove.</a:t>
            </a:r>
          </a:p>
          <a:p>
            <a:pPr lvl="1"/>
            <a:r>
              <a:rPr lang="en-US" b="1" i="1" dirty="0" smtClean="0">
                <a:solidFill>
                  <a:srgbClr val="006600"/>
                </a:solidFill>
              </a:rPr>
              <a:t>Surgical Neck:  </a:t>
            </a:r>
            <a:r>
              <a:rPr lang="en-US" b="1" i="1" dirty="0" smtClean="0"/>
              <a:t>between the upper end  and the shaft.</a:t>
            </a:r>
          </a:p>
          <a:p>
            <a:pPr lvl="1"/>
            <a:endParaRPr lang="ar-SA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1785918" y="3143248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surgical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err="1" smtClean="0">
                <a:solidFill>
                  <a:schemeClr val="bg1"/>
                </a:solidFill>
              </a:rPr>
              <a:t>Humerus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6056" y="1920085"/>
            <a:ext cx="3610744" cy="443484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sz="2400" b="1" i="1" u="sng" dirty="0" smtClean="0">
                <a:solidFill>
                  <a:srgbClr val="0033CC"/>
                </a:solidFill>
              </a:rPr>
              <a:t>Shaft:</a:t>
            </a:r>
          </a:p>
          <a:p>
            <a:r>
              <a:rPr lang="en-US" sz="2400" b="1" i="1" dirty="0" smtClean="0">
                <a:solidFill>
                  <a:srgbClr val="0033CC"/>
                </a:solidFill>
              </a:rPr>
              <a:t>Anterior &amp; Posterior surfaces.</a:t>
            </a:r>
          </a:p>
          <a:p>
            <a:r>
              <a:rPr lang="en-US" sz="2400" b="1" i="1" dirty="0" smtClean="0">
                <a:solidFill>
                  <a:srgbClr val="006600"/>
                </a:solidFill>
              </a:rPr>
              <a:t>1. Deltoid </a:t>
            </a:r>
            <a:r>
              <a:rPr lang="en-US" sz="2400" b="1" i="1" dirty="0" err="1" smtClean="0">
                <a:solidFill>
                  <a:srgbClr val="006600"/>
                </a:solidFill>
              </a:rPr>
              <a:t>tuberosity</a:t>
            </a:r>
            <a:r>
              <a:rPr lang="en-US" sz="2400" b="1" i="1" dirty="0" smtClean="0">
                <a:solidFill>
                  <a:srgbClr val="006600"/>
                </a:solidFill>
              </a:rPr>
              <a:t>:</a:t>
            </a:r>
          </a:p>
          <a:p>
            <a:r>
              <a:rPr lang="en-US" sz="2400" b="1" i="1" dirty="0" smtClean="0"/>
              <a:t> A rough elevation halfway down the lateral aspect.</a:t>
            </a:r>
          </a:p>
          <a:p>
            <a:r>
              <a:rPr lang="en-US" sz="2400" b="1" i="1" dirty="0" smtClean="0">
                <a:solidFill>
                  <a:srgbClr val="006600"/>
                </a:solidFill>
              </a:rPr>
              <a:t>2. Spiral (Radial) groove</a:t>
            </a:r>
            <a:r>
              <a:rPr lang="en-US" sz="2400" b="1" i="1" dirty="0" smtClean="0"/>
              <a:t>:</a:t>
            </a:r>
          </a:p>
          <a:p>
            <a:r>
              <a:rPr lang="en-US" sz="2400" b="1" i="1" dirty="0" smtClean="0"/>
              <a:t>Runs obliquely down the posterior aspect of the shaft.</a:t>
            </a:r>
          </a:p>
          <a:p>
            <a:r>
              <a:rPr lang="en-US" sz="2400" b="1" i="1" dirty="0" smtClean="0"/>
              <a:t>It lodges the important radial nerve &amp; vessels.</a:t>
            </a:r>
          </a:p>
        </p:txBody>
      </p:sp>
      <p:pic>
        <p:nvPicPr>
          <p:cNvPr id="5" name="Picture 8" descr="E2168B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10000"/>
          </a:blip>
          <a:srcRect t="4773" r="46103" b="21960"/>
          <a:stretch>
            <a:fillRect/>
          </a:stretch>
        </p:blipFill>
        <p:spPr>
          <a:xfrm>
            <a:off x="642910" y="2000240"/>
            <a:ext cx="3714776" cy="47149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5400" b="1" i="1" dirty="0" err="1" smtClean="0">
                <a:solidFill>
                  <a:schemeClr val="bg1"/>
                </a:solidFill>
              </a:rPr>
              <a:t>Humerus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sz="2400" b="1" u="sng" dirty="0" smtClean="0">
                <a:solidFill>
                  <a:srgbClr val="0070C0"/>
                </a:solidFill>
              </a:rPr>
              <a:t>Distal end :</a:t>
            </a:r>
          </a:p>
          <a:p>
            <a:r>
              <a:rPr lang="en-US" sz="2400" b="1" dirty="0" smtClean="0"/>
              <a:t>Medial : </a:t>
            </a:r>
            <a:r>
              <a:rPr lang="en-US" sz="2400" b="1" dirty="0" err="1" smtClean="0">
                <a:solidFill>
                  <a:srgbClr val="FF0000"/>
                </a:solidFill>
              </a:rPr>
              <a:t>Trochlea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400" b="1" dirty="0" smtClean="0"/>
              <a:t>Lateral: </a:t>
            </a:r>
            <a:r>
              <a:rPr lang="en-US" sz="2400" b="1" dirty="0" err="1" smtClean="0">
                <a:solidFill>
                  <a:srgbClr val="7030A0"/>
                </a:solidFill>
              </a:rPr>
              <a:t>Capitulum</a:t>
            </a:r>
            <a:r>
              <a:rPr lang="en-US" sz="2400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en-US" sz="2400" b="1" dirty="0" smtClean="0"/>
              <a:t>Above the </a:t>
            </a:r>
            <a:r>
              <a:rPr lang="en-US" sz="2400" b="1" dirty="0" err="1" smtClean="0"/>
              <a:t>trochlea</a:t>
            </a:r>
            <a:r>
              <a:rPr lang="en-US" sz="2400" b="1" dirty="0" smtClean="0"/>
              <a:t> (on the anterior surface): </a:t>
            </a:r>
            <a:r>
              <a:rPr lang="en-US" sz="2400" b="1" dirty="0" err="1" smtClean="0">
                <a:solidFill>
                  <a:srgbClr val="0070C0"/>
                </a:solidFill>
              </a:rPr>
              <a:t>Coronoid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fossa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sz="2400" b="1" dirty="0" smtClean="0"/>
              <a:t>Above the </a:t>
            </a:r>
            <a:r>
              <a:rPr lang="en-US" sz="2400" b="1" dirty="0" err="1" smtClean="0"/>
              <a:t>trochlea</a:t>
            </a:r>
            <a:r>
              <a:rPr lang="en-US" sz="2400" b="1" dirty="0" smtClean="0"/>
              <a:t> (on the posterior surface): </a:t>
            </a:r>
            <a:r>
              <a:rPr lang="en-US" sz="2400" b="1" dirty="0" err="1" smtClean="0">
                <a:solidFill>
                  <a:srgbClr val="0070C0"/>
                </a:solidFill>
              </a:rPr>
              <a:t>Olecranon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fossa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sz="2400" b="1" dirty="0" smtClean="0"/>
              <a:t>Above </a:t>
            </a:r>
            <a:r>
              <a:rPr lang="en-US" sz="2400" b="1" dirty="0" err="1" smtClean="0"/>
              <a:t>capitulum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: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Radial </a:t>
            </a:r>
            <a:r>
              <a:rPr lang="en-US" sz="2400" b="1" dirty="0" err="1" smtClean="0">
                <a:solidFill>
                  <a:srgbClr val="0070C0"/>
                </a:solidFill>
              </a:rPr>
              <a:t>fossa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Two </a:t>
            </a:r>
            <a:r>
              <a:rPr lang="en-US" sz="2400" b="1" dirty="0" err="1" smtClean="0">
                <a:solidFill>
                  <a:srgbClr val="C00000"/>
                </a:solidFill>
              </a:rPr>
              <a:t>Epicondyles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/>
              <a:t>: </a:t>
            </a:r>
            <a:r>
              <a:rPr lang="en-US" sz="2400" b="1" dirty="0" smtClean="0"/>
              <a:t>Medial </a:t>
            </a:r>
            <a:r>
              <a:rPr lang="en-US" sz="2400" b="1" dirty="0" smtClean="0"/>
              <a:t>&amp; </a:t>
            </a:r>
            <a:r>
              <a:rPr lang="en-US" sz="2400" b="1" dirty="0" smtClean="0"/>
              <a:t>Lateral</a:t>
            </a:r>
            <a:r>
              <a:rPr lang="en-US" sz="2400" b="1" dirty="0" smtClean="0"/>
              <a:t>.</a:t>
            </a:r>
          </a:p>
          <a:p>
            <a:r>
              <a:rPr lang="en-US" sz="2400" b="1" dirty="0" smtClean="0"/>
              <a:t> </a:t>
            </a:r>
            <a:endParaRPr lang="en-US" sz="2400" b="1" dirty="0"/>
          </a:p>
        </p:txBody>
      </p:sp>
      <p:pic>
        <p:nvPicPr>
          <p:cNvPr id="5" name="Picture 8" descr="E2168B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10000"/>
          </a:blip>
          <a:srcRect t="52123" r="46103" b="21960"/>
          <a:stretch>
            <a:fillRect/>
          </a:stretch>
        </p:blipFill>
        <p:spPr>
          <a:xfrm>
            <a:off x="214282" y="2571744"/>
            <a:ext cx="4214842" cy="28575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rtl="0"/>
            <a:r>
              <a:rPr lang="en-US" sz="4000" b="1" i="1" dirty="0" smtClean="0">
                <a:solidFill>
                  <a:schemeClr val="bg1"/>
                </a:solidFill>
              </a:rPr>
              <a:t>Articulations</a:t>
            </a:r>
            <a:endParaRPr lang="ar-SA" sz="4000" b="1" i="1" dirty="0">
              <a:solidFill>
                <a:schemeClr val="bg1"/>
              </a:solidFill>
            </a:endParaRPr>
          </a:p>
        </p:txBody>
      </p:sp>
      <p:pic>
        <p:nvPicPr>
          <p:cNvPr id="5" name="Picture 2" descr="C:\Documents and Settings\User\My Documents\Student Gray\7. Upper limb\F66122-007-f0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4264" r="14416" b="4907"/>
          <a:stretch>
            <a:fillRect/>
          </a:stretch>
        </p:blipFill>
        <p:spPr bwMode="auto">
          <a:xfrm>
            <a:off x="142844" y="2071678"/>
            <a:ext cx="2487549" cy="273630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429256" y="1928802"/>
            <a:ext cx="3714744" cy="4929198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400" b="1" i="1" dirty="0" smtClean="0"/>
              <a:t>Head of the </a:t>
            </a:r>
            <a:r>
              <a:rPr lang="en-US" sz="2400" b="1" i="1" dirty="0" err="1" smtClean="0"/>
              <a:t>humerus</a:t>
            </a:r>
            <a:r>
              <a:rPr lang="en-US" sz="2400" b="1" i="1" dirty="0" smtClean="0"/>
              <a:t> with the </a:t>
            </a:r>
            <a:r>
              <a:rPr lang="en-US" sz="2400" b="1" i="1" dirty="0" err="1" smtClean="0"/>
              <a:t>glenoid</a:t>
            </a:r>
            <a:r>
              <a:rPr lang="en-US" sz="2400" b="1" i="1" dirty="0" smtClean="0"/>
              <a:t> cavity of the scapula form the</a:t>
            </a:r>
            <a:r>
              <a:rPr lang="en-US" sz="2800" b="1" i="1" u="sng" dirty="0" smtClean="0">
                <a:solidFill>
                  <a:srgbClr val="C00000"/>
                </a:solidFill>
              </a:rPr>
              <a:t> Shoulder join</a:t>
            </a:r>
            <a:r>
              <a:rPr lang="en-US" sz="2800" i="1" u="sng" dirty="0" smtClean="0">
                <a:solidFill>
                  <a:srgbClr val="C00000"/>
                </a:solidFill>
              </a:rPr>
              <a:t>t</a:t>
            </a:r>
            <a:r>
              <a:rPr lang="en-US" b="1" i="1" dirty="0" smtClean="0"/>
              <a:t>.</a:t>
            </a:r>
          </a:p>
          <a:p>
            <a:r>
              <a:rPr lang="en-US" sz="2400" b="1" i="1" dirty="0" smtClean="0"/>
              <a:t>Lower end (</a:t>
            </a:r>
            <a:r>
              <a:rPr lang="en-US" sz="2400" b="1" i="1" dirty="0" err="1" smtClean="0"/>
              <a:t>Trochlea</a:t>
            </a:r>
            <a:r>
              <a:rPr lang="en-US" sz="2400" b="1" i="1" dirty="0" smtClean="0"/>
              <a:t> &amp; </a:t>
            </a:r>
            <a:r>
              <a:rPr lang="en-US" sz="2400" b="1" i="1" dirty="0" err="1" smtClean="0"/>
              <a:t>Capitulum</a:t>
            </a:r>
            <a:r>
              <a:rPr lang="en-US" sz="2400" b="1" i="1" dirty="0" smtClean="0"/>
              <a:t>) with the upper ends of the radius &amp; ulna form the</a:t>
            </a:r>
            <a:r>
              <a:rPr lang="en-US" sz="2400" b="1" i="1" u="sng" dirty="0" smtClean="0">
                <a:solidFill>
                  <a:srgbClr val="C00000"/>
                </a:solidFill>
              </a:rPr>
              <a:t> </a:t>
            </a:r>
            <a:r>
              <a:rPr lang="en-US" sz="2400" b="1" i="1" u="sng" dirty="0" smtClean="0">
                <a:solidFill>
                  <a:srgbClr val="0070C0"/>
                </a:solidFill>
              </a:rPr>
              <a:t>Elbow joint</a:t>
            </a:r>
            <a:r>
              <a:rPr lang="en-US" sz="2400" b="1" i="1" dirty="0" smtClean="0"/>
              <a:t>.</a:t>
            </a:r>
            <a:endParaRPr lang="ar-SA" sz="2400" b="1" i="1" dirty="0"/>
          </a:p>
        </p:txBody>
      </p:sp>
      <p:pic>
        <p:nvPicPr>
          <p:cNvPr id="6" name="Picture 2" descr="C:\Documents and Settings\User\My Documents\Student Gray\7. Upper limb\F66122-007-f070a.jpg"/>
          <p:cNvPicPr>
            <a:picLocks noChangeAspect="1" noChangeArrowheads="1"/>
          </p:cNvPicPr>
          <p:nvPr/>
        </p:nvPicPr>
        <p:blipFill>
          <a:blip r:embed="rId3" cstate="print">
            <a:lum contrast="-10000"/>
          </a:blip>
          <a:srcRect l="15207" r="15207" b="6937"/>
          <a:stretch>
            <a:fillRect/>
          </a:stretch>
        </p:blipFill>
        <p:spPr bwMode="auto">
          <a:xfrm>
            <a:off x="2428860" y="4350848"/>
            <a:ext cx="2664296" cy="25071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</a:rPr>
              <a:t>Forearm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400" b="1" dirty="0" smtClean="0"/>
              <a:t>Formed of two bones.</a:t>
            </a:r>
          </a:p>
          <a:p>
            <a:r>
              <a:rPr lang="en-US" sz="2400" b="1" dirty="0" smtClean="0"/>
              <a:t>In the anatomical position, the Radius is the lateral bone.</a:t>
            </a:r>
          </a:p>
          <a:p>
            <a:r>
              <a:rPr lang="en-US" sz="2400" b="1" dirty="0" smtClean="0"/>
              <a:t>The Ulna is the medial bone.</a:t>
            </a:r>
          </a:p>
          <a:p>
            <a:endParaRPr lang="en-US" dirty="0"/>
          </a:p>
        </p:txBody>
      </p:sp>
      <p:pic>
        <p:nvPicPr>
          <p:cNvPr id="2050" name="Picture 2" descr="C:\Documents and Settings\me\My Documents\My Pictures\Picture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-10000"/>
          </a:blip>
          <a:stretch>
            <a:fillRect/>
          </a:stretch>
        </p:blipFill>
        <p:spPr bwMode="auto">
          <a:xfrm>
            <a:off x="4143372" y="928670"/>
            <a:ext cx="3429024" cy="55007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</a:rPr>
              <a:t>Radius</a:t>
            </a:r>
            <a:endParaRPr lang="ar-SA" sz="4000" b="1" i="1" dirty="0">
              <a:solidFill>
                <a:schemeClr val="bg1"/>
              </a:solidFill>
            </a:endParaRPr>
          </a:p>
        </p:txBody>
      </p:sp>
      <p:pic>
        <p:nvPicPr>
          <p:cNvPr id="5" name="Picture 2" descr="C:\Documents and Settings\User\My Documents\Student Gray\7. Upper limb\F66122-007-f077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-10000"/>
          </a:blip>
          <a:srcRect l="11118" r="12911" b="2614"/>
          <a:stretch>
            <a:fillRect/>
          </a:stretch>
        </p:blipFill>
        <p:spPr bwMode="auto">
          <a:xfrm>
            <a:off x="857224" y="1916832"/>
            <a:ext cx="2928958" cy="47525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00562" y="1920084"/>
            <a:ext cx="4643438" cy="5152254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 rtl="0"/>
            <a:r>
              <a:rPr lang="en-US" sz="2000" b="1" i="1" u="sng" dirty="0" smtClean="0">
                <a:solidFill>
                  <a:srgbClr val="FF0000"/>
                </a:solidFill>
              </a:rPr>
              <a:t>Proximal (Upper)) end:</a:t>
            </a:r>
          </a:p>
          <a:p>
            <a:pPr algn="l" rtl="0"/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1. </a:t>
            </a:r>
            <a:r>
              <a:rPr lang="en-US" sz="2000" b="1" i="1" dirty="0" smtClean="0">
                <a:solidFill>
                  <a:srgbClr val="0033CC"/>
                </a:solidFill>
              </a:rPr>
              <a:t>Head</a:t>
            </a:r>
            <a:r>
              <a:rPr lang="en-US" sz="2000" b="1" i="1" dirty="0" smtClean="0"/>
              <a:t>: small &amp; circular&amp;</a:t>
            </a:r>
          </a:p>
          <a:p>
            <a:pPr algn="l" rtl="0"/>
            <a:r>
              <a:rPr lang="en-US" sz="2000" b="1" i="1" dirty="0" smtClean="0"/>
              <a:t>Its upper surface is concave.</a:t>
            </a:r>
          </a:p>
          <a:p>
            <a:pPr algn="l" rtl="0"/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2000" b="1" i="1" dirty="0" smtClean="0">
                <a:solidFill>
                  <a:srgbClr val="0033CC"/>
                </a:solidFill>
              </a:rPr>
              <a:t>. Neck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l" rtl="0"/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3. </a:t>
            </a:r>
            <a:r>
              <a:rPr lang="en-US" sz="2000" b="1" i="1" dirty="0" smtClean="0">
                <a:solidFill>
                  <a:srgbClr val="0033CC"/>
                </a:solidFill>
              </a:rPr>
              <a:t>Radial (</a:t>
            </a:r>
            <a:r>
              <a:rPr lang="en-US" sz="2000" b="1" i="1" dirty="0" err="1" smtClean="0">
                <a:solidFill>
                  <a:srgbClr val="0033CC"/>
                </a:solidFill>
              </a:rPr>
              <a:t>Biciptal</a:t>
            </a:r>
            <a:r>
              <a:rPr lang="en-US" sz="2000" b="1" i="1" dirty="0" smtClean="0">
                <a:solidFill>
                  <a:srgbClr val="0033CC"/>
                </a:solidFill>
              </a:rPr>
              <a:t>) </a:t>
            </a:r>
            <a:r>
              <a:rPr lang="en-US" sz="2000" b="1" i="1" dirty="0" err="1" smtClean="0">
                <a:solidFill>
                  <a:srgbClr val="0033CC"/>
                </a:solidFill>
              </a:rPr>
              <a:t>Tuberosity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l" rtl="0"/>
            <a:r>
              <a:rPr lang="en-US" sz="2000" b="1" i="1" u="sng" dirty="0" smtClean="0">
                <a:solidFill>
                  <a:srgbClr val="FF0000"/>
                </a:solidFill>
              </a:rPr>
              <a:t>Shaft:</a:t>
            </a:r>
          </a:p>
          <a:p>
            <a:pPr algn="l" rtl="0"/>
            <a:r>
              <a:rPr lang="en-US" sz="2000" b="1" i="1" dirty="0" smtClean="0"/>
              <a:t>Wider below than above.</a:t>
            </a:r>
          </a:p>
          <a:p>
            <a:pPr algn="l" rtl="0"/>
            <a:r>
              <a:rPr lang="en-US" sz="2000" b="1" i="1" dirty="0" smtClean="0">
                <a:solidFill>
                  <a:srgbClr val="FF0000"/>
                </a:solidFill>
              </a:rPr>
              <a:t>Three surfaces </a:t>
            </a:r>
            <a:r>
              <a:rPr lang="en-US" sz="2000" b="1" i="1" dirty="0" smtClean="0"/>
              <a:t>(Anterior, Lateral &amp; Posterior).  </a:t>
            </a:r>
          </a:p>
          <a:p>
            <a:pPr algn="l" rtl="0"/>
            <a:r>
              <a:rPr lang="en-US" sz="2000" b="1" i="1" dirty="0" smtClean="0">
                <a:solidFill>
                  <a:srgbClr val="0033CC"/>
                </a:solidFill>
              </a:rPr>
              <a:t>Sharp Medial </a:t>
            </a:r>
            <a:r>
              <a:rPr lang="en-US" sz="2000" b="1" i="1" dirty="0" err="1" smtClean="0">
                <a:solidFill>
                  <a:srgbClr val="0033CC"/>
                </a:solidFill>
              </a:rPr>
              <a:t>interosseous</a:t>
            </a:r>
            <a:r>
              <a:rPr lang="en-US" sz="2000" b="1" i="1" dirty="0" smtClean="0">
                <a:solidFill>
                  <a:srgbClr val="0033CC"/>
                </a:solidFill>
              </a:rPr>
              <a:t> </a:t>
            </a:r>
            <a:r>
              <a:rPr lang="en-US" sz="2000" b="1" i="1" dirty="0" smtClean="0"/>
              <a:t>border</a:t>
            </a:r>
            <a:r>
              <a:rPr lang="en-US" sz="2000" b="1" i="1" dirty="0" smtClean="0"/>
              <a:t>.</a:t>
            </a:r>
          </a:p>
          <a:p>
            <a:r>
              <a:rPr lang="en-US" sz="2000" b="1" i="1" dirty="0" err="1" smtClean="0">
                <a:solidFill>
                  <a:srgbClr val="0033CC"/>
                </a:solidFill>
              </a:rPr>
              <a:t>Pronator</a:t>
            </a:r>
            <a:r>
              <a:rPr lang="en-US" sz="2000" b="1" i="1" dirty="0" smtClean="0">
                <a:solidFill>
                  <a:srgbClr val="0033CC"/>
                </a:solidFill>
              </a:rPr>
              <a:t> tubercle: </a:t>
            </a:r>
            <a:r>
              <a:rPr lang="en-US" sz="2000" b="1" i="1" dirty="0" smtClean="0"/>
              <a:t>halfway down the lateral side.</a:t>
            </a:r>
          </a:p>
          <a:p>
            <a:pPr algn="l" rtl="0"/>
            <a:endParaRPr lang="en-US" sz="2400" b="1" i="1" dirty="0" smtClean="0"/>
          </a:p>
          <a:p>
            <a:pPr algn="l" rtl="0"/>
            <a:endParaRPr lang="en-US" sz="2400" b="1" i="1" dirty="0" smtClean="0"/>
          </a:p>
          <a:p>
            <a:pPr algn="l" rtl="0"/>
            <a:endParaRPr lang="en-US" sz="2400" b="1" i="1" dirty="0" smtClean="0"/>
          </a:p>
          <a:p>
            <a:pPr algn="l" rtl="0"/>
            <a:endParaRPr lang="en-US" sz="2400" b="1" i="1" dirty="0" smtClean="0"/>
          </a:p>
          <a:p>
            <a:pPr algn="l" rtl="0"/>
            <a:endParaRPr lang="en-US" dirty="0" smtClean="0"/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</a:rPr>
              <a:t>Radius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 b="1" i="1" u="sng" dirty="0" smtClean="0">
                <a:solidFill>
                  <a:srgbClr val="FF0000"/>
                </a:solidFill>
              </a:rPr>
              <a:t>Distal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(Lower) end:</a:t>
            </a:r>
          </a:p>
          <a:p>
            <a:r>
              <a:rPr lang="en-US" sz="2400" b="1" i="1" dirty="0" err="1" smtClean="0">
                <a:solidFill>
                  <a:srgbClr val="0033CC"/>
                </a:solidFill>
              </a:rPr>
              <a:t>Styloid</a:t>
            </a:r>
            <a:r>
              <a:rPr lang="en-US" sz="2400" b="1" i="1" dirty="0" smtClean="0">
                <a:solidFill>
                  <a:srgbClr val="0033CC"/>
                </a:solidFill>
              </a:rPr>
              <a:t> process: </a:t>
            </a:r>
            <a:r>
              <a:rPr lang="en-US" sz="2400" b="1" i="1" dirty="0" smtClean="0"/>
              <a:t>laterally.</a:t>
            </a:r>
          </a:p>
          <a:p>
            <a:r>
              <a:rPr lang="en-US" sz="2400" b="1" i="1" dirty="0" err="1" smtClean="0">
                <a:solidFill>
                  <a:srgbClr val="0033CC"/>
                </a:solidFill>
              </a:rPr>
              <a:t>Ulnar</a:t>
            </a:r>
            <a:r>
              <a:rPr lang="en-US" sz="2400" b="1" i="1" dirty="0" smtClean="0">
                <a:solidFill>
                  <a:srgbClr val="0033CC"/>
                </a:solidFill>
              </a:rPr>
              <a:t> notch: </a:t>
            </a:r>
            <a:r>
              <a:rPr lang="en-US" sz="2400" b="1" i="1" dirty="0" smtClean="0"/>
              <a:t>medially.</a:t>
            </a:r>
          </a:p>
          <a:p>
            <a:r>
              <a:rPr lang="en-US" sz="2400" b="1" i="1" dirty="0" smtClean="0">
                <a:solidFill>
                  <a:srgbClr val="0033CC"/>
                </a:solidFill>
              </a:rPr>
              <a:t>Dorsal tubercle:</a:t>
            </a:r>
          </a:p>
          <a:p>
            <a:r>
              <a:rPr lang="en-US" sz="2400" b="1" i="1" dirty="0" smtClean="0"/>
              <a:t>posteriorly.</a:t>
            </a:r>
            <a:endParaRPr lang="en-US" sz="2400" b="1" i="1" dirty="0"/>
          </a:p>
        </p:txBody>
      </p:sp>
      <p:pic>
        <p:nvPicPr>
          <p:cNvPr id="5" name="Picture 2" descr="C:\Documents and Settings\User\My Documents\Student Gray\7. Upper limb\F66122-007-f077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0000" r="12000" b="1539"/>
          <a:stretch>
            <a:fillRect/>
          </a:stretch>
        </p:blipFill>
        <p:spPr bwMode="auto">
          <a:xfrm>
            <a:off x="1071538" y="2000240"/>
            <a:ext cx="2786082" cy="464347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71438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</a:rPr>
              <a:t>Ulna</a:t>
            </a:r>
            <a:endParaRPr lang="ar-SA" sz="4000" b="1" i="1" dirty="0">
              <a:solidFill>
                <a:schemeClr val="bg1"/>
              </a:solidFill>
            </a:endParaRPr>
          </a:p>
        </p:txBody>
      </p:sp>
      <p:pic>
        <p:nvPicPr>
          <p:cNvPr id="5" name="Picture 2" descr="C:\Documents and Settings\User\My Documents\Student Gray\7. Upper limb\F66122-007-f07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-20000"/>
          </a:blip>
          <a:srcRect l="13276" r="15010" b="2869"/>
          <a:stretch>
            <a:fillRect/>
          </a:stretch>
        </p:blipFill>
        <p:spPr bwMode="auto">
          <a:xfrm>
            <a:off x="642910" y="1785926"/>
            <a:ext cx="3720058" cy="50720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857752" y="1920085"/>
            <a:ext cx="3829048" cy="443484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2400" b="1" i="1" u="sng" dirty="0" smtClean="0">
                <a:solidFill>
                  <a:srgbClr val="0033CC"/>
                </a:solidFill>
              </a:rPr>
              <a:t>Proximal end:</a:t>
            </a:r>
          </a:p>
          <a:p>
            <a:pPr algn="l"/>
            <a:r>
              <a:rPr lang="en-US" sz="2400" b="1" i="1" dirty="0" smtClean="0"/>
              <a:t>Posterior: </a:t>
            </a:r>
          </a:p>
          <a:p>
            <a:pPr algn="l"/>
            <a:r>
              <a:rPr lang="en-US" sz="2400" b="1" i="1" dirty="0" err="1" smtClean="0">
                <a:solidFill>
                  <a:srgbClr val="006600"/>
                </a:solidFill>
              </a:rPr>
              <a:t>Olecranon</a:t>
            </a:r>
            <a:r>
              <a:rPr lang="en-US" sz="2400" b="1" i="1" dirty="0" smtClean="0">
                <a:solidFill>
                  <a:srgbClr val="006600"/>
                </a:solidFill>
              </a:rPr>
              <a:t> process</a:t>
            </a:r>
            <a:endParaRPr lang="en-US" sz="2400" b="1" i="1" dirty="0" smtClean="0"/>
          </a:p>
          <a:p>
            <a:pPr algn="l"/>
            <a:r>
              <a:rPr lang="en-US" sz="2400" b="1" i="1" dirty="0" smtClean="0"/>
              <a:t>(Forms the prominence of the elbow).</a:t>
            </a:r>
          </a:p>
          <a:p>
            <a:r>
              <a:rPr lang="en-US" sz="2400" b="1" i="1" dirty="0" smtClean="0"/>
              <a:t>Anterior: </a:t>
            </a:r>
            <a:r>
              <a:rPr lang="en-US" sz="2400" b="1" i="1" dirty="0" err="1" smtClean="0">
                <a:solidFill>
                  <a:srgbClr val="0033CC"/>
                </a:solidFill>
              </a:rPr>
              <a:t>Coronoid</a:t>
            </a:r>
            <a:r>
              <a:rPr lang="en-US" sz="2400" b="1" i="1" dirty="0" smtClean="0">
                <a:solidFill>
                  <a:srgbClr val="0033CC"/>
                </a:solidFill>
              </a:rPr>
              <a:t> process.</a:t>
            </a:r>
          </a:p>
          <a:p>
            <a:r>
              <a:rPr lang="en-US" sz="2400" b="1" i="1" dirty="0" smtClean="0"/>
              <a:t>They are separated </a:t>
            </a:r>
            <a:r>
              <a:rPr lang="en-US" sz="2400" b="1" i="1" dirty="0" smtClean="0"/>
              <a:t>by</a:t>
            </a:r>
            <a:endParaRPr lang="en-US" sz="2400" b="1" i="1" dirty="0" smtClean="0"/>
          </a:p>
          <a:p>
            <a:pPr algn="l"/>
            <a:r>
              <a:rPr lang="en-US" sz="2400" b="1" i="1" dirty="0" err="1" smtClean="0">
                <a:solidFill>
                  <a:srgbClr val="C00000"/>
                </a:solidFill>
              </a:rPr>
              <a:t>Trochlear</a:t>
            </a:r>
            <a:r>
              <a:rPr lang="en-US" sz="2400" b="1" i="1" dirty="0" smtClean="0">
                <a:solidFill>
                  <a:srgbClr val="C00000"/>
                </a:solidFill>
              </a:rPr>
              <a:t> notch</a:t>
            </a:r>
            <a:r>
              <a:rPr lang="en-US" sz="2400" b="1" i="1" dirty="0" smtClean="0"/>
              <a:t>.</a:t>
            </a:r>
          </a:p>
          <a:p>
            <a:pPr algn="l"/>
            <a:r>
              <a:rPr lang="en-US" sz="2400" b="1" i="1" dirty="0" smtClean="0"/>
              <a:t>Lateral :</a:t>
            </a:r>
            <a:r>
              <a:rPr lang="en-US" sz="2400" b="1" i="1" dirty="0" smtClean="0">
                <a:solidFill>
                  <a:srgbClr val="FF0000"/>
                </a:solidFill>
              </a:rPr>
              <a:t>Radial notch</a:t>
            </a:r>
            <a:endParaRPr lang="ar-SA" sz="2400" b="1" i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</a:rPr>
              <a:t>Ulna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4"/>
            <a:ext cx="4038600" cy="4723625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b="1" i="1" u="sng" dirty="0" smtClean="0">
                <a:solidFill>
                  <a:srgbClr val="0033CC"/>
                </a:solidFill>
              </a:rPr>
              <a:t>Shaft</a:t>
            </a:r>
            <a:r>
              <a:rPr lang="en-US" b="1" i="1" u="sng" dirty="0" smtClean="0"/>
              <a:t> :</a:t>
            </a:r>
          </a:p>
          <a:p>
            <a:r>
              <a:rPr lang="en-US" b="1" i="1" dirty="0" smtClean="0"/>
              <a:t>Three surfaces (Anterior, Medial &amp; Posterior).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Sharp lateral </a:t>
            </a:r>
            <a:r>
              <a:rPr lang="en-US" b="1" i="1" dirty="0" err="1" smtClean="0">
                <a:solidFill>
                  <a:srgbClr val="FF0000"/>
                </a:solidFill>
              </a:rPr>
              <a:t>interosseous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smtClean="0"/>
              <a:t>border.</a:t>
            </a:r>
          </a:p>
          <a:p>
            <a:r>
              <a:rPr lang="en-US" b="1" i="1" u="sng" dirty="0" smtClean="0">
                <a:solidFill>
                  <a:srgbClr val="0033CC"/>
                </a:solidFill>
              </a:rPr>
              <a:t>Distal end: </a:t>
            </a:r>
          </a:p>
          <a:p>
            <a:pPr>
              <a:buNone/>
            </a:pPr>
            <a:r>
              <a:rPr lang="en-US" b="1" i="1" dirty="0" smtClean="0"/>
              <a:t>Medial: Small </a:t>
            </a:r>
            <a:r>
              <a:rPr lang="en-US" b="1" i="1" dirty="0" smtClean="0"/>
              <a:t>rounded </a:t>
            </a:r>
            <a:r>
              <a:rPr lang="en-US" b="1" i="1" dirty="0" smtClean="0">
                <a:solidFill>
                  <a:srgbClr val="FF0000"/>
                </a:solidFill>
              </a:rPr>
              <a:t>head</a:t>
            </a:r>
            <a:r>
              <a:rPr lang="en-US" b="1" i="1" dirty="0" smtClean="0"/>
              <a:t>.</a:t>
            </a:r>
          </a:p>
          <a:p>
            <a:pPr>
              <a:buNone/>
            </a:pPr>
            <a:r>
              <a:rPr lang="en-US" b="1" i="1" dirty="0" smtClean="0">
                <a:solidFill>
                  <a:srgbClr val="0033CC"/>
                </a:solidFill>
              </a:rPr>
              <a:t>&amp; </a:t>
            </a:r>
            <a:r>
              <a:rPr lang="en-US" b="1" i="1" dirty="0" err="1" smtClean="0">
                <a:solidFill>
                  <a:srgbClr val="0033CC"/>
                </a:solidFill>
              </a:rPr>
              <a:t>Styloid</a:t>
            </a:r>
            <a:r>
              <a:rPr lang="en-US" b="1" i="1" dirty="0" smtClean="0">
                <a:solidFill>
                  <a:srgbClr val="0033CC"/>
                </a:solidFill>
              </a:rPr>
              <a:t> </a:t>
            </a:r>
            <a:r>
              <a:rPr lang="en-US" b="1" i="1" dirty="0" smtClean="0">
                <a:solidFill>
                  <a:srgbClr val="0033CC"/>
                </a:solidFill>
              </a:rPr>
              <a:t>process</a:t>
            </a:r>
            <a:endParaRPr lang="en-US" b="1" i="1" dirty="0" smtClean="0"/>
          </a:p>
          <a:p>
            <a:pPr>
              <a:buNone/>
            </a:pPr>
            <a:r>
              <a:rPr lang="en-US" b="1" i="1" dirty="0" smtClean="0"/>
              <a:t>lateral : </a:t>
            </a:r>
            <a:r>
              <a:rPr lang="en-US" b="1" i="1" dirty="0" smtClean="0">
                <a:solidFill>
                  <a:srgbClr val="006600"/>
                </a:solidFill>
              </a:rPr>
              <a:t>Radial notch</a:t>
            </a:r>
            <a:endParaRPr lang="en-US" b="1" i="1" dirty="0" smtClean="0"/>
          </a:p>
          <a:p>
            <a:endParaRPr lang="en-US" b="1" i="1" dirty="0" smtClean="0"/>
          </a:p>
          <a:p>
            <a:endParaRPr lang="en-US" b="1" i="1" dirty="0"/>
          </a:p>
        </p:txBody>
      </p:sp>
      <p:pic>
        <p:nvPicPr>
          <p:cNvPr id="5" name="Picture 2" descr="C:\Documents and Settings\User\My Documents\Student Gray\7. Upper limb\F66122-007-f07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-20000"/>
          </a:blip>
          <a:srcRect l="13276" r="15010" b="2869"/>
          <a:stretch>
            <a:fillRect/>
          </a:stretch>
        </p:blipFill>
        <p:spPr bwMode="auto">
          <a:xfrm>
            <a:off x="571472" y="2135165"/>
            <a:ext cx="3500462" cy="47228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</a:rPr>
              <a:t>Articulations of radius &amp; ulna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9190" y="1920084"/>
            <a:ext cx="3757610" cy="4652187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b="1" i="1" dirty="0" smtClean="0"/>
              <a:t>Distal end of </a:t>
            </a:r>
            <a:r>
              <a:rPr lang="en-US" b="1" i="1" dirty="0" err="1" smtClean="0"/>
              <a:t>Humerus</a:t>
            </a:r>
            <a:r>
              <a:rPr lang="en-US" b="1" i="1" dirty="0" smtClean="0"/>
              <a:t> with the proximal ends of Radius &amp; Ulna </a:t>
            </a:r>
            <a:r>
              <a:rPr lang="en-US" b="1" i="1" dirty="0" smtClean="0"/>
              <a:t>form </a:t>
            </a:r>
            <a:r>
              <a:rPr lang="en-US" b="1" i="1" u="sng" dirty="0" smtClean="0">
                <a:solidFill>
                  <a:schemeClr val="accent1">
                    <a:lumMod val="75000"/>
                  </a:schemeClr>
                </a:solidFill>
              </a:rPr>
              <a:t>Elbow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 joint</a:t>
            </a:r>
            <a:r>
              <a:rPr lang="en-US" b="1" dirty="0" smtClean="0"/>
              <a:t>.</a:t>
            </a:r>
          </a:p>
          <a:p>
            <a:r>
              <a:rPr lang="en-US" b="1" i="1" u="sng" dirty="0" smtClean="0">
                <a:solidFill>
                  <a:srgbClr val="0033CC"/>
                </a:solidFill>
              </a:rPr>
              <a:t>Proximal </a:t>
            </a:r>
            <a:r>
              <a:rPr lang="en-US" b="1" i="1" u="sng" dirty="0" err="1" smtClean="0">
                <a:solidFill>
                  <a:srgbClr val="0033CC"/>
                </a:solidFill>
              </a:rPr>
              <a:t>Radioulnar</a:t>
            </a:r>
            <a:r>
              <a:rPr lang="en-US" b="1" i="1" u="sng" dirty="0" smtClean="0">
                <a:solidFill>
                  <a:srgbClr val="0033CC"/>
                </a:solidFill>
              </a:rPr>
              <a:t> </a:t>
            </a:r>
            <a:r>
              <a:rPr lang="en-US" b="1" i="1" u="sng" dirty="0" smtClean="0"/>
              <a:t>joint.</a:t>
            </a:r>
          </a:p>
          <a:p>
            <a:r>
              <a:rPr lang="en-US" b="1" i="1" u="sng" dirty="0" smtClean="0">
                <a:solidFill>
                  <a:srgbClr val="0033CC"/>
                </a:solidFill>
              </a:rPr>
              <a:t>Distal </a:t>
            </a:r>
            <a:r>
              <a:rPr lang="en-US" b="1" i="1" u="sng" dirty="0" err="1" smtClean="0">
                <a:solidFill>
                  <a:srgbClr val="0033CC"/>
                </a:solidFill>
              </a:rPr>
              <a:t>Radioulnar</a:t>
            </a:r>
            <a:r>
              <a:rPr lang="en-US" b="1" i="1" u="sng" dirty="0" smtClean="0">
                <a:solidFill>
                  <a:srgbClr val="0033CC"/>
                </a:solidFill>
              </a:rPr>
              <a:t> </a:t>
            </a:r>
            <a:r>
              <a:rPr lang="en-US" b="1" i="1" u="sng" dirty="0" smtClean="0"/>
              <a:t>joint.</a:t>
            </a:r>
          </a:p>
          <a:p>
            <a:r>
              <a:rPr lang="en-US" b="1" i="1" dirty="0" smtClean="0"/>
              <a:t>The two bones are connected by the </a:t>
            </a:r>
            <a:r>
              <a:rPr lang="en-US" b="1" i="1" dirty="0" smtClean="0"/>
              <a:t>flexible </a:t>
            </a:r>
            <a:r>
              <a:rPr lang="en-US" b="1" i="1" dirty="0" err="1" smtClean="0">
                <a:solidFill>
                  <a:srgbClr val="FF0000"/>
                </a:solidFill>
              </a:rPr>
              <a:t>Interosseous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membrane</a:t>
            </a:r>
          </a:p>
        </p:txBody>
      </p:sp>
      <p:pic>
        <p:nvPicPr>
          <p:cNvPr id="5" name="Picture 2" descr="C:\Documents and Settings\User\My Documents\Student Gray\7. Upper limb\F66122-007-f07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-20000"/>
          </a:blip>
          <a:srcRect l="-4000" b="1607"/>
          <a:stretch>
            <a:fillRect/>
          </a:stretch>
        </p:blipFill>
        <p:spPr bwMode="auto">
          <a:xfrm>
            <a:off x="642910" y="2000216"/>
            <a:ext cx="3500461" cy="48577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</a:rPr>
              <a:t>OBJECTIVES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0070C0"/>
                </a:solidFill>
              </a:rPr>
              <a:t>List the different bones of the UL.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0070C0"/>
                </a:solidFill>
              </a:rPr>
              <a:t> List the characteristic features of each bone.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0070C0"/>
                </a:solidFill>
              </a:rPr>
              <a:t>Differentiate between the bones of the right and left sides.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0070C0"/>
                </a:solidFill>
              </a:rPr>
              <a:t>List the articulations between the different bones.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500042"/>
            <a:ext cx="2743200" cy="116205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Hand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400" b="1" dirty="0" smtClean="0"/>
              <a:t>The skeleton of the hand consists of the:</a:t>
            </a:r>
          </a:p>
          <a:p>
            <a:r>
              <a:rPr lang="en-US" sz="2400" b="1" dirty="0" smtClean="0">
                <a:solidFill>
                  <a:srgbClr val="0033CC"/>
                </a:solidFill>
              </a:rPr>
              <a:t>Carpals  for </a:t>
            </a:r>
            <a:r>
              <a:rPr lang="en-US" sz="2400" b="1" i="1" dirty="0" smtClean="0"/>
              <a:t>the </a:t>
            </a:r>
            <a:r>
              <a:rPr lang="en-US" sz="2400" b="1" i="1" dirty="0" err="1" smtClean="0"/>
              <a:t>carpus</a:t>
            </a:r>
            <a:r>
              <a:rPr lang="en-US" sz="2400" b="1" i="1" dirty="0" smtClean="0"/>
              <a:t> (wrist)</a:t>
            </a:r>
            <a:endParaRPr lang="en-US" sz="2400" b="1" dirty="0" smtClean="0">
              <a:solidFill>
                <a:srgbClr val="0033CC"/>
              </a:solidFill>
            </a:endParaRPr>
          </a:p>
          <a:p>
            <a:r>
              <a:rPr lang="en-US" sz="2400" b="1" dirty="0" smtClean="0">
                <a:solidFill>
                  <a:srgbClr val="0033CC"/>
                </a:solidFill>
              </a:rPr>
              <a:t>Metacarpals:</a:t>
            </a:r>
            <a:r>
              <a:rPr lang="en-US" sz="2400" b="1" i="1" dirty="0" smtClean="0"/>
              <a:t> for the palm</a:t>
            </a:r>
            <a:endParaRPr lang="en-US" sz="2400" b="1" dirty="0" smtClean="0">
              <a:solidFill>
                <a:srgbClr val="0033CC"/>
              </a:solidFill>
            </a:endParaRPr>
          </a:p>
          <a:p>
            <a:r>
              <a:rPr lang="en-US" sz="2400" b="1" dirty="0" smtClean="0">
                <a:solidFill>
                  <a:srgbClr val="0033CC"/>
                </a:solidFill>
              </a:rPr>
              <a:t>Phalanges: </a:t>
            </a:r>
            <a:r>
              <a:rPr lang="en-US" sz="2400" b="1" dirty="0" smtClean="0"/>
              <a:t>for the fingers</a:t>
            </a:r>
            <a:endParaRPr lang="en-US" sz="2400" b="1" dirty="0"/>
          </a:p>
        </p:txBody>
      </p:sp>
      <p:pic>
        <p:nvPicPr>
          <p:cNvPr id="5" name="Picture 6" descr="DA2785B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10000" contrast="-20000"/>
          </a:blip>
          <a:srcRect l="7388" t="7742" r="54934" b="59207"/>
          <a:stretch>
            <a:fillRect/>
          </a:stretch>
        </p:blipFill>
        <p:spPr>
          <a:xfrm>
            <a:off x="3857620" y="1357298"/>
            <a:ext cx="4714908" cy="5143536"/>
          </a:xfr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</a:rPr>
              <a:t>Carpal bones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4"/>
            <a:ext cx="4281518" cy="4795063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000" b="1" i="1" dirty="0" smtClean="0">
                <a:solidFill>
                  <a:srgbClr val="C00000"/>
                </a:solidFill>
              </a:rPr>
              <a:t>Eight</a:t>
            </a:r>
            <a:r>
              <a:rPr lang="en-US" sz="2000" b="1" i="1" dirty="0" smtClean="0"/>
              <a:t> carpal bones arranged in two irregular rows, each of four.</a:t>
            </a:r>
          </a:p>
          <a:p>
            <a:r>
              <a:rPr lang="en-US" sz="2000" b="1" i="1" dirty="0" smtClean="0"/>
              <a:t>They present Concavity on their Anterior surface.</a:t>
            </a:r>
          </a:p>
          <a:p>
            <a:r>
              <a:rPr lang="en-US" sz="2000" b="1" i="1" u="sng" dirty="0" smtClean="0"/>
              <a:t>Proximal </a:t>
            </a:r>
            <a:r>
              <a:rPr lang="en-US" sz="2000" b="1" i="1" u="sng" dirty="0" smtClean="0"/>
              <a:t>ro</a:t>
            </a:r>
            <a:r>
              <a:rPr lang="en-US" sz="2000" b="1" i="1" dirty="0" smtClean="0"/>
              <a:t>w (</a:t>
            </a:r>
            <a:r>
              <a:rPr lang="en-US" sz="2000" b="1" i="1" dirty="0" smtClean="0"/>
              <a:t>from lateral to medial):</a:t>
            </a:r>
          </a:p>
          <a:p>
            <a:r>
              <a:rPr lang="en-US" sz="2000" b="1" i="1" dirty="0" err="1" smtClean="0">
                <a:solidFill>
                  <a:srgbClr val="FF0000"/>
                </a:solidFill>
              </a:rPr>
              <a:t>Scaphoid</a:t>
            </a:r>
            <a:r>
              <a:rPr lang="en-US" sz="2000" b="1" i="1" dirty="0" smtClean="0"/>
              <a:t>, </a:t>
            </a:r>
            <a:r>
              <a:rPr lang="en-US" sz="2000" b="1" i="1" dirty="0" err="1" smtClean="0"/>
              <a:t>Lunate</a:t>
            </a:r>
            <a:r>
              <a:rPr lang="en-US" sz="2000" b="1" i="1" dirty="0" smtClean="0"/>
              <a:t>, </a:t>
            </a:r>
            <a:r>
              <a:rPr lang="en-US" sz="2000" b="1" i="1" dirty="0" err="1" smtClean="0"/>
              <a:t>Triquetral</a:t>
            </a:r>
            <a:r>
              <a:rPr lang="en-US" sz="2000" b="1" i="1" dirty="0" smtClean="0"/>
              <a:t> &amp;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Pisiform</a:t>
            </a:r>
            <a:r>
              <a:rPr lang="en-US" sz="2000" b="1" i="1" dirty="0" smtClean="0"/>
              <a:t> bones.</a:t>
            </a:r>
          </a:p>
          <a:p>
            <a:r>
              <a:rPr lang="en-US" sz="2000" b="1" i="1" u="sng" dirty="0" smtClean="0"/>
              <a:t>Distal row </a:t>
            </a:r>
            <a:r>
              <a:rPr lang="en-US" sz="2000" b="1" i="1" u="sng" dirty="0" smtClean="0"/>
              <a:t> </a:t>
            </a:r>
            <a:r>
              <a:rPr lang="en-US" sz="2000" b="1" i="1" dirty="0" smtClean="0"/>
              <a:t>(</a:t>
            </a:r>
            <a:r>
              <a:rPr lang="en-US" sz="2000" b="1" i="1" dirty="0" smtClean="0"/>
              <a:t>from lateral to medial):</a:t>
            </a:r>
          </a:p>
          <a:p>
            <a:r>
              <a:rPr lang="en-US" sz="2000" b="1" i="1" dirty="0" smtClean="0">
                <a:solidFill>
                  <a:srgbClr val="0033CC"/>
                </a:solidFill>
              </a:rPr>
              <a:t>Trapezium</a:t>
            </a:r>
            <a:r>
              <a:rPr lang="en-US" sz="2000" b="1" i="1" dirty="0" smtClean="0"/>
              <a:t>, Trapezoid,</a:t>
            </a:r>
          </a:p>
          <a:p>
            <a:r>
              <a:rPr lang="en-US" sz="2000" b="1" i="1" dirty="0" err="1" smtClean="0"/>
              <a:t>Capitate</a:t>
            </a:r>
            <a:r>
              <a:rPr lang="en-US" sz="2000" b="1" i="1" dirty="0" smtClean="0"/>
              <a:t> &amp; </a:t>
            </a:r>
            <a:r>
              <a:rPr lang="en-US" sz="2000" b="1" i="1" dirty="0" err="1" smtClean="0">
                <a:solidFill>
                  <a:srgbClr val="0033CC"/>
                </a:solidFill>
              </a:rPr>
              <a:t>Hamate</a:t>
            </a:r>
            <a:r>
              <a:rPr lang="en-US" sz="2000" b="1" i="1" dirty="0" smtClean="0">
                <a:solidFill>
                  <a:srgbClr val="0033CC"/>
                </a:solidFill>
              </a:rPr>
              <a:t>.</a:t>
            </a:r>
          </a:p>
        </p:txBody>
      </p:sp>
      <p:pic>
        <p:nvPicPr>
          <p:cNvPr id="5" name="Picture 2" descr="C:\Documents and Settings\User\My Documents\Student Gray\7. Upper limb\F66122-007-f091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b="21052"/>
          <a:stretch>
            <a:fillRect/>
          </a:stretch>
        </p:blipFill>
        <p:spPr bwMode="auto">
          <a:xfrm>
            <a:off x="642910" y="2143116"/>
            <a:ext cx="3714776" cy="450059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8229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Metacarpals &amp; Phalanges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71678"/>
            <a:ext cx="4067204" cy="478632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n-US" sz="3100" b="1" i="1" u="sng" dirty="0" smtClean="0">
                <a:solidFill>
                  <a:schemeClr val="accent1">
                    <a:lumMod val="75000"/>
                  </a:schemeClr>
                </a:solidFill>
              </a:rPr>
              <a:t>Metacarpals:</a:t>
            </a:r>
          </a:p>
          <a:p>
            <a:r>
              <a:rPr lang="en-US" sz="3600" b="1" i="1" dirty="0" smtClean="0"/>
              <a:t>Five</a:t>
            </a:r>
            <a:r>
              <a:rPr lang="en-US" sz="2400" b="1" i="1" dirty="0" smtClean="0"/>
              <a:t> bones, each has a Base, Shaft, and a Head.</a:t>
            </a:r>
          </a:p>
          <a:p>
            <a:r>
              <a:rPr lang="en-US" sz="2400" b="1" i="1" dirty="0" smtClean="0"/>
              <a:t>They are numbered 1-5 from the thumb.</a:t>
            </a:r>
          </a:p>
          <a:p>
            <a:r>
              <a:rPr lang="en-US" sz="2400" b="1" i="1" dirty="0" smtClean="0"/>
              <a:t>The </a:t>
            </a:r>
            <a:r>
              <a:rPr lang="en-US" sz="2400" b="1" i="1" dirty="0" smtClean="0">
                <a:solidFill>
                  <a:srgbClr val="0033CC"/>
                </a:solidFill>
              </a:rPr>
              <a:t>1</a:t>
            </a:r>
            <a:r>
              <a:rPr lang="en-US" sz="2400" b="1" i="1" baseline="30000" dirty="0" smtClean="0">
                <a:solidFill>
                  <a:srgbClr val="0033CC"/>
                </a:solidFill>
              </a:rPr>
              <a:t>st</a:t>
            </a:r>
            <a:r>
              <a:rPr lang="en-US" sz="2400" b="1" i="1" dirty="0" smtClean="0">
                <a:solidFill>
                  <a:srgbClr val="0033CC"/>
                </a:solidFill>
              </a:rPr>
              <a:t> metacarpal </a:t>
            </a:r>
            <a:r>
              <a:rPr lang="en-US" sz="2400" b="1" i="1" dirty="0" smtClean="0"/>
              <a:t>is the shortest and most mobile.</a:t>
            </a:r>
          </a:p>
          <a:p>
            <a:r>
              <a:rPr lang="en-US" sz="2400" b="1" i="1" dirty="0" smtClean="0"/>
              <a:t>When the fist is clenched, the heads of the metacarpals become obvious (</a:t>
            </a:r>
            <a:r>
              <a:rPr lang="en-US" sz="2400" b="1" i="1" dirty="0" err="1" smtClean="0"/>
              <a:t>kunckles</a:t>
            </a:r>
            <a:r>
              <a:rPr lang="en-US" sz="2400" b="1" i="1" dirty="0" smtClean="0"/>
              <a:t>)</a:t>
            </a:r>
          </a:p>
          <a:p>
            <a:r>
              <a:rPr lang="en-US" sz="3400" b="1" i="1" u="sng" dirty="0" smtClean="0">
                <a:solidFill>
                  <a:srgbClr val="0033CC"/>
                </a:solidFill>
              </a:rPr>
              <a:t>Phalanges :</a:t>
            </a:r>
          </a:p>
          <a:p>
            <a:r>
              <a:rPr lang="en-US" sz="2400" b="1" i="1" dirty="0" smtClean="0"/>
              <a:t>Each hand </a:t>
            </a:r>
            <a:r>
              <a:rPr lang="en-US" sz="2400" b="1" i="1" dirty="0" smtClean="0"/>
              <a:t>contains  </a:t>
            </a:r>
            <a:r>
              <a:rPr lang="en-US" sz="3600" b="1" i="1" dirty="0" smtClean="0"/>
              <a:t>14 </a:t>
            </a:r>
            <a:r>
              <a:rPr lang="en-US" sz="2400" b="1" i="1" dirty="0" smtClean="0"/>
              <a:t>phalanges.</a:t>
            </a:r>
          </a:p>
          <a:p>
            <a:r>
              <a:rPr lang="en-US" sz="2400" b="1" i="1" dirty="0" smtClean="0"/>
              <a:t>Three in each finger (proximal, middle &amp; distal)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E</a:t>
            </a:r>
            <a:r>
              <a:rPr lang="en-US" sz="2400" b="1" i="1" u="sng" dirty="0" smtClean="0">
                <a:solidFill>
                  <a:srgbClr val="FF0000"/>
                </a:solidFill>
              </a:rPr>
              <a:t>xcept</a:t>
            </a:r>
            <a:r>
              <a:rPr lang="en-US" sz="2400" b="1" i="1" dirty="0" smtClean="0"/>
              <a:t>  </a:t>
            </a:r>
            <a:r>
              <a:rPr lang="en-US" sz="2400" b="1" i="1" dirty="0" smtClean="0"/>
              <a:t>in the </a:t>
            </a:r>
            <a:r>
              <a:rPr lang="en-US" sz="2400" b="1" i="1" dirty="0" smtClean="0">
                <a:solidFill>
                  <a:srgbClr val="FF0000"/>
                </a:solidFill>
              </a:rPr>
              <a:t>thumb</a:t>
            </a:r>
            <a:r>
              <a:rPr lang="en-US" sz="2400" b="1" i="1" dirty="0" smtClean="0"/>
              <a:t> which has </a:t>
            </a:r>
            <a:r>
              <a:rPr lang="en-US" sz="3100" b="1" i="1" dirty="0" smtClean="0"/>
              <a:t>only two </a:t>
            </a:r>
            <a:r>
              <a:rPr lang="en-US" sz="2400" b="1" i="1" dirty="0" smtClean="0"/>
              <a:t>(proximal &amp;distal).</a:t>
            </a:r>
            <a:endParaRPr lang="en-US" sz="2400" b="1" i="1" dirty="0"/>
          </a:p>
        </p:txBody>
      </p:sp>
      <p:pic>
        <p:nvPicPr>
          <p:cNvPr id="10" name="Picture 6" descr="DA2785B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10000" contrast="-20000"/>
          </a:blip>
          <a:srcRect l="7388" t="7742" r="54934" b="59207"/>
          <a:stretch>
            <a:fillRect/>
          </a:stretch>
        </p:blipFill>
        <p:spPr>
          <a:xfrm>
            <a:off x="428596" y="2071678"/>
            <a:ext cx="3929090" cy="4643470"/>
          </a:xfr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</a:rPr>
              <a:t>Articulations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14553"/>
            <a:ext cx="4038600" cy="414037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n-US" b="1" i="1" dirty="0" smtClean="0"/>
              <a:t>Bases of the Metacarpal bones articulate with the distal row of the carpal bones </a:t>
            </a:r>
            <a:r>
              <a:rPr lang="en-US" b="1" i="1" u="sng" dirty="0" smtClean="0">
                <a:solidFill>
                  <a:srgbClr val="0033CC"/>
                </a:solidFill>
              </a:rPr>
              <a:t>(</a:t>
            </a:r>
            <a:r>
              <a:rPr lang="en-US" b="1" i="1" u="sng" dirty="0" err="1" smtClean="0">
                <a:solidFill>
                  <a:srgbClr val="0033CC"/>
                </a:solidFill>
              </a:rPr>
              <a:t>Carpometacarpal</a:t>
            </a:r>
            <a:r>
              <a:rPr lang="en-US" b="1" i="1" u="sng" dirty="0" smtClean="0">
                <a:solidFill>
                  <a:srgbClr val="0033CC"/>
                </a:solidFill>
              </a:rPr>
              <a:t> joints).</a:t>
            </a:r>
          </a:p>
          <a:p>
            <a:r>
              <a:rPr lang="en-US" b="1" i="1" dirty="0" smtClean="0"/>
              <a:t>Heads (knuckles) articulate with the Proximal Phalanges </a:t>
            </a:r>
            <a:r>
              <a:rPr lang="en-US" b="1" i="1" u="sng" dirty="0" smtClean="0">
                <a:solidFill>
                  <a:srgbClr val="C00000"/>
                </a:solidFill>
              </a:rPr>
              <a:t>(</a:t>
            </a:r>
            <a:r>
              <a:rPr lang="en-US" b="1" i="1" u="sng" dirty="0" err="1" smtClean="0">
                <a:solidFill>
                  <a:srgbClr val="C00000"/>
                </a:solidFill>
              </a:rPr>
              <a:t>Metacarpophalangeal</a:t>
            </a:r>
            <a:r>
              <a:rPr lang="en-US" b="1" i="1" u="sng" dirty="0" smtClean="0">
                <a:solidFill>
                  <a:srgbClr val="C00000"/>
                </a:solidFill>
              </a:rPr>
              <a:t> joints).</a:t>
            </a:r>
          </a:p>
          <a:p>
            <a:r>
              <a:rPr lang="en-US" b="1" i="1" dirty="0" smtClean="0"/>
              <a:t>The phalanges articulate with each other </a:t>
            </a:r>
            <a:r>
              <a:rPr lang="en-US" b="1" i="1" u="sng" dirty="0" smtClean="0">
                <a:solidFill>
                  <a:srgbClr val="008E40"/>
                </a:solidFill>
              </a:rPr>
              <a:t>(</a:t>
            </a:r>
            <a:r>
              <a:rPr lang="en-US" b="1" i="1" u="sng" dirty="0" err="1" smtClean="0">
                <a:solidFill>
                  <a:srgbClr val="008E40"/>
                </a:solidFill>
              </a:rPr>
              <a:t>Interphalangeal</a:t>
            </a:r>
            <a:r>
              <a:rPr lang="en-US" b="1" i="1" u="sng" dirty="0" smtClean="0">
                <a:solidFill>
                  <a:srgbClr val="008E40"/>
                </a:solidFill>
              </a:rPr>
              <a:t> joints). </a:t>
            </a:r>
          </a:p>
          <a:p>
            <a:r>
              <a:rPr lang="en-US" b="1" i="1" dirty="0" smtClean="0"/>
              <a:t>Distal end of Radius with the Proximal Raw of Carpal bones </a:t>
            </a:r>
            <a:r>
              <a:rPr lang="en-US" b="1" i="1" dirty="0" smtClean="0"/>
              <a:t>form </a:t>
            </a:r>
            <a:r>
              <a:rPr lang="en-US" b="1" i="1" u="sng" dirty="0" smtClean="0">
                <a:solidFill>
                  <a:srgbClr val="FF0000"/>
                </a:solidFill>
              </a:rPr>
              <a:t>Wrist</a:t>
            </a:r>
            <a:r>
              <a:rPr lang="en-US" b="1" i="1" u="sng" dirty="0" smtClean="0"/>
              <a:t> </a:t>
            </a:r>
            <a:r>
              <a:rPr lang="en-US" b="1" i="1" u="sng" dirty="0" smtClean="0">
                <a:solidFill>
                  <a:srgbClr val="FF0000"/>
                </a:solidFill>
              </a:rPr>
              <a:t>joint.</a:t>
            </a:r>
          </a:p>
          <a:p>
            <a:endParaRPr lang="en-US" b="1" i="1" dirty="0"/>
          </a:p>
        </p:txBody>
      </p:sp>
      <p:pic>
        <p:nvPicPr>
          <p:cNvPr id="12" name="Picture 2" descr="C:\Documents and Settings\User\My Documents\Student Gray\7. Upper limb\F66122-007-f091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-20000"/>
          </a:blip>
          <a:srcRect b="21052"/>
          <a:stretch>
            <a:fillRect/>
          </a:stretch>
        </p:blipFill>
        <p:spPr bwMode="auto">
          <a:xfrm>
            <a:off x="285720" y="2285992"/>
            <a:ext cx="4210080" cy="457200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214554"/>
            <a:ext cx="8262966" cy="235745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The End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14282" y="1676400"/>
            <a:ext cx="3214718" cy="4572000"/>
          </a:xfr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 b="1" i="1" dirty="0" smtClean="0"/>
              <a:t>Consists </a:t>
            </a:r>
            <a:r>
              <a:rPr lang="en-US" sz="2400" b="1" i="1" dirty="0" smtClean="0"/>
              <a:t>of bones of : </a:t>
            </a:r>
            <a:endParaRPr lang="en-US" sz="2400" b="1" i="1" dirty="0" smtClean="0"/>
          </a:p>
          <a:p>
            <a:r>
              <a:rPr lang="en-US" sz="2800" b="1" i="1" dirty="0" smtClean="0"/>
              <a:t>Pectoral Girdle. </a:t>
            </a:r>
          </a:p>
          <a:p>
            <a:r>
              <a:rPr lang="en-US" sz="2800" b="1" i="1" dirty="0" smtClean="0"/>
              <a:t>Arm. </a:t>
            </a:r>
          </a:p>
          <a:p>
            <a:r>
              <a:rPr lang="en-US" sz="2800" b="1" i="1" dirty="0" smtClean="0"/>
              <a:t>Forearm. </a:t>
            </a:r>
          </a:p>
          <a:p>
            <a:r>
              <a:rPr lang="en-US" sz="2800" b="1" i="1" dirty="0" smtClean="0"/>
              <a:t>Hand.</a:t>
            </a:r>
            <a:endParaRPr lang="en-US" sz="2800" b="1" i="1" dirty="0"/>
          </a:p>
        </p:txBody>
      </p:sp>
      <p:pic>
        <p:nvPicPr>
          <p:cNvPr id="5" name="Picture 2" descr="C:\Documents and Settings\User\My Documents\Student Gray\7. Upper limb\F66122-007-f0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5207" r="17785" b="4239"/>
          <a:stretch>
            <a:fillRect/>
          </a:stretch>
        </p:blipFill>
        <p:spPr bwMode="auto">
          <a:xfrm>
            <a:off x="4286248" y="1285860"/>
            <a:ext cx="4071966" cy="49625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/>
              <a:t>Pectoral Girdle</a:t>
            </a:r>
            <a:endParaRPr lang="en-US" sz="4000" b="1" i="1" dirty="0"/>
          </a:p>
        </p:txBody>
      </p:sp>
      <p:pic>
        <p:nvPicPr>
          <p:cNvPr id="6" name="Picture 6" descr="7D724C7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9171" r="58735" b="48467"/>
          <a:stretch>
            <a:fillRect/>
          </a:stretch>
        </p:blipFill>
        <p:spPr>
          <a:xfrm>
            <a:off x="500034" y="1857364"/>
            <a:ext cx="4032448" cy="4606232"/>
          </a:xfrm>
          <a:noFill/>
          <a:ln w="57150">
            <a:solidFill>
              <a:schemeClr val="tx1"/>
            </a:solidFill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i="1" dirty="0" smtClean="0"/>
              <a:t>Consists of </a:t>
            </a:r>
            <a:r>
              <a:rPr lang="en-US" b="1" i="1" dirty="0" smtClean="0">
                <a:solidFill>
                  <a:srgbClr val="0033CC"/>
                </a:solidFill>
              </a:rPr>
              <a:t>Two Bones</a:t>
            </a:r>
            <a:r>
              <a:rPr lang="en-US" b="1" i="1" dirty="0" smtClean="0"/>
              <a:t>:</a:t>
            </a:r>
          </a:p>
          <a:p>
            <a:r>
              <a:rPr lang="en-US" b="1" i="1" dirty="0" smtClean="0"/>
              <a:t>Clavicle and Scapula.</a:t>
            </a:r>
          </a:p>
          <a:p>
            <a:r>
              <a:rPr lang="en-US" b="1" i="1" dirty="0" smtClean="0"/>
              <a:t>It is very </a:t>
            </a:r>
            <a:r>
              <a:rPr lang="en-US" b="1" i="1" dirty="0" smtClean="0"/>
              <a:t>light and allows </a:t>
            </a:r>
            <a:r>
              <a:rPr lang="en-US" b="1" i="1" dirty="0" smtClean="0"/>
              <a:t>the upper limb to have exceptionally free movement.</a:t>
            </a:r>
            <a:endParaRPr lang="ar-SA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</a:rPr>
              <a:t>Clavicle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4"/>
            <a:ext cx="4495800" cy="472362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en-US" sz="2400" b="1" i="1" dirty="0" smtClean="0"/>
              <a:t>It is a </a:t>
            </a:r>
            <a:r>
              <a:rPr lang="en-US" sz="2400" b="1" i="1" dirty="0" smtClean="0">
                <a:solidFill>
                  <a:srgbClr val="C00000"/>
                </a:solidFill>
              </a:rPr>
              <a:t>long bone lying horizontally</a:t>
            </a:r>
            <a:r>
              <a:rPr lang="en-US" sz="2400" b="1" i="1" dirty="0" smtClean="0"/>
              <a:t> across the root of the neck</a:t>
            </a:r>
          </a:p>
          <a:p>
            <a:r>
              <a:rPr lang="en-US" sz="2400" b="1" i="1" dirty="0" smtClean="0"/>
              <a:t>It is subcutaneous throughout its length.</a:t>
            </a:r>
          </a:p>
          <a:p>
            <a:r>
              <a:rPr lang="en-US" sz="2400" b="1" i="1" u="sng" dirty="0" smtClean="0">
                <a:solidFill>
                  <a:srgbClr val="0033CC"/>
                </a:solidFill>
              </a:rPr>
              <a:t>Functions:</a:t>
            </a:r>
          </a:p>
          <a:p>
            <a:r>
              <a:rPr lang="en-US" sz="2400" b="1" i="1" dirty="0" smtClean="0"/>
              <a:t>1. Holds the arm away from the trunk.</a:t>
            </a:r>
          </a:p>
          <a:p>
            <a:r>
              <a:rPr lang="en-US" sz="2400" b="1" i="1" dirty="0" smtClean="0"/>
              <a:t>2. Transmits forces from the upper limb to the axial skeleton.</a:t>
            </a:r>
          </a:p>
          <a:p>
            <a:r>
              <a:rPr lang="en-US" sz="2400" b="1" i="1" dirty="0" smtClean="0"/>
              <a:t>3. Provides attachment for muscles.</a:t>
            </a:r>
          </a:p>
          <a:p>
            <a:r>
              <a:rPr lang="en-US" sz="2400" b="1" i="1" dirty="0" smtClean="0"/>
              <a:t>If the clavicle is broken, the whole shoulder region caves in medially.  </a:t>
            </a:r>
            <a:endParaRPr lang="en-US" sz="2400" b="1" i="1" dirty="0"/>
          </a:p>
        </p:txBody>
      </p:sp>
      <p:pic>
        <p:nvPicPr>
          <p:cNvPr id="5" name="Picture 6" descr="7D724C7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-10000"/>
          </a:blip>
          <a:srcRect l="9171" r="58735" b="48467"/>
          <a:stretch>
            <a:fillRect/>
          </a:stretch>
        </p:blipFill>
        <p:spPr>
          <a:xfrm>
            <a:off x="571472" y="2000240"/>
            <a:ext cx="3805231" cy="4648202"/>
          </a:xfr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/>
              <a:t>Clavicle</a:t>
            </a:r>
            <a:endParaRPr lang="ar-SA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920084"/>
            <a:ext cx="4281518" cy="4652187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 i="1" dirty="0" smtClean="0"/>
              <a:t>Its medial 2/3 is convex forward.</a:t>
            </a:r>
          </a:p>
          <a:p>
            <a:r>
              <a:rPr lang="en-US" b="1" i="1" dirty="0" smtClean="0"/>
              <a:t>Its lateral 1/3 is concave forward.</a:t>
            </a:r>
          </a:p>
          <a:p>
            <a:pPr>
              <a:buNone/>
            </a:pPr>
            <a:r>
              <a:rPr lang="en-US" b="1" i="1" dirty="0" smtClean="0"/>
              <a:t>The medial (</a:t>
            </a:r>
            <a:r>
              <a:rPr lang="en-US" b="1" i="1" dirty="0" err="1" smtClean="0">
                <a:solidFill>
                  <a:srgbClr val="C00000"/>
                </a:solidFill>
              </a:rPr>
              <a:t>Sternal</a:t>
            </a:r>
            <a:r>
              <a:rPr lang="en-US" b="1" i="1" dirty="0" smtClean="0"/>
              <a:t>) end is rounded.</a:t>
            </a:r>
          </a:p>
          <a:p>
            <a:pPr>
              <a:buNone/>
            </a:pPr>
            <a:r>
              <a:rPr lang="en-US" b="1" i="1" dirty="0" smtClean="0"/>
              <a:t>The lateral (</a:t>
            </a:r>
            <a:r>
              <a:rPr lang="en-US" b="1" i="1" dirty="0" err="1" smtClean="0">
                <a:solidFill>
                  <a:srgbClr val="0033CC"/>
                </a:solidFill>
              </a:rPr>
              <a:t>Acromial</a:t>
            </a:r>
            <a:r>
              <a:rPr lang="en-US" b="1" i="1" dirty="0" smtClean="0"/>
              <a:t>) end is flattened.</a:t>
            </a:r>
          </a:p>
          <a:p>
            <a:r>
              <a:rPr lang="en-US" b="1" i="1" dirty="0" smtClean="0"/>
              <a:t>It has (2) Surfaces:</a:t>
            </a:r>
          </a:p>
          <a:p>
            <a:r>
              <a:rPr lang="en-US" b="1" i="1" dirty="0" smtClean="0"/>
              <a:t>Superior &amp; Inferior.</a:t>
            </a:r>
          </a:p>
        </p:txBody>
      </p:sp>
      <p:pic>
        <p:nvPicPr>
          <p:cNvPr id="2050" name="Picture 2" descr="C:\Documents and Settings\me\My Documents\My Pictures\Picture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142844" y="2214554"/>
            <a:ext cx="4429156" cy="4143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5400" b="1" i="1" dirty="0" smtClean="0">
                <a:solidFill>
                  <a:schemeClr val="bg1"/>
                </a:solidFill>
              </a:rPr>
              <a:t>Articulations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 dirty="0" smtClean="0"/>
              <a:t>It articulates Medially with the </a:t>
            </a:r>
            <a:r>
              <a:rPr lang="en-US" sz="2400" b="1" dirty="0" smtClean="0"/>
              <a:t>Sternum</a:t>
            </a:r>
            <a:r>
              <a:rPr lang="en-US" sz="2400" dirty="0" smtClean="0"/>
              <a:t> at the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i="1" u="sng" dirty="0" err="1" smtClean="0">
                <a:solidFill>
                  <a:schemeClr val="accent1">
                    <a:lumMod val="75000"/>
                  </a:schemeClr>
                </a:solidFill>
              </a:rPr>
              <a:t>Sternoclavicular</a:t>
            </a:r>
            <a:r>
              <a:rPr lang="en-US" sz="2400" b="1" i="1" u="sng" dirty="0" smtClean="0">
                <a:solidFill>
                  <a:schemeClr val="accent1">
                    <a:lumMod val="75000"/>
                  </a:schemeClr>
                </a:solidFill>
              </a:rPr>
              <a:t> joint 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en-US" sz="2400" b="1" i="1" dirty="0" smtClean="0"/>
              <a:t>Laterally with the Scapula at the </a:t>
            </a:r>
            <a:r>
              <a:rPr lang="en-US" sz="2400" b="1" i="1" u="sng" dirty="0" err="1" smtClean="0">
                <a:solidFill>
                  <a:srgbClr val="006600"/>
                </a:solidFill>
              </a:rPr>
              <a:t>Acromioclavicular</a:t>
            </a:r>
            <a:r>
              <a:rPr lang="en-US" sz="2400" b="1" i="1" u="sng" dirty="0" smtClean="0">
                <a:solidFill>
                  <a:srgbClr val="006600"/>
                </a:solidFill>
              </a:rPr>
              <a:t> joint</a:t>
            </a:r>
          </a:p>
          <a:p>
            <a:r>
              <a:rPr lang="en-US" sz="2400" b="1" i="1" dirty="0" smtClean="0"/>
              <a:t>Inferiorly with the 1</a:t>
            </a:r>
            <a:r>
              <a:rPr lang="en-US" sz="2400" b="1" i="1" baseline="30000" dirty="0" smtClean="0"/>
              <a:t>st</a:t>
            </a:r>
            <a:r>
              <a:rPr lang="en-US" sz="2400" b="1" i="1" dirty="0" smtClean="0"/>
              <a:t> rib at </a:t>
            </a:r>
            <a:r>
              <a:rPr lang="en-US" sz="2400" b="1" i="1" u="sng" dirty="0" smtClean="0"/>
              <a:t>the </a:t>
            </a:r>
            <a:r>
              <a:rPr lang="en-US" sz="2400" b="1" i="1" u="sng" dirty="0" err="1" smtClean="0">
                <a:solidFill>
                  <a:srgbClr val="0033CC"/>
                </a:solidFill>
              </a:rPr>
              <a:t>Costoclavicular</a:t>
            </a:r>
            <a:r>
              <a:rPr lang="en-US" sz="2400" b="1" i="1" u="sng" dirty="0" smtClean="0">
                <a:solidFill>
                  <a:srgbClr val="0033CC"/>
                </a:solidFill>
              </a:rPr>
              <a:t> Joint</a:t>
            </a:r>
            <a:endParaRPr lang="en-US" sz="2400" u="sng" dirty="0"/>
          </a:p>
        </p:txBody>
      </p:sp>
      <p:pic>
        <p:nvPicPr>
          <p:cNvPr id="5" name="Picture 2" descr="C:\Documents and Settings\User\My Documents\Student Gray\7. Upper limb\F66122-007-f0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20000"/>
          </a:blip>
          <a:srcRect l="14286" r="16071" b="7652"/>
          <a:stretch>
            <a:fillRect/>
          </a:stretch>
        </p:blipFill>
        <p:spPr bwMode="auto">
          <a:xfrm>
            <a:off x="214282" y="2071678"/>
            <a:ext cx="3891651" cy="28264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6" descr="7D724C7F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 l="8844" r="59316" b="53686"/>
          <a:stretch>
            <a:fillRect/>
          </a:stretch>
        </p:blipFill>
        <p:spPr>
          <a:xfrm>
            <a:off x="857224" y="5214950"/>
            <a:ext cx="2714644" cy="16430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Scapula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4"/>
            <a:ext cx="4210080" cy="472362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sz="2400" b="1" i="1" dirty="0" smtClean="0"/>
              <a:t>It is a triangular flat bone.</a:t>
            </a:r>
          </a:p>
          <a:p>
            <a:r>
              <a:rPr lang="en-US" sz="2400" b="1" i="1" dirty="0" smtClean="0"/>
              <a:t>Extends between the 2</a:t>
            </a:r>
            <a:r>
              <a:rPr lang="en-US" sz="2400" b="1" i="1" baseline="30000" dirty="0" smtClean="0"/>
              <a:t>nd</a:t>
            </a:r>
            <a:r>
              <a:rPr lang="en-US" sz="2400" b="1" i="1" dirty="0" smtClean="0"/>
              <a:t> _ 7</a:t>
            </a:r>
            <a:r>
              <a:rPr lang="en-US" sz="2400" b="1" i="1" baseline="30000" dirty="0" smtClean="0"/>
              <a:t>th</a:t>
            </a:r>
            <a:r>
              <a:rPr lang="en-US" sz="2400" b="1" i="1" dirty="0" smtClean="0"/>
              <a:t> ribs.</a:t>
            </a:r>
          </a:p>
          <a:p>
            <a:r>
              <a:rPr lang="en-US" sz="2400" b="1" i="1" u="sng" dirty="0" smtClean="0">
                <a:solidFill>
                  <a:srgbClr val="C00000"/>
                </a:solidFill>
              </a:rPr>
              <a:t>It has :</a:t>
            </a:r>
          </a:p>
          <a:p>
            <a:r>
              <a:rPr lang="en-US" sz="2400" b="1" i="1" dirty="0" smtClean="0">
                <a:solidFill>
                  <a:srgbClr val="0033CC"/>
                </a:solidFill>
              </a:rPr>
              <a:t>Two surfaces </a:t>
            </a:r>
            <a:r>
              <a:rPr lang="en-US" sz="2400" b="1" i="1" dirty="0" smtClean="0"/>
              <a:t>(Anterior &amp; Posterior).</a:t>
            </a:r>
          </a:p>
          <a:p>
            <a:r>
              <a:rPr lang="en-US" sz="2400" b="1" i="1" dirty="0" smtClean="0">
                <a:solidFill>
                  <a:srgbClr val="C00000"/>
                </a:solidFill>
              </a:rPr>
              <a:t>Three</a:t>
            </a:r>
            <a:r>
              <a:rPr lang="en-US" sz="2400" b="1" i="1" dirty="0" smtClean="0">
                <a:solidFill>
                  <a:srgbClr val="0033CC"/>
                </a:solidFill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</a:rPr>
              <a:t>Borders</a:t>
            </a:r>
            <a:r>
              <a:rPr lang="en-US" sz="2400" b="1" i="1" dirty="0" smtClean="0">
                <a:solidFill>
                  <a:srgbClr val="0033CC"/>
                </a:solidFill>
              </a:rPr>
              <a:t>: superior, medial (vertebral) &amp; lateral (</a:t>
            </a:r>
            <a:r>
              <a:rPr lang="en-US" sz="2400" b="1" i="1" dirty="0" err="1" smtClean="0">
                <a:solidFill>
                  <a:srgbClr val="0033CC"/>
                </a:solidFill>
              </a:rPr>
              <a:t>axillary</a:t>
            </a:r>
            <a:r>
              <a:rPr lang="en-US" sz="2400" b="1" i="1" dirty="0" smtClean="0">
                <a:solidFill>
                  <a:srgbClr val="0033CC"/>
                </a:solidFill>
              </a:rPr>
              <a:t>).</a:t>
            </a:r>
          </a:p>
          <a:p>
            <a:r>
              <a:rPr lang="en-US" sz="2400" b="1" i="1" dirty="0" smtClean="0">
                <a:solidFill>
                  <a:srgbClr val="C00000"/>
                </a:solidFill>
              </a:rPr>
              <a:t>Three</a:t>
            </a:r>
            <a:r>
              <a:rPr lang="en-US" sz="2400" b="1" i="1" dirty="0" smtClean="0"/>
              <a:t> </a:t>
            </a:r>
            <a:r>
              <a:rPr lang="en-US" sz="2400" b="1" i="1" dirty="0" smtClean="0">
                <a:solidFill>
                  <a:srgbClr val="C00000"/>
                </a:solidFill>
              </a:rPr>
              <a:t>Processes</a:t>
            </a:r>
            <a:r>
              <a:rPr lang="en-US" sz="2400" b="1" i="1" dirty="0" smtClean="0"/>
              <a:t> (Spine, </a:t>
            </a:r>
            <a:r>
              <a:rPr lang="en-US" sz="2400" b="1" i="1" dirty="0" err="1" smtClean="0"/>
              <a:t>Coracoid</a:t>
            </a:r>
            <a:r>
              <a:rPr lang="en-US" sz="2400" b="1" i="1" dirty="0" smtClean="0"/>
              <a:t> &amp; </a:t>
            </a:r>
            <a:r>
              <a:rPr lang="en-US" sz="2400" b="1" i="1" dirty="0" err="1" smtClean="0"/>
              <a:t>Acromion</a:t>
            </a:r>
            <a:r>
              <a:rPr lang="en-US" sz="2400" b="1" i="1" dirty="0" smtClean="0"/>
              <a:t>)</a:t>
            </a:r>
          </a:p>
          <a:p>
            <a:r>
              <a:rPr lang="en-US" sz="2400" b="1" i="1" dirty="0" smtClean="0">
                <a:solidFill>
                  <a:srgbClr val="C00000"/>
                </a:solidFill>
              </a:rPr>
              <a:t>Three </a:t>
            </a:r>
            <a:r>
              <a:rPr lang="en-US" sz="2400" b="1" i="1" dirty="0" smtClean="0"/>
              <a:t>Angles : superior, lateral (forms the </a:t>
            </a:r>
            <a:r>
              <a:rPr lang="en-US" sz="2400" b="1" i="1" dirty="0" err="1" smtClean="0"/>
              <a:t>Glenoid</a:t>
            </a:r>
            <a:r>
              <a:rPr lang="en-US" sz="2400" b="1" i="1" dirty="0" smtClean="0"/>
              <a:t> cavity) &amp; inferior.</a:t>
            </a:r>
          </a:p>
          <a:p>
            <a:r>
              <a:rPr lang="en-US" sz="2400" b="1" i="1" dirty="0" err="1" smtClean="0">
                <a:solidFill>
                  <a:srgbClr val="006C31"/>
                </a:solidFill>
              </a:rPr>
              <a:t>Suprascapular</a:t>
            </a:r>
            <a:r>
              <a:rPr lang="en-US" sz="2400" b="1" i="1" dirty="0" smtClean="0">
                <a:solidFill>
                  <a:srgbClr val="006C31"/>
                </a:solidFill>
              </a:rPr>
              <a:t> notch</a:t>
            </a:r>
            <a:r>
              <a:rPr lang="en-US" sz="2400" b="1" i="1" dirty="0" smtClean="0"/>
              <a:t>: medial to </a:t>
            </a:r>
            <a:r>
              <a:rPr lang="en-US" sz="2400" b="1" i="1" dirty="0" err="1" smtClean="0"/>
              <a:t>coracoid</a:t>
            </a:r>
            <a:r>
              <a:rPr lang="en-US" sz="2400" b="1" i="1" dirty="0" smtClean="0"/>
              <a:t> process.</a:t>
            </a:r>
          </a:p>
          <a:p>
            <a:r>
              <a:rPr lang="en-US" sz="2400" b="1" i="1" dirty="0" smtClean="0"/>
              <a:t>It is a nerve passageway. </a:t>
            </a:r>
          </a:p>
          <a:p>
            <a:endParaRPr lang="en-US" b="1" dirty="0"/>
          </a:p>
        </p:txBody>
      </p:sp>
      <p:pic>
        <p:nvPicPr>
          <p:cNvPr id="5" name="Picture 2" descr="C:\Documents and Settings\me\My Documents\My Pictures\Picture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285720" y="2000240"/>
            <a:ext cx="4210080" cy="464347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err="1" smtClean="0">
                <a:solidFill>
                  <a:schemeClr val="bg1"/>
                </a:solidFill>
              </a:rPr>
              <a:t>Fossae</a:t>
            </a:r>
            <a:r>
              <a:rPr lang="en-US" sz="4000" b="1" i="1" dirty="0" smtClean="0">
                <a:solidFill>
                  <a:schemeClr val="bg1"/>
                </a:solidFill>
              </a:rPr>
              <a:t> of Scapula</a:t>
            </a:r>
            <a:endParaRPr lang="ar-SA" sz="4000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2143115"/>
            <a:ext cx="4138642" cy="4429157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 b="1" i="1" dirty="0" smtClean="0"/>
              <a:t>It has </a:t>
            </a:r>
            <a:r>
              <a:rPr lang="en-US" sz="2400" b="1" i="1" dirty="0" smtClean="0">
                <a:solidFill>
                  <a:srgbClr val="0033CC"/>
                </a:solidFill>
              </a:rPr>
              <a:t>Three </a:t>
            </a:r>
            <a:r>
              <a:rPr lang="en-US" sz="2400" b="1" i="1" dirty="0" err="1" smtClean="0">
                <a:solidFill>
                  <a:srgbClr val="0033CC"/>
                </a:solidFill>
              </a:rPr>
              <a:t>Fossae</a:t>
            </a:r>
            <a:r>
              <a:rPr lang="en-US" sz="2400" b="1" i="1" dirty="0" smtClean="0"/>
              <a:t>:</a:t>
            </a:r>
          </a:p>
          <a:p>
            <a:r>
              <a:rPr lang="en-US" sz="2400" b="1" i="1" u="sng" dirty="0" smtClean="0"/>
              <a:t>Two</a:t>
            </a:r>
            <a:r>
              <a:rPr lang="en-US" sz="2400" b="1" i="1" dirty="0" smtClean="0"/>
              <a:t> on the posterior surface :</a:t>
            </a:r>
          </a:p>
          <a:p>
            <a:r>
              <a:rPr lang="en-US" sz="2400" b="1" i="1" dirty="0" err="1" smtClean="0">
                <a:solidFill>
                  <a:srgbClr val="0033CC"/>
                </a:solidFill>
              </a:rPr>
              <a:t>Supraspinous</a:t>
            </a:r>
            <a:r>
              <a:rPr lang="en-US" sz="2400" b="1" i="1" dirty="0" smtClean="0">
                <a:solidFill>
                  <a:srgbClr val="0033CC"/>
                </a:solidFill>
              </a:rPr>
              <a:t>  </a:t>
            </a:r>
            <a:r>
              <a:rPr lang="en-US" sz="2400" b="1" i="1" dirty="0" err="1" smtClean="0">
                <a:solidFill>
                  <a:srgbClr val="0033CC"/>
                </a:solidFill>
              </a:rPr>
              <a:t>Fossa</a:t>
            </a:r>
            <a:r>
              <a:rPr lang="en-US" sz="2400" b="1" i="1" dirty="0" smtClean="0">
                <a:solidFill>
                  <a:srgbClr val="0033CC"/>
                </a:solidFill>
              </a:rPr>
              <a:t> (</a:t>
            </a:r>
            <a:r>
              <a:rPr lang="en-US" sz="2400" b="1" i="1" dirty="0" smtClean="0"/>
              <a:t>above the spine).</a:t>
            </a:r>
          </a:p>
          <a:p>
            <a:r>
              <a:rPr lang="en-US" sz="2400" b="1" i="1" dirty="0" err="1" smtClean="0">
                <a:solidFill>
                  <a:srgbClr val="0033CC"/>
                </a:solidFill>
              </a:rPr>
              <a:t>Infraspinous</a:t>
            </a:r>
            <a:r>
              <a:rPr lang="en-US" sz="2400" b="1" i="1" dirty="0" smtClean="0">
                <a:solidFill>
                  <a:srgbClr val="0033CC"/>
                </a:solidFill>
              </a:rPr>
              <a:t>  </a:t>
            </a:r>
            <a:r>
              <a:rPr lang="en-US" sz="2400" b="1" i="1" dirty="0" err="1" smtClean="0">
                <a:solidFill>
                  <a:srgbClr val="0033CC"/>
                </a:solidFill>
              </a:rPr>
              <a:t>Fossa</a:t>
            </a:r>
            <a:r>
              <a:rPr lang="en-US" sz="2400" b="1" i="1" dirty="0" smtClean="0">
                <a:solidFill>
                  <a:srgbClr val="0033CC"/>
                </a:solidFill>
              </a:rPr>
              <a:t> </a:t>
            </a:r>
            <a:r>
              <a:rPr lang="en-US" sz="2400" b="1" i="1" dirty="0" smtClean="0"/>
              <a:t>(below the spine).</a:t>
            </a:r>
            <a:endParaRPr lang="en-US" sz="2400" dirty="0" smtClean="0"/>
          </a:p>
          <a:p>
            <a:r>
              <a:rPr lang="en-US" sz="2400" b="1" i="1" u="sng" dirty="0" smtClean="0"/>
              <a:t>One</a:t>
            </a:r>
            <a:r>
              <a:rPr lang="en-US" sz="2400" b="1" i="1" dirty="0" smtClean="0"/>
              <a:t> on the Anterior surface:</a:t>
            </a:r>
          </a:p>
          <a:p>
            <a:pPr algn="l"/>
            <a:r>
              <a:rPr lang="en-US" sz="2400" b="1" i="1" dirty="0" err="1" smtClean="0">
                <a:solidFill>
                  <a:srgbClr val="FF0000"/>
                </a:solidFill>
              </a:rPr>
              <a:t>Subscapular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Fossa</a:t>
            </a:r>
            <a:r>
              <a:rPr lang="en-US" sz="2400" b="1" i="1" dirty="0" smtClean="0">
                <a:solidFill>
                  <a:srgbClr val="FF0000"/>
                </a:solidFill>
              </a:rPr>
              <a:t>.</a:t>
            </a:r>
          </a:p>
          <a:p>
            <a:pPr algn="l"/>
            <a:endParaRPr lang="en-US" sz="24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ar-SA" sz="24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Documents and Settings\me\My Documents\My Pictures\Picture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928802"/>
            <a:ext cx="3929090" cy="47228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683568" y="2420888"/>
            <a:ext cx="792088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1560" y="3140968"/>
            <a:ext cx="720080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75856" y="5373216"/>
            <a:ext cx="864096" cy="216024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994</TotalTime>
  <Words>1007</Words>
  <Application>Microsoft Office PowerPoint</Application>
  <PresentationFormat>On-screen Show (4:3)</PresentationFormat>
  <Paragraphs>164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Slide 1</vt:lpstr>
      <vt:lpstr>OBJECTIVES</vt:lpstr>
      <vt:lpstr>Slide 3</vt:lpstr>
      <vt:lpstr>Pectoral Girdle</vt:lpstr>
      <vt:lpstr>Clavicle</vt:lpstr>
      <vt:lpstr>Clavicle</vt:lpstr>
      <vt:lpstr>Articulations</vt:lpstr>
      <vt:lpstr>Scapula</vt:lpstr>
      <vt:lpstr>Fossae of Scapula</vt:lpstr>
      <vt:lpstr>Arm</vt:lpstr>
      <vt:lpstr>Humerus</vt:lpstr>
      <vt:lpstr>Humerus</vt:lpstr>
      <vt:lpstr>Articulations</vt:lpstr>
      <vt:lpstr>Forearm</vt:lpstr>
      <vt:lpstr>Radius</vt:lpstr>
      <vt:lpstr>Radius</vt:lpstr>
      <vt:lpstr>Ulna</vt:lpstr>
      <vt:lpstr>Ulna</vt:lpstr>
      <vt:lpstr>Articulations of radius &amp; ulna</vt:lpstr>
      <vt:lpstr>Hand</vt:lpstr>
      <vt:lpstr>Carpal bones</vt:lpstr>
      <vt:lpstr>Metacarpals &amp; Phalanges</vt:lpstr>
      <vt:lpstr>Articulations</vt:lpstr>
      <vt:lpstr>The End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Bones of upper limb</dc:title>
  <dc:creator>user</dc:creator>
  <cp:lastModifiedBy>galmadani</cp:lastModifiedBy>
  <cp:revision>126</cp:revision>
  <dcterms:created xsi:type="dcterms:W3CDTF">2010-12-19T14:08:49Z</dcterms:created>
  <dcterms:modified xsi:type="dcterms:W3CDTF">2011-12-11T06:43:50Z</dcterms:modified>
</cp:coreProperties>
</file>