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261" r:id="rId4"/>
    <p:sldId id="260" r:id="rId5"/>
    <p:sldId id="267" r:id="rId6"/>
    <p:sldId id="269" r:id="rId7"/>
    <p:sldId id="301" r:id="rId8"/>
    <p:sldId id="306" r:id="rId9"/>
    <p:sldId id="307" r:id="rId10"/>
    <p:sldId id="308" r:id="rId11"/>
    <p:sldId id="309" r:id="rId12"/>
    <p:sldId id="313" r:id="rId13"/>
    <p:sldId id="314" r:id="rId14"/>
    <p:sldId id="315" r:id="rId15"/>
    <p:sldId id="281" r:id="rId16"/>
    <p:sldId id="283" r:id="rId17"/>
    <p:sldId id="287" r:id="rId18"/>
    <p:sldId id="290" r:id="rId19"/>
    <p:sldId id="317" r:id="rId20"/>
    <p:sldId id="318" r:id="rId21"/>
    <p:sldId id="31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CC33"/>
    <a:srgbClr val="FFFF00"/>
    <a:srgbClr val="FF0000"/>
    <a:srgbClr val="A6E8F8"/>
    <a:srgbClr val="FFFF99"/>
    <a:srgbClr val="DEFD2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B8802E1-A5B3-F748-A6D7-BE2A3EDC7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12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C6C1AA-07E8-A343-B7CF-DB158FB02A9C}" type="slidenum">
              <a:rPr lang="en-US" b="0"/>
              <a:pPr eaLnBrk="1" hangingPunct="1"/>
              <a:t>11</a:t>
            </a:fld>
            <a:endParaRPr lang="en-US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A2DA756-157F-2E47-97A0-2F90770D29E8}" type="slidenum">
              <a:rPr lang="en-US" b="0"/>
              <a:pPr eaLnBrk="1" hangingPunct="1"/>
              <a:t>15</a:t>
            </a:fld>
            <a:endParaRPr lang="en-US" b="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B4AD55D-09AF-0344-BE05-F18CE6AEF84C}" type="slidenum">
              <a:rPr lang="en-US" sz="1200" b="0">
                <a:latin typeface="Calibri" charset="0"/>
              </a:rPr>
              <a:pPr algn="r" eaLnBrk="1" hangingPunct="1"/>
              <a:t>15</a:t>
            </a:fld>
            <a:endParaRPr lang="en-US" sz="1200" b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F5FD57A-1CC5-9B4F-8261-F86EBC95019B}" type="slidenum">
              <a:rPr lang="en-US" b="0"/>
              <a:pPr eaLnBrk="1" hangingPunct="1"/>
              <a:t>16</a:t>
            </a:fld>
            <a:endParaRPr lang="en-US" b="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0C5BC4F-805B-1241-955D-102CE4790B8D}" type="slidenum">
              <a:rPr lang="en-US" sz="1200" b="0">
                <a:latin typeface="Calibri" charset="0"/>
              </a:rPr>
              <a:pPr algn="r" eaLnBrk="1" hangingPunct="1"/>
              <a:t>16</a:t>
            </a:fld>
            <a:endParaRPr lang="en-US" sz="1200" b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ECA4A1-865B-EE4D-B666-BD8C31D4AEF7}" type="slidenum">
              <a:rPr lang="en-US" b="0"/>
              <a:pPr eaLnBrk="1" hangingPunct="1"/>
              <a:t>17</a:t>
            </a:fld>
            <a:endParaRPr lang="en-US" b="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D130248-F9C0-ED42-9FF1-B1B2F50F4A4D}" type="slidenum">
              <a:rPr lang="en-US" sz="1200" b="0">
                <a:latin typeface="Calibri" charset="0"/>
              </a:rPr>
              <a:pPr algn="r" eaLnBrk="1" hangingPunct="1"/>
              <a:t>17</a:t>
            </a:fld>
            <a:endParaRPr lang="en-US" sz="1200" b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B49E4-665E-4245-B54F-1E1AC010B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0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75BB8-81FD-C040-90E5-3198668EA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01FB0-E197-4D48-BDFE-728AA897CD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34802-A017-9849-92DA-EBF9A8918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73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AB37B-029A-FC49-AB0B-1D55FBF1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5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4E2AE-4E74-E34A-82AB-833041A3E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0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6052C-95E0-B34A-9123-5A734F44D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17338-0B4C-B345-86A8-0CA9D2B3A7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71ECB-9D74-1E40-B466-18ED978DB8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4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BE1E5-2D0A-C740-85F1-B9E64C098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9B677-A153-484F-B0A9-5AE8AFF65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1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51FD3-0DCA-4246-AF59-77011C4E33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A7CF4-950D-1D43-B3E1-FC67003AD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3FD63-C93D-0A49-A0D3-A95A0E84D1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9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D69FDB8-E494-D94A-858C-A4ECC600EF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Subscapularis_muscle" TargetMode="External"/><Relationship Id="rId12" Type="http://schemas.openxmlformats.org/officeDocument/2006/relationships/hyperlink" Target="http://en.wikipedia.org/wiki/Teres_major" TargetMode="External"/><Relationship Id="rId13" Type="http://schemas.openxmlformats.org/officeDocument/2006/relationships/hyperlink" Target="http://en.wikipedia.org/wiki/Latissimus_dorsi" TargetMode="External"/><Relationship Id="rId14" Type="http://schemas.openxmlformats.org/officeDocument/2006/relationships/hyperlink" Target="http://en.wikipedia.org/wiki/Posterior_axillary_fold" TargetMode="External"/><Relationship Id="rId15" Type="http://schemas.openxmlformats.org/officeDocument/2006/relationships/hyperlink" Target="http://en.wikipedia.org/wiki/Intertubercular_sulcus" TargetMode="External"/><Relationship Id="rId16" Type="http://schemas.openxmlformats.org/officeDocument/2006/relationships/hyperlink" Target="http://en.wikipedia.org/wiki/Coracobrachialis_muscle" TargetMode="External"/><Relationship Id="rId17" Type="http://schemas.openxmlformats.org/officeDocument/2006/relationships/hyperlink" Target="http://en.wikipedia.org/wiki/Biceps_brachii_muscle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First_rib" TargetMode="External"/><Relationship Id="rId3" Type="http://schemas.openxmlformats.org/officeDocument/2006/relationships/hyperlink" Target="http://en.wikipedia.org/wiki/Scapula" TargetMode="External"/><Relationship Id="rId4" Type="http://schemas.openxmlformats.org/officeDocument/2006/relationships/hyperlink" Target="http://en.wikipedia.org/wiki/Clavicle" TargetMode="External"/><Relationship Id="rId5" Type="http://schemas.openxmlformats.org/officeDocument/2006/relationships/hyperlink" Target="http://en.wikipedia.org/wiki/Serratus_anterior_muscle" TargetMode="External"/><Relationship Id="rId6" Type="http://schemas.openxmlformats.org/officeDocument/2006/relationships/hyperlink" Target="http://en.wikipedia.org/wiki/Rib" TargetMode="External"/><Relationship Id="rId7" Type="http://schemas.openxmlformats.org/officeDocument/2006/relationships/hyperlink" Target="http://en.wikipedia.org/wiki/Pectoralis_major_muscle" TargetMode="External"/><Relationship Id="rId8" Type="http://schemas.openxmlformats.org/officeDocument/2006/relationships/hyperlink" Target="http://en.wikipedia.org/wiki/Pectoralis_minor_muscle" TargetMode="External"/><Relationship Id="rId9" Type="http://schemas.openxmlformats.org/officeDocument/2006/relationships/hyperlink" Target="http://en.wikipedia.org/wiki/Subclavius_muscle" TargetMode="External"/><Relationship Id="rId10" Type="http://schemas.openxmlformats.org/officeDocument/2006/relationships/hyperlink" Target="http://en.wikipedia.org/wiki/Anterior_axillary_fol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f/f2/Gray411.png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4537075" cy="1728788"/>
          </a:xfr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tx1"/>
                </a:solidFill>
                <a:latin typeface="Arial Rounded MT Bold" charset="0"/>
                <a:cs typeface="Arabic Transparent" charset="0"/>
              </a:rPr>
              <a:t>PECTORAL REGION </a:t>
            </a:r>
            <a:br>
              <a:rPr lang="en-US" sz="3200" b="1">
                <a:solidFill>
                  <a:schemeClr val="tx1"/>
                </a:solidFill>
                <a:latin typeface="Arial Rounded MT Bold" charset="0"/>
                <a:cs typeface="Arabic Transparent" charset="0"/>
              </a:rPr>
            </a:br>
            <a:r>
              <a:rPr lang="en-US" sz="3200" b="1">
                <a:solidFill>
                  <a:schemeClr val="tx1"/>
                </a:solidFill>
                <a:latin typeface="Arial Rounded MT Bold" charset="0"/>
                <a:cs typeface="Arabic Transparent" charset="0"/>
              </a:rPr>
              <a:t>AND AXILLA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013325"/>
            <a:ext cx="4105275" cy="122396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i="1" dirty="0" smtClean="0">
                <a:solidFill>
                  <a:srgbClr val="D60093"/>
                </a:solidFill>
                <a:ea typeface="+mn-ea"/>
              </a:rPr>
              <a:t>By: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PROF. Saeed Abuel Makarem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DR.SANAA AL-SHAARAWY</a:t>
            </a:r>
          </a:p>
        </p:txBody>
      </p:sp>
      <p:pic>
        <p:nvPicPr>
          <p:cNvPr id="6" name="Picture 2" descr="胸大肌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/>
          <a:stretch>
            <a:fillRect/>
          </a:stretch>
        </p:blipFill>
        <p:spPr bwMode="auto">
          <a:xfrm>
            <a:off x="4859338" y="1557338"/>
            <a:ext cx="4105275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/>
          </p:nvPr>
        </p:nvSpPr>
        <p:spPr>
          <a:xfrm>
            <a:off x="179388" y="188913"/>
            <a:ext cx="3816350" cy="6480175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 altLang="zh-CN" sz="2200" b="1" u="sng">
                <a:latin typeface="Arial" charset="0"/>
                <a:ea typeface="SimSun" charset="0"/>
                <a:cs typeface="SimSun" charset="0"/>
              </a:rPr>
              <a:t>Base</a:t>
            </a:r>
            <a:r>
              <a:rPr lang="en-US" altLang="zh-CN" sz="2200" b="1">
                <a:latin typeface="Arial" charset="0"/>
                <a:ea typeface="SimSun" charset="0"/>
                <a:cs typeface="SimSun" charset="0"/>
              </a:rPr>
              <a:t>:</a:t>
            </a:r>
          </a:p>
          <a:p>
            <a:pPr eaLnBrk="1" hangingPunct="1">
              <a:buFont typeface="Wingdings" charset="0"/>
              <a:buChar char="§"/>
            </a:pPr>
            <a:r>
              <a:rPr lang="en-US" altLang="zh-CN" sz="2200" b="1">
                <a:latin typeface="Arial" charset="0"/>
                <a:ea typeface="SimSun" charset="0"/>
                <a:cs typeface="SimSun" charset="0"/>
              </a:rPr>
              <a:t> </a:t>
            </a: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Formed </a:t>
            </a:r>
            <a:r>
              <a:rPr lang="en-US" altLang="zh-CN" sz="2200" u="sng">
                <a:latin typeface="Arial" charset="0"/>
                <a:ea typeface="SimSun" charset="0"/>
                <a:cs typeface="SimSun" charset="0"/>
              </a:rPr>
              <a:t>by skin </a:t>
            </a: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stretching between the anterior and posterior walls.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200" u="sng">
                <a:latin typeface="Arial" charset="0"/>
                <a:cs typeface="Arial" charset="0"/>
              </a:rPr>
              <a:t>is bounded: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In front </a:t>
            </a:r>
            <a:r>
              <a:rPr lang="en-US" sz="2200">
                <a:latin typeface="Arial" charset="0"/>
                <a:cs typeface="Arial" charset="0"/>
              </a:rPr>
              <a:t>by </a:t>
            </a:r>
            <a:r>
              <a:rPr lang="en-US" sz="2200" u="sng">
                <a:latin typeface="Arial" charset="0"/>
                <a:cs typeface="Arial" charset="0"/>
              </a:rPr>
              <a:t>the anterior axillary </a:t>
            </a:r>
            <a:r>
              <a:rPr lang="en-US" sz="2200">
                <a:latin typeface="Arial" charset="0"/>
                <a:cs typeface="Arial" charset="0"/>
              </a:rPr>
              <a:t>fold (formed by the lower border of the </a:t>
            </a:r>
            <a:r>
              <a:rPr lang="en-US" sz="2200">
                <a:solidFill>
                  <a:srgbClr val="002060"/>
                </a:solidFill>
                <a:latin typeface="Arial" charset="0"/>
                <a:cs typeface="Arial" charset="0"/>
              </a:rPr>
              <a:t>Pectoralis major </a:t>
            </a:r>
            <a:r>
              <a:rPr lang="en-US" sz="2200">
                <a:latin typeface="Arial" charset="0"/>
                <a:cs typeface="Arial" charset="0"/>
              </a:rPr>
              <a:t>muscle).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behind</a:t>
            </a:r>
            <a:r>
              <a:rPr lang="en-US" sz="2200">
                <a:latin typeface="Arial" charset="0"/>
                <a:cs typeface="Arial" charset="0"/>
              </a:rPr>
              <a:t> by the </a:t>
            </a:r>
            <a:r>
              <a:rPr lang="en-US" sz="2200" u="sng">
                <a:latin typeface="Arial" charset="0"/>
                <a:cs typeface="Arial" charset="0"/>
              </a:rPr>
              <a:t>posterior axillary fold </a:t>
            </a:r>
            <a:r>
              <a:rPr lang="en-US" sz="2200">
                <a:latin typeface="Arial" charset="0"/>
                <a:cs typeface="Arial" charset="0"/>
              </a:rPr>
              <a:t>(formed by the tendon of latissimus dorsi and the teres major muscle).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medially</a:t>
            </a:r>
            <a:r>
              <a:rPr lang="en-US" sz="2200">
                <a:latin typeface="Arial" charset="0"/>
                <a:cs typeface="Arial" charset="0"/>
              </a:rPr>
              <a:t> by the</a:t>
            </a:r>
            <a:r>
              <a:rPr lang="en-US" sz="2200" u="sng">
                <a:latin typeface="Arial" charset="0"/>
                <a:cs typeface="Arial" charset="0"/>
              </a:rPr>
              <a:t> ribs </a:t>
            </a:r>
            <a:r>
              <a:rPr lang="en-US" sz="2200">
                <a:latin typeface="Arial" charset="0"/>
                <a:cs typeface="Arial" charset="0"/>
              </a:rPr>
              <a:t>and the </a:t>
            </a:r>
            <a:r>
              <a:rPr lang="en-US" sz="2200" u="sng">
                <a:latin typeface="Arial" charset="0"/>
                <a:cs typeface="Arial" charset="0"/>
              </a:rPr>
              <a:t>chest wall.</a:t>
            </a:r>
          </a:p>
        </p:txBody>
      </p:sp>
      <p:pic>
        <p:nvPicPr>
          <p:cNvPr id="15363" name="Picture 5" descr="腋窝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/>
          <a:stretch>
            <a:fillRect/>
          </a:stretch>
        </p:blipFill>
        <p:spPr>
          <a:xfrm>
            <a:off x="4140200" y="188913"/>
            <a:ext cx="4752975" cy="6480175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锁胸筋膜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404813"/>
            <a:ext cx="3779838" cy="61198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88913"/>
            <a:ext cx="2974975" cy="280828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 altLang="zh-CN" sz="2200" b="1" u="sng">
                <a:latin typeface="Arial" charset="0"/>
                <a:ea typeface="SimSun" charset="0"/>
                <a:cs typeface="SimSun" charset="0"/>
              </a:rPr>
              <a:t>Anterior wall:</a:t>
            </a:r>
          </a:p>
          <a:p>
            <a:pPr eaLnBrk="1" hangingPunct="1">
              <a:buFont typeface="Wingdings" charset="0"/>
              <a:buChar char="§"/>
            </a:pP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Is formed by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Pectoralis major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Pectoralis minor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Subclavius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Clavipectoral fascia:</a:t>
            </a:r>
          </a:p>
          <a:p>
            <a:pPr eaLnBrk="1" hangingPunct="1">
              <a:buFont typeface="Wingdings" charset="0"/>
              <a:buNone/>
            </a:pPr>
            <a:endParaRPr lang="en-US" altLang="zh-CN" sz="2400" b="1">
              <a:solidFill>
                <a:srgbClr val="0000FF"/>
              </a:solidFill>
              <a:latin typeface="Arial" charset="0"/>
              <a:ea typeface="SimSun" charset="0"/>
              <a:cs typeface="SimSun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altLang="zh-CN" sz="2400" b="1">
                <a:latin typeface="Arial" charset="0"/>
                <a:ea typeface="SimSun" charset="0"/>
                <a:cs typeface="SimSun" charset="0"/>
              </a:rPr>
              <a:t>      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851275" y="4724400"/>
            <a:ext cx="1512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a typeface="SimSun" charset="0"/>
                <a:cs typeface="SimSun" charset="0"/>
              </a:rPr>
              <a:t>Pectoralis major</a:t>
            </a:r>
            <a:endParaRPr lang="en-US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7543800" y="2895600"/>
            <a:ext cx="1420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ea typeface="SimSun" charset="0"/>
                <a:cs typeface="SimSun" charset="0"/>
              </a:rPr>
              <a:t>Pectoralis minor</a:t>
            </a:r>
            <a:endParaRPr lang="en-US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6804025" y="609600"/>
            <a:ext cx="233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a typeface="SimSun" charset="0"/>
                <a:cs typeface="SimSun" charset="0"/>
              </a:rPr>
              <a:t>Clavipectoral fascia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3962401" y="2743200"/>
            <a:ext cx="863600" cy="219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24525" y="3284538"/>
            <a:ext cx="2087563" cy="649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294" idx="1"/>
          </p:cNvCxnSpPr>
          <p:nvPr/>
        </p:nvCxnSpPr>
        <p:spPr>
          <a:xfrm flipH="1">
            <a:off x="5148263" y="795338"/>
            <a:ext cx="1655762" cy="2273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4" name="Picture 3" descr="C:\Documents and Settings\Free User\My Documents\My Pictures\C9FF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" r="57162" b="61276"/>
          <a:stretch>
            <a:fillRect/>
          </a:stretch>
        </p:blipFill>
        <p:spPr bwMode="auto">
          <a:xfrm>
            <a:off x="179388" y="3068638"/>
            <a:ext cx="3313112" cy="3560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299" name="Straight Arrow Connector 16"/>
          <p:cNvCxnSpPr>
            <a:cxnSpLocks noChangeShapeType="1"/>
            <a:stCxn id="12294" idx="1"/>
          </p:cNvCxnSpPr>
          <p:nvPr/>
        </p:nvCxnSpPr>
        <p:spPr bwMode="auto">
          <a:xfrm flipH="1">
            <a:off x="6300788" y="795338"/>
            <a:ext cx="503237" cy="3497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/>
          </p:nvPr>
        </p:nvSpPr>
        <p:spPr>
          <a:xfrm>
            <a:off x="179388" y="620713"/>
            <a:ext cx="2736850" cy="295275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200" b="1" u="sng">
                <a:latin typeface="Arial" charset="0"/>
                <a:ea typeface="SimSun" charset="0"/>
                <a:cs typeface="SimSun" charset="0"/>
              </a:rPr>
              <a:t>Posterior wall:</a:t>
            </a:r>
          </a:p>
          <a:p>
            <a:pPr eaLnBrk="1" hangingPunct="1"/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Is formed by: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>
                <a:latin typeface="Arial" charset="0"/>
                <a:cs typeface="Arial" charset="0"/>
              </a:rPr>
              <a:t>Subscapularis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>
                <a:latin typeface="Arial" charset="0"/>
                <a:cs typeface="Arial" charset="0"/>
              </a:rPr>
              <a:t>Latissimus dorsi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>
                <a:latin typeface="Arial" charset="0"/>
                <a:cs typeface="Arial" charset="0"/>
              </a:rPr>
              <a:t>Teres major muscles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	</a:t>
            </a:r>
            <a:endParaRPr lang="en-US" altLang="zh-CN" sz="2400">
              <a:latin typeface="Arial" charset="0"/>
              <a:ea typeface="SimSun" charset="0"/>
              <a:cs typeface="SimSun" charset="0"/>
            </a:endParaRPr>
          </a:p>
        </p:txBody>
      </p:sp>
      <p:pic>
        <p:nvPicPr>
          <p:cNvPr id="13315" name="Picture 3" descr="C:\Documents and Settings\Free User\My Documents\My Pictures\C9FF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2" t="507" b="62296"/>
          <a:stretch>
            <a:fillRect/>
          </a:stretch>
        </p:blipFill>
        <p:spPr bwMode="auto">
          <a:xfrm>
            <a:off x="3276600" y="188913"/>
            <a:ext cx="548481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/>
          </p:nvPr>
        </p:nvSpPr>
        <p:spPr>
          <a:xfrm>
            <a:off x="179388" y="692150"/>
            <a:ext cx="3024187" cy="5113338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 altLang="zh-CN" sz="2200" b="1" u="sng">
                <a:latin typeface="Arial" charset="0"/>
                <a:ea typeface="SimSun" charset="0"/>
                <a:cs typeface="SimSun" charset="0"/>
              </a:rPr>
              <a:t>The medial wall</a:t>
            </a:r>
            <a:r>
              <a:rPr lang="en-US" altLang="zh-CN" sz="2200" b="1">
                <a:latin typeface="Arial" charset="0"/>
                <a:ea typeface="SimSun" charset="0"/>
                <a:cs typeface="SimSun" charset="0"/>
              </a:rPr>
              <a:t>:</a:t>
            </a:r>
          </a:p>
          <a:p>
            <a:pPr eaLnBrk="1" hangingPunct="1">
              <a:buFont typeface="Wingdings" charset="0"/>
              <a:buChar char="§"/>
            </a:pP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Is formed by: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zh-CN" sz="2200" u="sng">
                <a:latin typeface="Arial" charset="0"/>
                <a:ea typeface="SimSun" charset="0"/>
                <a:cs typeface="SimSun" charset="0"/>
              </a:rPr>
              <a:t>Serratus anterior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Upper 4-5 </a:t>
            </a:r>
            <a:r>
              <a:rPr lang="en-US" altLang="zh-CN" sz="2200" u="sng">
                <a:latin typeface="Arial" charset="0"/>
                <a:ea typeface="SimSun" charset="0"/>
                <a:cs typeface="SimSun" charset="0"/>
              </a:rPr>
              <a:t>ribs</a:t>
            </a: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 &amp; Intercostal muscles .</a:t>
            </a:r>
          </a:p>
          <a:p>
            <a:pPr eaLnBrk="1" hangingPunct="1">
              <a:buFont typeface="Wingdings" charset="0"/>
              <a:buChar char="§"/>
            </a:pPr>
            <a:r>
              <a:rPr lang="en-US" altLang="zh-CN" sz="2200" b="1" u="sng">
                <a:latin typeface="Arial" charset="0"/>
                <a:ea typeface="SimSun" charset="0"/>
                <a:cs typeface="SimSun" charset="0"/>
              </a:rPr>
              <a:t>The lateral wall</a:t>
            </a:r>
            <a:r>
              <a:rPr lang="en-US" altLang="zh-CN" sz="2200" b="1">
                <a:latin typeface="Arial" charset="0"/>
                <a:ea typeface="SimSun" charset="0"/>
                <a:cs typeface="SimSun" charset="0"/>
              </a:rPr>
              <a:t>:</a:t>
            </a:r>
          </a:p>
          <a:p>
            <a:pPr eaLnBrk="1" hangingPunct="1">
              <a:buFont typeface="Wingdings" charset="0"/>
              <a:buChar char="§"/>
            </a:pP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Is formed by: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Coracobrachialis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Biceps brachii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Intertubercular groove of the humerus.</a:t>
            </a:r>
          </a:p>
          <a:p>
            <a:pPr eaLnBrk="1" hangingPunct="1"/>
            <a:endParaRPr lang="en-US" altLang="zh-CN" sz="180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940425" y="2224088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None/>
            </a:pPr>
            <a:endParaRPr lang="en-US" altLang="zh-CN">
              <a:ea typeface="SimSun" charset="0"/>
              <a:cs typeface="SimSun" charset="0"/>
            </a:endParaRPr>
          </a:p>
          <a:p>
            <a:pPr eaLnBrk="1" hangingPunct="1"/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5919788" y="26416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/>
            <a:endParaRPr lang="ar-sa">
              <a:ea typeface="ＭＳ Ｐゴシック" charset="0"/>
            </a:endParaRPr>
          </a:p>
        </p:txBody>
      </p:sp>
      <p:pic>
        <p:nvPicPr>
          <p:cNvPr id="18437" name="Picture 4" descr="C:\Documents and Settings\Free User\My Documents\My Pictures\C9FF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0" t="47188" r="2000" b="14987"/>
          <a:stretch>
            <a:fillRect/>
          </a:stretch>
        </p:blipFill>
        <p:spPr bwMode="auto">
          <a:xfrm>
            <a:off x="3348038" y="549275"/>
            <a:ext cx="5616575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2952750" cy="935037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 smtClean="0">
                <a:ea typeface="+mj-ea"/>
              </a:rPr>
              <a:t>Contents of The Axilla 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96975"/>
            <a:ext cx="3048000" cy="4518025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200" b="1" u="sng">
                <a:solidFill>
                  <a:srgbClr val="7030A0"/>
                </a:solidFill>
                <a:latin typeface="Arial" charset="0"/>
                <a:ea typeface="SimSun" charset="0"/>
                <a:cs typeface="SimSun" charset="0"/>
              </a:rPr>
              <a:t>Cords </a:t>
            </a:r>
            <a:r>
              <a:rPr lang="en-US" altLang="zh-CN" sz="2200" b="1">
                <a:solidFill>
                  <a:srgbClr val="7030A0"/>
                </a:solidFill>
                <a:latin typeface="Arial" charset="0"/>
                <a:ea typeface="SimSun" charset="0"/>
                <a:cs typeface="SimSun" charset="0"/>
              </a:rPr>
              <a:t>and </a:t>
            </a:r>
            <a:r>
              <a:rPr lang="en-US" altLang="zh-CN" sz="2200" b="1" u="sng">
                <a:solidFill>
                  <a:srgbClr val="7030A0"/>
                </a:solidFill>
                <a:latin typeface="Arial" charset="0"/>
                <a:ea typeface="SimSun" charset="0"/>
                <a:cs typeface="SimSun" charset="0"/>
              </a:rPr>
              <a:t>braches </a:t>
            </a:r>
            <a:r>
              <a:rPr lang="en-US" altLang="zh-CN" sz="2200" b="1">
                <a:solidFill>
                  <a:srgbClr val="7030A0"/>
                </a:solidFill>
                <a:latin typeface="Arial" charset="0"/>
                <a:ea typeface="SimSun" charset="0"/>
                <a:cs typeface="SimSun" charset="0"/>
              </a:rPr>
              <a:t>of brachial plexus.</a:t>
            </a:r>
          </a:p>
          <a:p>
            <a:pPr eaLnBrk="1" hangingPunct="1"/>
            <a:r>
              <a:rPr lang="en-US" altLang="zh-CN" sz="2200" b="1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Axillary</a:t>
            </a:r>
            <a:r>
              <a:rPr lang="en-US" altLang="zh-CN" sz="2200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 artery and its branches.</a:t>
            </a:r>
          </a:p>
          <a:p>
            <a:pPr eaLnBrk="1" hangingPunct="1"/>
            <a:r>
              <a:rPr lang="en-US" altLang="zh-CN" sz="2200" b="1">
                <a:solidFill>
                  <a:srgbClr val="002060"/>
                </a:solidFill>
                <a:latin typeface="Arial" charset="0"/>
                <a:ea typeface="SimSun" charset="0"/>
                <a:cs typeface="SimSun" charset="0"/>
              </a:rPr>
              <a:t>Axillary</a:t>
            </a:r>
            <a:r>
              <a:rPr lang="en-US" altLang="zh-CN" sz="2200">
                <a:solidFill>
                  <a:srgbClr val="002060"/>
                </a:solidFill>
                <a:latin typeface="Arial" charset="0"/>
                <a:ea typeface="SimSun" charset="0"/>
                <a:cs typeface="SimSun" charset="0"/>
              </a:rPr>
              <a:t> vein and its  tributaries. </a:t>
            </a:r>
          </a:p>
          <a:p>
            <a:pPr eaLnBrk="1" hangingPunct="1"/>
            <a:r>
              <a:rPr lang="en-US" altLang="zh-CN" sz="2200" b="1">
                <a:latin typeface="Arial" charset="0"/>
                <a:ea typeface="SimSun" charset="0"/>
                <a:cs typeface="SimSun" charset="0"/>
              </a:rPr>
              <a:t>Axillary lymph nodes</a:t>
            </a: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. </a:t>
            </a:r>
          </a:p>
          <a:p>
            <a:pPr eaLnBrk="1" hangingPunct="1"/>
            <a:r>
              <a:rPr lang="en-US" altLang="zh-CN" sz="2200" b="1">
                <a:latin typeface="Arial" charset="0"/>
                <a:ea typeface="SimSun" charset="0"/>
                <a:cs typeface="SimSun" charset="0"/>
              </a:rPr>
              <a:t>Axillary</a:t>
            </a:r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 fat.</a:t>
            </a:r>
          </a:p>
          <a:p>
            <a:pPr eaLnBrk="1" hangingPunct="1"/>
            <a:r>
              <a:rPr lang="en-US" altLang="zh-CN" sz="2200">
                <a:latin typeface="Arial" charset="0"/>
                <a:ea typeface="SimSun" charset="0"/>
                <a:cs typeface="SimSun" charset="0"/>
              </a:rPr>
              <a:t>Loose connective tissue.</a:t>
            </a:r>
          </a:p>
          <a:p>
            <a:pPr eaLnBrk="1" hangingPunct="1"/>
            <a:endParaRPr lang="en-US" altLang="zh-CN" sz="2400">
              <a:latin typeface="Arial" charset="0"/>
              <a:ea typeface="SimSun" charset="0"/>
              <a:cs typeface="SimSun" charset="0"/>
            </a:endParaRPr>
          </a:p>
          <a:p>
            <a:pPr eaLnBrk="1" hangingPunct="1"/>
            <a:endParaRPr lang="en-US" altLang="zh-CN" sz="220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179388" y="5805488"/>
            <a:ext cx="7129462" cy="83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SimSun" charset="0"/>
                <a:cs typeface="SimSun" charset="0"/>
              </a:rPr>
              <a:t>The neurovascular bundle is enclosed in connective tissue sheath, called ‘</a:t>
            </a:r>
            <a:r>
              <a:rPr lang="en-US" altLang="zh-CN" sz="2400">
                <a:solidFill>
                  <a:srgbClr val="FF0000"/>
                </a:solidFill>
                <a:ea typeface="SimSun" charset="0"/>
                <a:cs typeface="SimSun" charset="0"/>
              </a:rPr>
              <a:t>axillary sheath</a:t>
            </a:r>
            <a:r>
              <a:rPr lang="en-US" altLang="zh-CN" sz="2400">
                <a:ea typeface="SimSun" charset="0"/>
                <a:cs typeface="SimSun" charset="0"/>
              </a:rPr>
              <a:t>’</a:t>
            </a:r>
          </a:p>
        </p:txBody>
      </p:sp>
      <p:pic>
        <p:nvPicPr>
          <p:cNvPr id="15365" name="Picture 2" descr="腋窝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60350"/>
            <a:ext cx="5256213" cy="5472113"/>
          </a:xfrm>
          <a:noFill/>
        </p:spPr>
      </p:pic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3708400" y="26035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Axillary a. &amp; v.</a:t>
            </a: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3833813" y="3949700"/>
            <a:ext cx="1311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Brachial plexus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932363" y="1557338"/>
            <a:ext cx="2376487" cy="2519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366" idx="2"/>
          </p:cNvCxnSpPr>
          <p:nvPr/>
        </p:nvCxnSpPr>
        <p:spPr>
          <a:xfrm>
            <a:off x="4608513" y="630238"/>
            <a:ext cx="2627312" cy="9985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553200" y="3429000"/>
            <a:ext cx="971550" cy="971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2205038"/>
            <a:ext cx="5472113" cy="719137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11488B"/>
                </a:solidFill>
                <a:ea typeface="+mj-ea"/>
              </a:rPr>
              <a:t>Location &amp; Formation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3213100"/>
            <a:ext cx="8785225" cy="172878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ea typeface="+mn-ea"/>
              </a:rPr>
              <a:t>  Brachial Plexus </a:t>
            </a:r>
            <a:r>
              <a:rPr lang="en-US" sz="2800" dirty="0" smtClean="0">
                <a:ea typeface="+mn-ea"/>
              </a:rPr>
              <a:t>is present in the </a:t>
            </a:r>
            <a:r>
              <a:rPr lang="en-US" sz="2800" dirty="0" smtClean="0">
                <a:solidFill>
                  <a:srgbClr val="FF0000"/>
                </a:solidFill>
                <a:ea typeface="+mn-ea"/>
              </a:rPr>
              <a:t>posterior triangle </a:t>
            </a:r>
            <a:r>
              <a:rPr lang="en-US" sz="2800" dirty="0" smtClean="0">
                <a:ea typeface="+mn-ea"/>
              </a:rPr>
              <a:t>of the </a:t>
            </a:r>
            <a:r>
              <a:rPr lang="en-US" sz="2800" dirty="0" smtClean="0">
                <a:solidFill>
                  <a:srgbClr val="FF0000"/>
                </a:solidFill>
                <a:ea typeface="+mn-ea"/>
              </a:rPr>
              <a:t>neck</a:t>
            </a:r>
            <a:r>
              <a:rPr lang="en-US" sz="2800" dirty="0" smtClean="0">
                <a:ea typeface="+mn-ea"/>
              </a:rPr>
              <a:t> &amp; </a:t>
            </a:r>
            <a:r>
              <a:rPr lang="en-US" sz="2800" dirty="0" smtClean="0">
                <a:solidFill>
                  <a:srgbClr val="FF0000"/>
                </a:solidFill>
                <a:ea typeface="+mn-ea"/>
              </a:rPr>
              <a:t>axilla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a typeface="+mn-ea"/>
              </a:rPr>
              <a:t>  It is formed by the union of the anterior Rami of the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a typeface="+mn-ea"/>
              </a:rPr>
              <a:t> C 5</a:t>
            </a:r>
            <a:r>
              <a:rPr lang="en-US" sz="2800" baseline="30000" dirty="0" smtClean="0">
                <a:ea typeface="+mn-ea"/>
              </a:rPr>
              <a:t>th</a:t>
            </a:r>
            <a:r>
              <a:rPr lang="en-US" sz="2800" dirty="0" smtClean="0">
                <a:ea typeface="+mn-ea"/>
              </a:rPr>
              <a:t>, 6</a:t>
            </a:r>
            <a:r>
              <a:rPr lang="en-US" sz="2800" baseline="30000" dirty="0" smtClean="0">
                <a:ea typeface="+mn-ea"/>
              </a:rPr>
              <a:t>th</a:t>
            </a:r>
            <a:r>
              <a:rPr lang="en-US" sz="2800" dirty="0" smtClean="0">
                <a:ea typeface="+mn-ea"/>
              </a:rPr>
              <a:t>, 7</a:t>
            </a:r>
            <a:r>
              <a:rPr lang="en-US" sz="2800" baseline="30000" dirty="0" smtClean="0">
                <a:ea typeface="+mn-ea"/>
              </a:rPr>
              <a:t>th</a:t>
            </a:r>
            <a:r>
              <a:rPr lang="en-US" sz="2800" dirty="0" smtClean="0">
                <a:ea typeface="+mn-ea"/>
              </a:rPr>
              <a:t> &amp; 8</a:t>
            </a:r>
            <a:r>
              <a:rPr lang="en-US" sz="2800" baseline="30000" dirty="0" smtClean="0">
                <a:ea typeface="+mn-ea"/>
              </a:rPr>
              <a:t>th</a:t>
            </a:r>
            <a:r>
              <a:rPr lang="en-US" sz="2800" dirty="0" smtClean="0">
                <a:ea typeface="+mn-ea"/>
              </a:rPr>
              <a:t>  and the 1</a:t>
            </a:r>
            <a:r>
              <a:rPr lang="en-US" sz="2800" baseline="30000" dirty="0" smtClean="0">
                <a:ea typeface="+mn-ea"/>
              </a:rPr>
              <a:t>st</a:t>
            </a:r>
            <a:r>
              <a:rPr lang="en-US" sz="2800" dirty="0" smtClean="0">
                <a:ea typeface="+mn-ea"/>
              </a:rPr>
              <a:t> thoracic spinal nerve.</a:t>
            </a:r>
            <a:r>
              <a:rPr lang="en-US" sz="3000" dirty="0" smtClean="0">
                <a:ea typeface="+mn-ea"/>
              </a:rPr>
              <a:t>  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47813" y="260350"/>
            <a:ext cx="5688012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latin typeface="Calibri" charset="0"/>
              </a:rPr>
              <a:t>What is a Brachial Plexus ?</a:t>
            </a:r>
            <a:endParaRPr lang="en-US" sz="36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04800" y="1052513"/>
            <a:ext cx="8305800" cy="9540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charset="0"/>
              </a:rPr>
              <a:t>Brachial Plexus is a </a:t>
            </a:r>
            <a:r>
              <a:rPr lang="en-US" sz="2800" u="sng">
                <a:latin typeface="Calibri" charset="0"/>
              </a:rPr>
              <a:t>network of nerves that</a:t>
            </a:r>
            <a:r>
              <a:rPr lang="en-US" sz="2800">
                <a:latin typeface="Calibri" charset="0"/>
              </a:rPr>
              <a:t> present at the root of the neck to enter the upper limb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5157788"/>
            <a:ext cx="7173913" cy="13827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alibri" pitchFamily="34" charset="0"/>
                <a:ea typeface="+mn-ea"/>
              </a:rPr>
              <a:t>The roots of C5 &amp; C6 unite to form </a:t>
            </a:r>
            <a:r>
              <a:rPr lang="en-US" sz="2800" u="sng" dirty="0">
                <a:latin typeface="Calibri" pitchFamily="34" charset="0"/>
                <a:ea typeface="+mn-ea"/>
              </a:rPr>
              <a:t>Upper trunk</a:t>
            </a:r>
          </a:p>
          <a:p>
            <a:pPr>
              <a:defRPr/>
            </a:pPr>
            <a:r>
              <a:rPr lang="en-US" sz="2800" dirty="0">
                <a:latin typeface="Calibri" pitchFamily="34" charset="0"/>
                <a:ea typeface="+mn-ea"/>
              </a:rPr>
              <a:t>The root of C7 continues as the </a:t>
            </a:r>
            <a:r>
              <a:rPr lang="en-US" sz="2800" u="sng" dirty="0">
                <a:latin typeface="Calibri" pitchFamily="34" charset="0"/>
                <a:ea typeface="+mn-ea"/>
              </a:rPr>
              <a:t>Middle trunk</a:t>
            </a:r>
          </a:p>
          <a:p>
            <a:pPr>
              <a:defRPr/>
            </a:pPr>
            <a:r>
              <a:rPr lang="en-US" sz="2800" dirty="0">
                <a:latin typeface="Calibri" pitchFamily="34" charset="0"/>
                <a:ea typeface="+mn-ea"/>
              </a:rPr>
              <a:t>The roots of C8 &amp; T1 unite to form </a:t>
            </a:r>
            <a:r>
              <a:rPr lang="en-US" sz="2800" u="sng" dirty="0">
                <a:latin typeface="Calibri" pitchFamily="34" charset="0"/>
                <a:ea typeface="+mn-ea"/>
              </a:rPr>
              <a:t>Lower trunk</a:t>
            </a:r>
            <a:r>
              <a:rPr lang="en-US" sz="2800" dirty="0">
                <a:latin typeface="Calibri" pitchFamily="34" charset="0"/>
                <a:ea typeface="+mn-ea"/>
              </a:rPr>
              <a:t> 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F8BF853-B7B7-6A45-8C2C-A456067B88DC}" type="slidenum">
              <a:rPr lang="en-US" sz="1200" b="0">
                <a:solidFill>
                  <a:srgbClr val="898989"/>
                </a:solidFill>
              </a:rPr>
              <a:pPr algn="r" eaLnBrk="1" hangingPunct="1"/>
              <a:t>15</a:t>
            </a:fld>
            <a:endParaRPr lang="en-US" sz="1200" b="0">
              <a:solidFill>
                <a:srgbClr val="898989"/>
              </a:solidFill>
            </a:endParaRPr>
          </a:p>
        </p:txBody>
      </p:sp>
      <p:sp>
        <p:nvSpPr>
          <p:cNvPr id="16392" name="Footer Placeholder 7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sz="1200" b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229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dad\Student Gray\7. Upper limb\F66122-007-f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5852" b="56732"/>
          <a:stretch>
            <a:fillRect/>
          </a:stretch>
        </p:blipFill>
        <p:spPr bwMode="auto">
          <a:xfrm>
            <a:off x="228600" y="152400"/>
            <a:ext cx="8686800" cy="3657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4005263"/>
            <a:ext cx="8642350" cy="2816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/>
            <a:r>
              <a:rPr lang="en-US" sz="2000" u="sng">
                <a:latin typeface="Calibri" charset="0"/>
              </a:rPr>
              <a:t>The Plexus can be divided into</a:t>
            </a:r>
            <a:r>
              <a:rPr lang="en-US" sz="2000">
                <a:latin typeface="Calibri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5 stages: </a:t>
            </a:r>
          </a:p>
          <a:p>
            <a:pPr marL="273050" indent="-273050">
              <a:buFont typeface="Wingdings" charset="0"/>
              <a:buChar char="v"/>
            </a:pPr>
            <a:r>
              <a:rPr lang="en-US" sz="2800">
                <a:latin typeface="Calibri" charset="0"/>
              </a:rPr>
              <a:t>Roots:</a:t>
            </a:r>
            <a:r>
              <a:rPr lang="en-US" sz="2800" b="0">
                <a:latin typeface="Calibri" charset="0"/>
              </a:rPr>
              <a:t> in the posterior∆</a:t>
            </a:r>
          </a:p>
          <a:p>
            <a:pPr marL="273050" indent="-273050">
              <a:buFont typeface="Wingdings" charset="0"/>
              <a:buChar char="v"/>
            </a:pPr>
            <a:r>
              <a:rPr lang="en-US" sz="2800">
                <a:latin typeface="Calibri" charset="0"/>
              </a:rPr>
              <a:t>Trunks</a:t>
            </a:r>
            <a:r>
              <a:rPr lang="en-US" sz="2800" b="0">
                <a:latin typeface="Calibri" charset="0"/>
              </a:rPr>
              <a:t>: in the posterior∆ </a:t>
            </a:r>
          </a:p>
          <a:p>
            <a:pPr marL="273050" indent="-273050">
              <a:buFont typeface="Wingdings" charset="0"/>
              <a:buChar char="v"/>
            </a:pPr>
            <a:r>
              <a:rPr lang="en-US" sz="2800">
                <a:latin typeface="Calibri" charset="0"/>
              </a:rPr>
              <a:t>Divisions</a:t>
            </a:r>
            <a:r>
              <a:rPr lang="en-US" sz="2800" b="0">
                <a:latin typeface="Calibri" charset="0"/>
              </a:rPr>
              <a:t>: </a:t>
            </a:r>
            <a:r>
              <a:rPr lang="en-US" sz="2400" b="0">
                <a:latin typeface="Calibri" charset="0"/>
              </a:rPr>
              <a:t>behind the clavicle</a:t>
            </a:r>
          </a:p>
          <a:p>
            <a:pPr marL="273050" indent="-273050">
              <a:buFont typeface="Wingdings" charset="0"/>
              <a:buChar char="v"/>
            </a:pPr>
            <a:r>
              <a:rPr lang="en-US" sz="2800">
                <a:latin typeface="Calibri" charset="0"/>
              </a:rPr>
              <a:t>Cords:</a:t>
            </a:r>
            <a:r>
              <a:rPr lang="en-US" sz="2800" b="0">
                <a:solidFill>
                  <a:srgbClr val="FF0000"/>
                </a:solidFill>
                <a:latin typeface="Calibri" charset="0"/>
              </a:rPr>
              <a:t> in the axilla</a:t>
            </a:r>
          </a:p>
          <a:p>
            <a:pPr marL="273050" indent="-273050">
              <a:buFont typeface="Wingdings" charset="0"/>
              <a:buChar char="v"/>
            </a:pPr>
            <a:r>
              <a:rPr lang="en-US" sz="2800">
                <a:latin typeface="Calibri" charset="0"/>
              </a:rPr>
              <a:t>Branches</a:t>
            </a:r>
            <a:r>
              <a:rPr lang="en-US" sz="2800" b="0">
                <a:latin typeface="Calibri" charset="0"/>
              </a:rPr>
              <a:t>:</a:t>
            </a:r>
            <a:r>
              <a:rPr lang="en-US" sz="2800" b="0">
                <a:solidFill>
                  <a:srgbClr val="FF0000"/>
                </a:solidFill>
                <a:latin typeface="Calibri" charset="0"/>
              </a:rPr>
              <a:t> in the axilla</a:t>
            </a:r>
          </a:p>
          <a:p>
            <a:pPr marL="273050" indent="-273050">
              <a:buFontTx/>
              <a:buChar char="•"/>
            </a:pPr>
            <a:r>
              <a:rPr lang="en-US">
                <a:solidFill>
                  <a:srgbClr val="D60093"/>
                </a:solidFill>
                <a:latin typeface="Calibri" charset="0"/>
              </a:rPr>
              <a:t>The first 2 stages </a:t>
            </a:r>
            <a:r>
              <a:rPr lang="en-US">
                <a:latin typeface="Calibri" charset="0"/>
              </a:rPr>
              <a:t>lie</a:t>
            </a:r>
            <a:r>
              <a:rPr lang="en-US">
                <a:solidFill>
                  <a:srgbClr val="D60093"/>
                </a:solidFill>
                <a:latin typeface="Calibri" charset="0"/>
              </a:rPr>
              <a:t> in the posterior triangle, </a:t>
            </a:r>
            <a:r>
              <a:rPr lang="en-US">
                <a:latin typeface="Calibri" charset="0"/>
              </a:rPr>
              <a:t>while</a:t>
            </a:r>
            <a:r>
              <a:rPr lang="en-US">
                <a:solidFill>
                  <a:srgbClr val="D60093"/>
                </a:solidFill>
                <a:latin typeface="Calibri" charset="0"/>
              </a:rPr>
              <a:t> the last 2 sages </a:t>
            </a:r>
            <a:r>
              <a:rPr lang="en-US">
                <a:latin typeface="Calibri" charset="0"/>
              </a:rPr>
              <a:t>lie</a:t>
            </a:r>
            <a:r>
              <a:rPr lang="en-US">
                <a:solidFill>
                  <a:srgbClr val="D60093"/>
                </a:solidFill>
                <a:latin typeface="Calibri" charset="0"/>
              </a:rPr>
              <a:t> in the axilla.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4F5A512-55FE-0740-8CFA-B166B15A413D}" type="slidenum">
              <a:rPr lang="en-US" sz="1200" b="0">
                <a:solidFill>
                  <a:srgbClr val="898989"/>
                </a:solidFill>
              </a:rPr>
              <a:pPr algn="r" eaLnBrk="1" hangingPunct="1"/>
              <a:t>16</a:t>
            </a:fld>
            <a:endParaRPr lang="en-US" sz="1200" b="0">
              <a:solidFill>
                <a:srgbClr val="898989"/>
              </a:solidFill>
            </a:endParaRPr>
          </a:p>
        </p:txBody>
      </p:sp>
      <p:sp>
        <p:nvSpPr>
          <p:cNvPr id="17413" name="Footer Placeholder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sz="1200" b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4437063"/>
            <a:ext cx="8664575" cy="22320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0"/>
              <a:buChar char="v"/>
            </a:pPr>
            <a:r>
              <a:rPr lang="en-US" sz="2200">
                <a:latin typeface="Arial" charset="0"/>
                <a:cs typeface="Arial" charset="0"/>
              </a:rPr>
              <a:t>The </a:t>
            </a:r>
            <a:r>
              <a:rPr lang="en-US" sz="2200">
                <a:solidFill>
                  <a:srgbClr val="002060"/>
                </a:solidFill>
                <a:latin typeface="Arial" charset="0"/>
                <a:cs typeface="Arial" charset="0"/>
              </a:rPr>
              <a:t>anterior divisions of the </a:t>
            </a:r>
            <a:r>
              <a:rPr lang="en-US" sz="2200" u="sng">
                <a:solidFill>
                  <a:srgbClr val="002060"/>
                </a:solidFill>
                <a:latin typeface="Arial" charset="0"/>
                <a:cs typeface="Arial" charset="0"/>
              </a:rPr>
              <a:t>upper and middle </a:t>
            </a:r>
            <a:r>
              <a:rPr lang="en-US" sz="2200" u="sng">
                <a:latin typeface="Arial" charset="0"/>
                <a:cs typeface="Arial" charset="0"/>
              </a:rPr>
              <a:t>trunks </a:t>
            </a:r>
            <a:r>
              <a:rPr lang="en-US" sz="2200">
                <a:latin typeface="Arial" charset="0"/>
                <a:cs typeface="Arial" charset="0"/>
              </a:rPr>
              <a:t>unite to form the </a:t>
            </a:r>
            <a:r>
              <a:rPr lang="en-US" sz="2200" b="1">
                <a:solidFill>
                  <a:srgbClr val="00B050"/>
                </a:solidFill>
                <a:latin typeface="Arial" charset="0"/>
                <a:cs typeface="Arial" charset="0"/>
              </a:rPr>
              <a:t>Lateral cord.</a:t>
            </a:r>
          </a:p>
          <a:p>
            <a:pPr eaLnBrk="1" hangingPunct="1">
              <a:buFont typeface="Wingdings" charset="0"/>
              <a:buChar char="v"/>
            </a:pPr>
            <a:r>
              <a:rPr lang="en-US" sz="2200">
                <a:latin typeface="Arial" charset="0"/>
                <a:cs typeface="Arial" charset="0"/>
              </a:rPr>
              <a:t>The </a:t>
            </a:r>
            <a:r>
              <a:rPr lang="en-US" sz="2200">
                <a:solidFill>
                  <a:srgbClr val="002060"/>
                </a:solidFill>
                <a:latin typeface="Arial" charset="0"/>
                <a:cs typeface="Arial" charset="0"/>
              </a:rPr>
              <a:t>anterior division of the </a:t>
            </a:r>
            <a:r>
              <a:rPr lang="en-US" sz="2200" u="sng">
                <a:solidFill>
                  <a:srgbClr val="002060"/>
                </a:solidFill>
                <a:latin typeface="Arial" charset="0"/>
                <a:cs typeface="Arial" charset="0"/>
              </a:rPr>
              <a:t>lower trunk </a:t>
            </a:r>
            <a:r>
              <a:rPr lang="en-US" sz="2200">
                <a:latin typeface="Arial" charset="0"/>
                <a:cs typeface="Arial" charset="0"/>
              </a:rPr>
              <a:t>continues as the </a:t>
            </a:r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Medial cord.</a:t>
            </a:r>
          </a:p>
          <a:p>
            <a:pPr eaLnBrk="1" hangingPunct="1">
              <a:buFont typeface="Wingdings" charset="0"/>
              <a:buChar char="v"/>
            </a:pPr>
            <a:r>
              <a:rPr lang="en-US" sz="2200">
                <a:latin typeface="Arial" charset="0"/>
                <a:cs typeface="Arial" charset="0"/>
              </a:rPr>
              <a:t>All the </a:t>
            </a:r>
            <a:r>
              <a:rPr lang="en-US" sz="2200" u="sng">
                <a:solidFill>
                  <a:srgbClr val="002060"/>
                </a:solidFill>
                <a:latin typeface="Arial" charset="0"/>
                <a:cs typeface="Arial" charset="0"/>
              </a:rPr>
              <a:t>posterior divisions </a:t>
            </a:r>
            <a:r>
              <a:rPr lang="en-US" sz="2200" u="sng">
                <a:latin typeface="Arial" charset="0"/>
                <a:cs typeface="Arial" charset="0"/>
              </a:rPr>
              <a:t>of three trunks </a:t>
            </a:r>
            <a:r>
              <a:rPr lang="en-US" sz="2200">
                <a:latin typeface="Arial" charset="0"/>
                <a:cs typeface="Arial" charset="0"/>
              </a:rPr>
              <a:t>join to form the </a:t>
            </a:r>
            <a:r>
              <a:rPr lang="en-US" sz="2200" b="1">
                <a:solidFill>
                  <a:srgbClr val="3333FF"/>
                </a:solidFill>
                <a:latin typeface="Arial" charset="0"/>
                <a:cs typeface="Arial" charset="0"/>
              </a:rPr>
              <a:t>Posterior cord.</a:t>
            </a:r>
          </a:p>
        </p:txBody>
      </p:sp>
      <p:pic>
        <p:nvPicPr>
          <p:cNvPr id="18435" name="Picture 2" descr="Brachial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3642"/>
          <a:stretch>
            <a:fillRect/>
          </a:stretch>
        </p:blipFill>
        <p:spPr bwMode="auto">
          <a:xfrm>
            <a:off x="323850" y="0"/>
            <a:ext cx="8496300" cy="44370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0B7DAFA-1312-1546-877E-6E6E7F6CBD82}" type="slidenum">
              <a:rPr lang="en-US" sz="1200" b="0">
                <a:solidFill>
                  <a:srgbClr val="898989"/>
                </a:solidFill>
              </a:rPr>
              <a:pPr algn="r" eaLnBrk="1" hangingPunct="1"/>
              <a:t>17</a:t>
            </a:fld>
            <a:endParaRPr lang="en-US" sz="1200" b="0">
              <a:solidFill>
                <a:srgbClr val="898989"/>
              </a:solidFill>
            </a:endParaRPr>
          </a:p>
        </p:txBody>
      </p:sp>
      <p:sp>
        <p:nvSpPr>
          <p:cNvPr id="18437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sz="1200" b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43888" y="908050"/>
            <a:ext cx="720725" cy="5041900"/>
          </a:xfr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j-ea"/>
              </a:rPr>
              <a:t>B R NCHE S</a:t>
            </a:r>
          </a:p>
        </p:txBody>
      </p:sp>
      <p:graphicFrame>
        <p:nvGraphicFramePr>
          <p:cNvPr id="47202" name="Group 98"/>
          <p:cNvGraphicFramePr>
            <a:graphicFrameLocks noGrp="1"/>
          </p:cNvGraphicFramePr>
          <p:nvPr/>
        </p:nvGraphicFramePr>
        <p:xfrm>
          <a:off x="323850" y="260350"/>
          <a:ext cx="7777163" cy="4876800"/>
        </p:xfrm>
        <a:graphic>
          <a:graphicData uri="http://schemas.openxmlformats.org/drawingml/2006/table">
            <a:tbl>
              <a:tblPr/>
              <a:tblGrid>
                <a:gridCol w="2738254"/>
                <a:gridCol w="2739887"/>
                <a:gridCol w="2299023"/>
              </a:tblGrid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Lateral cord</a:t>
                      </a:r>
                    </a:p>
                  </a:txBody>
                  <a:tcPr marL="91436" marR="9143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D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Medial cord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D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cord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D23"/>
                    </a:solidFill>
                  </a:tcPr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Lateral pectoral nerve.</a:t>
                      </a:r>
                    </a:p>
                  </a:txBody>
                  <a:tcPr marL="91436" marR="9143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Medial pectoral nerve. 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Axillary nerve.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396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Musculocutaneous nerve.</a:t>
                      </a:r>
                    </a:p>
                  </a:txBody>
                  <a:tcPr marL="91436" marR="9143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Ulnar nerve.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Radial nerve.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57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 nerve (lateral root).</a:t>
                      </a:r>
                    </a:p>
                  </a:txBody>
                  <a:tcPr marL="91436" marR="9143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 nerve (medial root).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Upper &amp; lower subscapular nerves.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57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Medial cutaneous nerve of arm &amp; forearm.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Thoracodorsal N.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51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71" name="Picture 2" descr="Brachial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r="3714"/>
          <a:stretch>
            <a:fillRect/>
          </a:stretch>
        </p:blipFill>
        <p:spPr bwMode="auto">
          <a:xfrm>
            <a:off x="323850" y="2636838"/>
            <a:ext cx="7920038" cy="3887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1143000"/>
          </a:xfrm>
          <a:solidFill>
            <a:srgbClr val="92D050"/>
          </a:solidFill>
        </p:spPr>
        <p:txBody>
          <a:bodyPr/>
          <a:lstStyle/>
          <a:p>
            <a:r>
              <a:rPr lang="en-US" sz="5400" b="1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714375" y="1428750"/>
            <a:ext cx="7786688" cy="5143500"/>
          </a:xfrm>
        </p:spPr>
        <p:txBody>
          <a:bodyPr/>
          <a:lstStyle/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Muscles connecting the upper limb with anterior and lateral thoracic wall are the muscles of pectoral region, these are :</a:t>
            </a:r>
          </a:p>
          <a:p>
            <a:pPr algn="l">
              <a:buFont typeface="Wingdings" charset="0"/>
              <a:buChar char="§"/>
            </a:pPr>
            <a:r>
              <a:rPr lang="en-US" sz="2000">
                <a:latin typeface="Arial" charset="0"/>
                <a:cs typeface="Arial" charset="0"/>
              </a:rPr>
              <a:t>Pectoralis major.</a:t>
            </a:r>
          </a:p>
          <a:p>
            <a:pPr algn="l">
              <a:buFont typeface="Wingdings" charset="0"/>
              <a:buChar char="§"/>
            </a:pPr>
            <a:r>
              <a:rPr lang="en-US" sz="2000">
                <a:latin typeface="Arial" charset="0"/>
                <a:cs typeface="Arial" charset="0"/>
              </a:rPr>
              <a:t>Pectoralis minor.</a:t>
            </a:r>
          </a:p>
          <a:p>
            <a:pPr algn="l">
              <a:buFont typeface="Wingdings" charset="0"/>
              <a:buChar char="§"/>
            </a:pPr>
            <a:r>
              <a:rPr lang="en-US" sz="2000">
                <a:latin typeface="Arial" charset="0"/>
                <a:cs typeface="Arial" charset="0"/>
              </a:rPr>
              <a:t>Subclavius.</a:t>
            </a:r>
          </a:p>
          <a:p>
            <a:pPr algn="l">
              <a:buFont typeface="Wingdings" charset="0"/>
              <a:buChar char="§"/>
            </a:pPr>
            <a:r>
              <a:rPr lang="en-US" sz="2000">
                <a:latin typeface="Arial" charset="0"/>
                <a:cs typeface="Arial" charset="0"/>
              </a:rPr>
              <a:t>Serratus anterior.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The axilla </a:t>
            </a:r>
            <a:r>
              <a:rPr lang="en-US" sz="2000">
                <a:latin typeface="Arial" charset="0"/>
                <a:cs typeface="Arial" charset="0"/>
              </a:rPr>
              <a:t>is a pyramidal space situated between the upper part of arm and the side of the chest, it has 4 walls (anterior, posterior, medial and lateral), base, and apex.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The axilla </a:t>
            </a:r>
            <a:r>
              <a:rPr lang="en-US" sz="2000">
                <a:latin typeface="Arial" charset="0"/>
                <a:cs typeface="Arial" charset="0"/>
              </a:rPr>
              <a:t>is very important space because it contains :</a:t>
            </a:r>
          </a:p>
          <a:p>
            <a:pPr algn="l">
              <a:buFont typeface="Wingdings" charset="0"/>
              <a:buChar char="§"/>
            </a:pPr>
            <a:r>
              <a:rPr lang="en-US" sz="2000">
                <a:latin typeface="Arial" charset="0"/>
                <a:cs typeface="Arial" charset="0"/>
              </a:rPr>
              <a:t>Axillary vessels.</a:t>
            </a:r>
          </a:p>
          <a:p>
            <a:pPr algn="l">
              <a:buFont typeface="Wingdings" charset="0"/>
              <a:buChar char="§"/>
            </a:pPr>
            <a:r>
              <a:rPr lang="en-US" sz="2000">
                <a:latin typeface="Arial" charset="0"/>
                <a:cs typeface="Arial" charset="0"/>
              </a:rPr>
              <a:t>Cords of brachial plexus and their branches.</a:t>
            </a:r>
          </a:p>
          <a:p>
            <a:pPr algn="l">
              <a:buFont typeface="Wingdings" charset="0"/>
              <a:buChar char="§"/>
            </a:pPr>
            <a:r>
              <a:rPr lang="en-US" sz="2000">
                <a:latin typeface="Arial" charset="0"/>
                <a:cs typeface="Arial" charset="0"/>
              </a:rPr>
              <a:t>Axillary lymph nodes.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4931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D60093"/>
                </a:solidFill>
                <a:ea typeface="+mj-ea"/>
              </a:rPr>
              <a:t>OBJECTIVES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362950" cy="403225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>
                <a:latin typeface="Arial" charset="0"/>
                <a:cs typeface="Arial" charset="0"/>
              </a:rPr>
              <a:t>At the end of the lecture the students should be able to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3333FF"/>
                </a:solidFill>
                <a:latin typeface="Arial" charset="0"/>
                <a:cs typeface="Arial" charset="0"/>
              </a:rPr>
              <a:t>Identify and describe the </a:t>
            </a:r>
            <a:r>
              <a:rPr lang="en-US" sz="2400" b="1" u="sng">
                <a:solidFill>
                  <a:srgbClr val="3333FF"/>
                </a:solidFill>
                <a:latin typeface="Arial" charset="0"/>
                <a:cs typeface="Arial" charset="0"/>
              </a:rPr>
              <a:t>muscles of the pectoral region.</a:t>
            </a:r>
            <a:endParaRPr lang="en-US" sz="2400" b="1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Pectoralis major.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Pectoralis minor.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Subclavius.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Serratus anterior.</a:t>
            </a:r>
          </a:p>
          <a:p>
            <a:pPr eaLnBrk="1" hangingPunct="1"/>
            <a:r>
              <a:rPr lang="en-US" sz="2400" b="1">
                <a:latin typeface="Arial" charset="0"/>
                <a:cs typeface="Arial" charset="0"/>
              </a:rPr>
              <a:t>Describe and demonstrate </a:t>
            </a:r>
            <a:r>
              <a:rPr lang="en-US" sz="2400">
                <a:latin typeface="Arial" charset="0"/>
                <a:cs typeface="Arial" charset="0"/>
              </a:rPr>
              <a:t>the </a:t>
            </a:r>
            <a:r>
              <a:rPr lang="en-US" sz="2400" u="sng">
                <a:latin typeface="Arial" charset="0"/>
                <a:cs typeface="Arial" charset="0"/>
              </a:rPr>
              <a:t>boundaries</a:t>
            </a:r>
            <a:r>
              <a:rPr lang="en-US" sz="2400">
                <a:latin typeface="Arial" charset="0"/>
                <a:cs typeface="Arial" charset="0"/>
              </a:rPr>
              <a:t> and </a:t>
            </a:r>
            <a:r>
              <a:rPr lang="en-US" sz="2400" u="sng">
                <a:latin typeface="Arial" charset="0"/>
                <a:cs typeface="Arial" charset="0"/>
              </a:rPr>
              <a:t>contents</a:t>
            </a:r>
            <a:r>
              <a:rPr lang="en-US" sz="2400">
                <a:latin typeface="Arial" charset="0"/>
                <a:cs typeface="Arial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the axilla.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313" y="928688"/>
          <a:ext cx="8572500" cy="4786312"/>
        </p:xfrm>
        <a:graphic>
          <a:graphicData uri="http://schemas.openxmlformats.org/drawingml/2006/table">
            <a:tbl>
              <a:tblPr/>
              <a:tblGrid>
                <a:gridCol w="2857500"/>
                <a:gridCol w="2857500"/>
                <a:gridCol w="2857500"/>
              </a:tblGrid>
              <a:tr h="140398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rgbClr val="FF0000"/>
                          </a:solidFill>
                        </a:rPr>
                        <a:t>superiorly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en-US" sz="1200" dirty="0"/>
                        <a:t>by the outer border of </a:t>
                      </a:r>
                      <a:r>
                        <a:rPr lang="en-US" sz="1200" dirty="0">
                          <a:hlinkClick r:id="rId2" action="ppaction://hlinkfile" tooltip="First rib"/>
                        </a:rPr>
                        <a:t>first rib</a:t>
                      </a:r>
                      <a:r>
                        <a:rPr lang="en-US" sz="1200" dirty="0"/>
                        <a:t>, superior border of </a:t>
                      </a:r>
                      <a:r>
                        <a:rPr lang="en-US" sz="1200" dirty="0">
                          <a:hlinkClick r:id="rId3" action="ppaction://hlinkfile" tooltip="Scapula"/>
                        </a:rPr>
                        <a:t>scapula</a:t>
                      </a:r>
                      <a:r>
                        <a:rPr lang="en-US" sz="1200" dirty="0"/>
                        <a:t>, and posterior border of </a:t>
                      </a:r>
                      <a:r>
                        <a:rPr lang="en-US" sz="1200" dirty="0" smtClean="0">
                          <a:hlinkClick r:id="rId4" action="ppaction://hlinkfile" tooltip="Clavicle"/>
                        </a:rPr>
                        <a:t>clavicle</a:t>
                      </a:r>
                      <a:r>
                        <a:rPr lang="en-US" sz="1200" baseline="30000" dirty="0" smtClean="0"/>
                        <a:t>.</a:t>
                      </a:r>
                      <a:endParaRPr lang="en-US" sz="1200" dirty="0"/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152"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rgbClr val="FF0000"/>
                          </a:solidFill>
                        </a:rPr>
                        <a:t>medially</a:t>
                      </a:r>
                      <a:r>
                        <a:rPr lang="en-US" sz="1200" b="1" dirty="0">
                          <a:solidFill>
                            <a:srgbClr val="3333FF"/>
                          </a:solidFill>
                        </a:rPr>
                        <a:t>: </a:t>
                      </a:r>
                      <a:r>
                        <a:rPr lang="en-US" sz="1200" dirty="0" err="1">
                          <a:hlinkClick r:id="rId5" action="ppaction://hlinkfile" tooltip="Serratus anterior muscle"/>
                        </a:rPr>
                        <a:t>serratus</a:t>
                      </a:r>
                      <a:r>
                        <a:rPr lang="en-US" sz="1200" dirty="0">
                          <a:hlinkClick r:id="rId5" action="ppaction://hlinkfile" tooltip="Serratus anterior muscle"/>
                        </a:rPr>
                        <a:t> anterior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and</a:t>
                      </a:r>
                    </a:p>
                    <a:p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by the </a:t>
                      </a:r>
                      <a:r>
                        <a:rPr lang="en-US" sz="1200" dirty="0">
                          <a:hlinkClick r:id="rId6" action="ppaction://hlinkfile" tooltip="Rib"/>
                        </a:rPr>
                        <a:t>ribcage</a:t>
                      </a:r>
                      <a:endParaRPr lang="en-US" sz="1200" dirty="0"/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 err="1">
                          <a:solidFill>
                            <a:srgbClr val="FF0000"/>
                          </a:solidFill>
                        </a:rPr>
                        <a:t>anteriorly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en-US" sz="1200" dirty="0"/>
                        <a:t>by the </a:t>
                      </a:r>
                      <a:r>
                        <a:rPr lang="en-US" sz="1200" dirty="0" err="1">
                          <a:hlinkClick r:id="rId7" action="ppaction://hlinkfile" tooltip="Pectoralis major muscle"/>
                        </a:rPr>
                        <a:t>pectoralis</a:t>
                      </a:r>
                      <a:r>
                        <a:rPr lang="en-US" sz="1200" dirty="0">
                          <a:hlinkClick r:id="rId7" action="ppaction://hlinkfile" tooltip="Pectoralis major muscle"/>
                        </a:rPr>
                        <a:t> major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>
                          <a:hlinkClick r:id="rId8" action="ppaction://hlinkfile" tooltip="Pectoralis minor muscle"/>
                        </a:rPr>
                        <a:t>minor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30000" dirty="0" smtClean="0"/>
                        <a:t> </a:t>
                      </a:r>
                      <a:r>
                        <a:rPr lang="en-US" sz="1200" dirty="0" smtClean="0"/>
                        <a:t>and </a:t>
                      </a:r>
                      <a:r>
                        <a:rPr lang="en-US" sz="1200" dirty="0" err="1">
                          <a:hlinkClick r:id="rId9" action="ppaction://hlinkfile" tooltip="Subclavius muscle"/>
                        </a:rPr>
                        <a:t>subclavius</a:t>
                      </a:r>
                      <a:r>
                        <a:rPr lang="en-US" sz="1200" dirty="0"/>
                        <a:t> </a:t>
                      </a:r>
                      <a:r>
                        <a:rPr lang="en-US" sz="1200" baseline="30000" dirty="0" smtClean="0"/>
                        <a:t>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/>
                        <a:t>see also </a:t>
                      </a:r>
                      <a:r>
                        <a:rPr lang="en-US" sz="1200" dirty="0">
                          <a:hlinkClick r:id="rId10" action="ppaction://hlinkfile" tooltip="Anterior axillary fold"/>
                        </a:rPr>
                        <a:t>anterior </a:t>
                      </a:r>
                      <a:r>
                        <a:rPr lang="en-US" sz="1200" dirty="0" err="1">
                          <a:hlinkClick r:id="rId10" action="ppaction://hlinkfile" tooltip="Anterior axillary fold"/>
                        </a:rPr>
                        <a:t>axillary</a:t>
                      </a:r>
                      <a:r>
                        <a:rPr lang="en-US" sz="1200" dirty="0">
                          <a:hlinkClick r:id="rId10" action="ppaction://hlinkfile" tooltip="Anterior axillary fold"/>
                        </a:rPr>
                        <a:t> fold</a:t>
                      </a:r>
                      <a:r>
                        <a:rPr lang="en-US" sz="1200" dirty="0" smtClean="0"/>
                        <a:t>). </a:t>
                      </a:r>
                    </a:p>
                    <a:p>
                      <a:r>
                        <a:rPr lang="en-US" sz="1200" b="1" i="1" dirty="0" err="1" smtClean="0">
                          <a:solidFill>
                            <a:srgbClr val="FF0000"/>
                          </a:solidFill>
                        </a:rPr>
                        <a:t>posteriorly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en-US" sz="1200" dirty="0"/>
                        <a:t>by the </a:t>
                      </a:r>
                      <a:r>
                        <a:rPr lang="en-US" sz="1200" dirty="0" err="1">
                          <a:hlinkClick r:id="rId11" action="ppaction://hlinkfile" tooltip="Subscapularis muscle"/>
                        </a:rPr>
                        <a:t>subscapularis</a:t>
                      </a:r>
                      <a:r>
                        <a:rPr lang="en-US" sz="1200" dirty="0"/>
                        <a:t> above, and </a:t>
                      </a:r>
                      <a:r>
                        <a:rPr lang="en-US" sz="1200" dirty="0" err="1">
                          <a:hlinkClick r:id="rId12" action="ppaction://hlinkfile" tooltip="Teres major"/>
                        </a:rPr>
                        <a:t>teres</a:t>
                      </a:r>
                      <a:r>
                        <a:rPr lang="en-US" sz="1200" dirty="0">
                          <a:hlinkClick r:id="rId12" action="ppaction://hlinkfile" tooltip="Teres major"/>
                        </a:rPr>
                        <a:t> major</a:t>
                      </a:r>
                      <a:r>
                        <a:rPr lang="en-US" sz="1200" dirty="0"/>
                        <a:t> and </a:t>
                      </a:r>
                      <a:r>
                        <a:rPr lang="en-US" sz="1200" dirty="0" err="1">
                          <a:hlinkClick r:id="rId13" action="ppaction://hlinkfile" tooltip="Latissimus dorsi"/>
                        </a:rPr>
                        <a:t>latissimus</a:t>
                      </a:r>
                      <a:r>
                        <a:rPr lang="en-US" sz="1200" dirty="0">
                          <a:hlinkClick r:id="rId13" action="ppaction://hlinkfile" tooltip="Latissimus dorsi"/>
                        </a:rPr>
                        <a:t> </a:t>
                      </a:r>
                      <a:r>
                        <a:rPr lang="en-US" sz="1200" dirty="0" err="1">
                          <a:hlinkClick r:id="rId13" action="ppaction://hlinkfile" tooltip="Latissimus dorsi"/>
                        </a:rPr>
                        <a:t>dorsi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below</a:t>
                      </a:r>
                      <a:r>
                        <a:rPr lang="en-US" sz="1200" baseline="30000" dirty="0" smtClean="0"/>
                        <a:t>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/>
                        <a:t>see also </a:t>
                      </a:r>
                      <a:r>
                        <a:rPr lang="en-US" sz="1200" dirty="0">
                          <a:hlinkClick r:id="rId14" action="ppaction://hlinkfile" tooltip="Posterior axillary fold"/>
                        </a:rPr>
                        <a:t>posterior </a:t>
                      </a:r>
                      <a:r>
                        <a:rPr lang="en-US" sz="1200" dirty="0" err="1">
                          <a:hlinkClick r:id="rId14" action="ppaction://hlinkfile" tooltip="Posterior axillary fold"/>
                        </a:rPr>
                        <a:t>axillary</a:t>
                      </a:r>
                      <a:r>
                        <a:rPr lang="en-US" sz="1200" dirty="0">
                          <a:hlinkClick r:id="rId14" action="ppaction://hlinkfile" tooltip="Posterior axillary fold"/>
                        </a:rPr>
                        <a:t> fold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rgbClr val="FF0000"/>
                          </a:solidFill>
                        </a:rPr>
                        <a:t>laterally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en-US" sz="1200" dirty="0"/>
                        <a:t>by the </a:t>
                      </a:r>
                      <a:r>
                        <a:rPr lang="en-US" sz="1200" dirty="0" err="1">
                          <a:hlinkClick r:id="rId15" action="ppaction://hlinkfile" tooltip="Intertubercular sulcus"/>
                        </a:rPr>
                        <a:t>intertubercular</a:t>
                      </a:r>
                      <a:r>
                        <a:rPr lang="en-US" sz="1200" dirty="0">
                          <a:hlinkClick r:id="rId15" action="ppaction://hlinkfile" tooltip="Intertubercular sulcus"/>
                        </a:rPr>
                        <a:t> </a:t>
                      </a:r>
                      <a:r>
                        <a:rPr lang="en-US" sz="1200" dirty="0" err="1">
                          <a:hlinkClick r:id="rId15" action="ppaction://hlinkfile" tooltip="Intertubercular sulcus"/>
                        </a:rPr>
                        <a:t>sulcus</a:t>
                      </a:r>
                      <a:r>
                        <a:rPr lang="en-US" sz="1200" dirty="0"/>
                        <a:t> </a:t>
                      </a:r>
                      <a:r>
                        <a:rPr lang="en-US" sz="1200" baseline="30000" dirty="0" smtClean="0"/>
                        <a:t>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>
                          <a:hlinkClick r:id="rId16" action="ppaction://hlinkfile" tooltip="Coracobrachialis muscle"/>
                        </a:rPr>
                        <a:t>coracobrachialis</a:t>
                      </a:r>
                      <a:r>
                        <a:rPr lang="en-US" sz="1200" dirty="0"/>
                        <a:t> and the short head of the </a:t>
                      </a:r>
                      <a:r>
                        <a:rPr lang="en-US" sz="1200" dirty="0">
                          <a:hlinkClick r:id="rId17" action="ppaction://hlinkfile" tooltip="Biceps brachii muscle"/>
                        </a:rPr>
                        <a:t>biceps </a:t>
                      </a:r>
                      <a:r>
                        <a:rPr lang="en-US" sz="1200" dirty="0" err="1">
                          <a:hlinkClick r:id="rId17" action="ppaction://hlinkfile" tooltip="Biceps brachii muscle"/>
                        </a:rPr>
                        <a:t>brachii</a:t>
                      </a:r>
                      <a:r>
                        <a:rPr lang="en-US" sz="1200" dirty="0"/>
                        <a:t> are </a:t>
                      </a:r>
                      <a:r>
                        <a:rPr lang="en-US" sz="1200" i="1" dirty="0"/>
                        <a:t>in</a:t>
                      </a:r>
                      <a:r>
                        <a:rPr lang="en-US" sz="1200" dirty="0"/>
                        <a:t> the </a:t>
                      </a:r>
                      <a:r>
                        <a:rPr lang="en-US" sz="1200" dirty="0" err="1"/>
                        <a:t>axilla</a:t>
                      </a:r>
                      <a:r>
                        <a:rPr lang="en-US" sz="1200" dirty="0" smtClean="0"/>
                        <a:t>.)</a:t>
                      </a:r>
                      <a:endParaRPr lang="en-US" sz="1200" dirty="0"/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817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rgbClr val="FF0000"/>
                          </a:solidFill>
                        </a:rPr>
                        <a:t>floor/base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en-US" sz="1200" dirty="0"/>
                        <a:t>by the </a:t>
                      </a:r>
                      <a:r>
                        <a:rPr lang="en-US" sz="1200" dirty="0" smtClean="0"/>
                        <a:t>skin</a:t>
                      </a:r>
                      <a:r>
                        <a:rPr lang="en-US" sz="1200" baseline="30000" dirty="0" smtClean="0"/>
                        <a:t>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/>
                        <a:t>visible surface of armpit)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16" name="TextBox 3"/>
          <p:cNvSpPr txBox="1">
            <a:spLocks noChangeArrowheads="1"/>
          </p:cNvSpPr>
          <p:nvPr/>
        </p:nvSpPr>
        <p:spPr bwMode="auto">
          <a:xfrm>
            <a:off x="2000250" y="214313"/>
            <a:ext cx="5500688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                    </a:t>
            </a:r>
            <a:r>
              <a:rPr lang="en-US" sz="2400"/>
              <a:t>Boundaries of Axilla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8229600" cy="2214562"/>
          </a:xfrm>
          <a:solidFill>
            <a:srgbClr val="FF0000"/>
          </a:solidFill>
        </p:spPr>
        <p:txBody>
          <a:bodyPr/>
          <a:lstStyle/>
          <a:p>
            <a:r>
              <a:rPr lang="en-US" sz="8000" b="1">
                <a:latin typeface="Arial" charset="0"/>
                <a:cs typeface="Arial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3743325" cy="6477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Pectoralis Major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260350"/>
            <a:ext cx="4465637" cy="61214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u="sng">
                <a:solidFill>
                  <a:srgbClr val="FF0000"/>
                </a:solidFill>
                <a:latin typeface="Arial" charset="0"/>
                <a:cs typeface="Arial" charset="0"/>
              </a:rPr>
              <a:t>Origin :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u="sng">
                <a:latin typeface="Arial" charset="0"/>
                <a:cs typeface="Arial" charset="0"/>
              </a:rPr>
              <a:t>Clavicular head</a:t>
            </a:r>
            <a:r>
              <a:rPr lang="en-US" sz="2000" b="1">
                <a:latin typeface="Arial" charset="0"/>
                <a:cs typeface="Arial" charset="0"/>
              </a:rPr>
              <a:t>: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From medial ½ of the front of the clavicle.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u="sng">
                <a:latin typeface="Arial" charset="0"/>
                <a:cs typeface="Arial" charset="0"/>
              </a:rPr>
              <a:t>Sternocostal head</a:t>
            </a:r>
            <a:r>
              <a:rPr lang="en-US" sz="2000" b="1">
                <a:latin typeface="Arial" charset="0"/>
                <a:cs typeface="Arial" charset="0"/>
              </a:rPr>
              <a:t>: From </a:t>
            </a:r>
            <a:r>
              <a:rPr lang="en-US" sz="2000" b="1">
                <a:solidFill>
                  <a:srgbClr val="D60093"/>
                </a:solidFill>
                <a:latin typeface="Arial" charset="0"/>
                <a:cs typeface="Arial" charset="0"/>
              </a:rPr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Sternum.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Upper 6 costal cartilages.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Aponeurosis of external oblique.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u="sng">
                <a:solidFill>
                  <a:srgbClr val="002060"/>
                </a:solidFill>
                <a:latin typeface="Arial" charset="0"/>
                <a:cs typeface="Arial" charset="0"/>
              </a:rPr>
              <a:t>Insertion </a:t>
            </a:r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  <a:cs typeface="Arial" charset="0"/>
              </a:rPr>
              <a:t>Lateral lip of bicipital groove.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u="sng">
                <a:solidFill>
                  <a:srgbClr val="3333FF"/>
                </a:solidFill>
                <a:latin typeface="Arial" charset="0"/>
                <a:cs typeface="Arial" charset="0"/>
              </a:rPr>
              <a:t>Nerve supply </a:t>
            </a:r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  <a:cs typeface="Arial" charset="0"/>
              </a:rPr>
              <a:t> Medial &amp; lateral pectoral nerves.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u="sng">
                <a:solidFill>
                  <a:srgbClr val="3333FF"/>
                </a:solidFill>
                <a:latin typeface="Arial" charset="0"/>
                <a:cs typeface="Arial" charset="0"/>
              </a:rPr>
              <a:t>Action </a:t>
            </a:r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: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u="sng">
                <a:solidFill>
                  <a:srgbClr val="FF0000"/>
                </a:solidFill>
                <a:latin typeface="Arial" charset="0"/>
                <a:cs typeface="Arial" charset="0"/>
              </a:rPr>
              <a:t>Adduction and medial rotation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 of the arm.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  <a:cs typeface="Arial" charset="0"/>
              </a:rPr>
              <a:t>Clavicular head helps in f</a:t>
            </a:r>
            <a:r>
              <a:rPr lang="en-US" sz="2000" b="1" u="sng">
                <a:solidFill>
                  <a:srgbClr val="002060"/>
                </a:solidFill>
                <a:latin typeface="Arial" charset="0"/>
                <a:cs typeface="Arial" charset="0"/>
              </a:rPr>
              <a:t>lexion of arm (shoulder)</a:t>
            </a:r>
            <a:r>
              <a:rPr lang="en-US" sz="2000" b="1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Arial" charset="0"/>
              <a:cs typeface="Arial" charset="0"/>
            </a:endParaRPr>
          </a:p>
        </p:txBody>
      </p:sp>
      <p:pic>
        <p:nvPicPr>
          <p:cNvPr id="7173" name="Picture 5" descr="pectoralis-maj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1376" r="2817" b="8440"/>
          <a:stretch>
            <a:fillRect/>
          </a:stretch>
        </p:blipFill>
        <p:spPr bwMode="auto">
          <a:xfrm>
            <a:off x="323850" y="1052513"/>
            <a:ext cx="3743325" cy="5472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70338" cy="7064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Pectoralis Minor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836613"/>
            <a:ext cx="3887788" cy="5256212"/>
          </a:xfrm>
          <a:solidFill>
            <a:srgbClr val="FFFF00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C00000"/>
                </a:solidFill>
                <a:latin typeface="Arial" charset="0"/>
                <a:cs typeface="Arial" charset="0"/>
              </a:rPr>
              <a:t>Origin</a:t>
            </a:r>
            <a:r>
              <a:rPr lang="en-US" sz="2400" b="1">
                <a:solidFill>
                  <a:srgbClr val="3333FF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 from 3</a:t>
            </a:r>
            <a:r>
              <a:rPr lang="en-US" sz="2400" baseline="30000">
                <a:latin typeface="Arial" charset="0"/>
                <a:cs typeface="Arial" charset="0"/>
              </a:rPr>
              <a:t>rd</a:t>
            </a:r>
            <a:r>
              <a:rPr lang="en-US" sz="2400">
                <a:latin typeface="Arial" charset="0"/>
                <a:cs typeface="Arial" charset="0"/>
              </a:rPr>
              <a:t> , 4</a:t>
            </a:r>
            <a:r>
              <a:rPr lang="en-US" sz="2400" baseline="30000">
                <a:latin typeface="Arial" charset="0"/>
                <a:cs typeface="Arial" charset="0"/>
              </a:rPr>
              <a:t>th</a:t>
            </a:r>
            <a:r>
              <a:rPr lang="en-US" sz="2400">
                <a:latin typeface="Arial" charset="0"/>
                <a:cs typeface="Arial" charset="0"/>
              </a:rPr>
              <a:t> , and 5</a:t>
            </a:r>
            <a:r>
              <a:rPr lang="en-US" sz="2400" baseline="30000">
                <a:latin typeface="Arial" charset="0"/>
                <a:cs typeface="Arial" charset="0"/>
              </a:rPr>
              <a:t>th</a:t>
            </a:r>
            <a:r>
              <a:rPr lang="en-US" sz="2400">
                <a:latin typeface="Arial" charset="0"/>
                <a:cs typeface="Arial" charset="0"/>
              </a:rPr>
              <a:t> ribs close to their costal cartilages.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3333FF"/>
                </a:solidFill>
                <a:latin typeface="Arial" charset="0"/>
                <a:cs typeface="Arial" charset="0"/>
              </a:rPr>
              <a:t>Insertion</a:t>
            </a:r>
            <a:r>
              <a:rPr lang="en-US" sz="2400" b="1">
                <a:solidFill>
                  <a:srgbClr val="3333FF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 coracoid process.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3333FF"/>
                </a:solidFill>
                <a:latin typeface="Arial" charset="0"/>
                <a:cs typeface="Arial" charset="0"/>
              </a:rPr>
              <a:t>Nerve supply</a:t>
            </a:r>
            <a:r>
              <a:rPr lang="en-US" sz="2400" b="1">
                <a:solidFill>
                  <a:srgbClr val="3333FF"/>
                </a:solidFill>
                <a:latin typeface="Arial" charset="0"/>
                <a:cs typeface="Arial" charset="0"/>
              </a:rPr>
              <a:t>:</a:t>
            </a:r>
            <a:r>
              <a:rPr lang="en-US" sz="240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medial pectoral nerve.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3333FF"/>
                </a:solidFill>
                <a:latin typeface="Arial" charset="0"/>
                <a:cs typeface="Arial" charset="0"/>
              </a:rPr>
              <a:t>Action: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Depression of shoulder.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Draw the ribs upward and outwards during </a:t>
            </a:r>
            <a:r>
              <a:rPr lang="en-US" sz="2400" u="sng">
                <a:latin typeface="Arial" charset="0"/>
                <a:cs typeface="Arial" charset="0"/>
              </a:rPr>
              <a:t>deep inspiration</a:t>
            </a:r>
          </a:p>
        </p:txBody>
      </p:sp>
      <p:pic>
        <p:nvPicPr>
          <p:cNvPr id="6149" name="Picture 5" descr="pectoralis-mi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6941" b="4282"/>
          <a:stretch>
            <a:fillRect/>
          </a:stretch>
        </p:blipFill>
        <p:spPr bwMode="auto">
          <a:xfrm>
            <a:off x="539750" y="1052513"/>
            <a:ext cx="3857625" cy="5472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前锯肌"/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2"/>
          <a:stretch>
            <a:fillRect/>
          </a:stretch>
        </p:blipFill>
        <p:spPr bwMode="auto">
          <a:xfrm>
            <a:off x="250825" y="3860800"/>
            <a:ext cx="30257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3600450" cy="936625"/>
          </a:xfr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ea typeface="+mj-ea"/>
              </a:rPr>
              <a:t>Subclavius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476250"/>
            <a:ext cx="3671888" cy="5905500"/>
          </a:xfrm>
          <a:solidFill>
            <a:srgbClr val="FFFF00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FF0000"/>
                </a:solidFill>
                <a:latin typeface="Arial" charset="0"/>
                <a:cs typeface="Arial" charset="0"/>
              </a:rPr>
              <a:t>Origin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 From 1</a:t>
            </a:r>
            <a:r>
              <a:rPr lang="en-US" sz="2400" baseline="30000">
                <a:latin typeface="Arial" charset="0"/>
                <a:cs typeface="Arial" charset="0"/>
              </a:rPr>
              <a:t>st</a:t>
            </a:r>
            <a:r>
              <a:rPr lang="en-US" sz="2400">
                <a:latin typeface="Arial" charset="0"/>
                <a:cs typeface="Arial" charset="0"/>
              </a:rPr>
              <a:t> rib at the junction with its costal cartilage.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3333FF"/>
                </a:solidFill>
                <a:latin typeface="Arial" charset="0"/>
                <a:cs typeface="Arial" charset="0"/>
              </a:rPr>
              <a:t>Insertion</a:t>
            </a:r>
            <a:r>
              <a:rPr lang="en-US" sz="2400" b="1">
                <a:solidFill>
                  <a:srgbClr val="3333FF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 Subclavian groove at the inferior surface of middle 1/3 of clavicle.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3333FF"/>
                </a:solidFill>
                <a:latin typeface="Arial" charset="0"/>
                <a:cs typeface="Arial" charset="0"/>
              </a:rPr>
              <a:t>Nerve supply</a:t>
            </a:r>
            <a:r>
              <a:rPr lang="en-US" sz="2400" b="1">
                <a:solidFill>
                  <a:srgbClr val="3333FF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Nerve to subclavius from upper trunk of brachial plexus.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3333FF"/>
                </a:solidFill>
                <a:latin typeface="Arial" charset="0"/>
                <a:cs typeface="Arial" charset="0"/>
              </a:rPr>
              <a:t>Action</a:t>
            </a:r>
            <a:r>
              <a:rPr lang="en-US" sz="2400" b="1">
                <a:solidFill>
                  <a:srgbClr val="3333FF"/>
                </a:solidFill>
                <a:latin typeface="Arial" charset="0"/>
                <a:cs typeface="Arial" charset="0"/>
              </a:rPr>
              <a:t>:</a:t>
            </a:r>
            <a:r>
              <a:rPr lang="en-US" sz="240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Steadies the clavicle during movement of the shoulder joint.</a:t>
            </a:r>
          </a:p>
        </p:txBody>
      </p:sp>
      <p:pic>
        <p:nvPicPr>
          <p:cNvPr id="13317" name="Picture 5" descr="File:Gray41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752975" cy="4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4608512" cy="719137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rgbClr val="FF0000"/>
                </a:solidFill>
                <a:ea typeface="+mj-ea"/>
              </a:rPr>
              <a:t>Clavipectoral Fascia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188913"/>
            <a:ext cx="3455988" cy="3455987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>
                <a:ea typeface="+mn-ea"/>
              </a:rPr>
              <a:t>It is a thickened membrane of </a:t>
            </a:r>
            <a:r>
              <a:rPr lang="en-US" sz="2200" u="sng" dirty="0" smtClean="0">
                <a:ea typeface="+mn-ea"/>
              </a:rPr>
              <a:t>deep fascia</a:t>
            </a:r>
            <a:r>
              <a:rPr lang="en-US" sz="2200" dirty="0" smtClean="0">
                <a:ea typeface="+mn-ea"/>
              </a:rPr>
              <a:t> between the </a:t>
            </a:r>
            <a:r>
              <a:rPr lang="en-US" sz="2200" u="sng" dirty="0" smtClean="0">
                <a:ea typeface="+mn-ea"/>
              </a:rPr>
              <a:t>subclavius</a:t>
            </a:r>
            <a:r>
              <a:rPr lang="en-US" sz="2200" dirty="0" smtClean="0">
                <a:ea typeface="+mn-ea"/>
              </a:rPr>
              <a:t> and</a:t>
            </a:r>
            <a:r>
              <a:rPr lang="en-US" sz="2200" u="sng" dirty="0" smtClean="0">
                <a:ea typeface="+mn-ea"/>
              </a:rPr>
              <a:t> pectoralis minor.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u="sng" dirty="0" smtClean="0">
                <a:solidFill>
                  <a:srgbClr val="3333FF"/>
                </a:solidFill>
                <a:ea typeface="+mn-ea"/>
              </a:rPr>
              <a:t>It is pierced by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33CC33"/>
                </a:solidFill>
                <a:ea typeface="+mn-ea"/>
              </a:rPr>
              <a:t>Lateral pectoral nerve.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200" dirty="0" err="1" smtClean="0">
                <a:solidFill>
                  <a:srgbClr val="FF0000"/>
                </a:solidFill>
                <a:ea typeface="+mn-ea"/>
              </a:rPr>
              <a:t>Thoraco-acromial</a:t>
            </a:r>
            <a:r>
              <a:rPr lang="en-US" sz="2200" dirty="0" smtClean="0">
                <a:solidFill>
                  <a:srgbClr val="FF0000"/>
                </a:solidFill>
                <a:ea typeface="+mn-ea"/>
              </a:rPr>
              <a:t> artery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0070C0"/>
                </a:solidFill>
                <a:ea typeface="+mn-ea"/>
              </a:rPr>
              <a:t>Cephalic vein.</a:t>
            </a:r>
            <a:endParaRPr lang="en-US" sz="2200" dirty="0" smtClean="0">
              <a:solidFill>
                <a:srgbClr val="FF0000"/>
              </a:solidFill>
              <a:ea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002060"/>
                </a:solidFill>
                <a:ea typeface="+mn-ea"/>
              </a:rPr>
              <a:t>Few lymph vessels.</a:t>
            </a:r>
            <a:endParaRPr lang="en-US" sz="2200" dirty="0" smtClean="0">
              <a:solidFill>
                <a:srgbClr val="FF0000"/>
              </a:solidFill>
              <a:ea typeface="+mn-ea"/>
            </a:endParaRPr>
          </a:p>
        </p:txBody>
      </p:sp>
      <p:pic>
        <p:nvPicPr>
          <p:cNvPr id="7172" name="Picture 4" descr="锁胸筋膜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2261" b="2618"/>
          <a:stretch>
            <a:fillRect/>
          </a:stretch>
        </p:blipFill>
        <p:spPr bwMode="auto">
          <a:xfrm>
            <a:off x="179388" y="1052513"/>
            <a:ext cx="4824412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3" descr="C:\Documents and Settings\Free User\My Documents\My Pictures\C9FF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" r="57162" b="61276"/>
          <a:stretch>
            <a:fillRect/>
          </a:stretch>
        </p:blipFill>
        <p:spPr bwMode="auto">
          <a:xfrm>
            <a:off x="5580063" y="3716338"/>
            <a:ext cx="3240087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/>
          </p:nvPr>
        </p:nvSpPr>
        <p:spPr>
          <a:xfrm>
            <a:off x="179388" y="188913"/>
            <a:ext cx="3313112" cy="64801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a typeface="+mn-ea"/>
              </a:rPr>
              <a:t>    </a:t>
            </a:r>
            <a:r>
              <a:rPr lang="en-US" sz="2200" b="1" u="sng" dirty="0" smtClean="0">
                <a:solidFill>
                  <a:srgbClr val="FF0000"/>
                </a:solidFill>
                <a:ea typeface="+mn-ea"/>
              </a:rPr>
              <a:t>Origin:</a:t>
            </a:r>
            <a:r>
              <a:rPr lang="en-US" sz="2200" dirty="0" smtClean="0"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Upper eight ribs.</a:t>
            </a:r>
          </a:p>
          <a:p>
            <a:pPr eaLnBrk="1" hangingPunct="1">
              <a:defRPr/>
            </a:pPr>
            <a:r>
              <a:rPr lang="en-US" sz="2200" b="1" u="sng" dirty="0" smtClean="0">
                <a:solidFill>
                  <a:srgbClr val="002060"/>
                </a:solidFill>
                <a:ea typeface="+mn-ea"/>
              </a:rPr>
              <a:t>Insertion: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 Ventral aspect of medial border and inferior angle of scapula.</a:t>
            </a:r>
          </a:p>
          <a:p>
            <a:pPr eaLnBrk="1" hangingPunct="1">
              <a:defRPr/>
            </a:pPr>
            <a:r>
              <a:rPr lang="en-US" sz="2200" b="1" u="sng" dirty="0" smtClean="0">
                <a:solidFill>
                  <a:srgbClr val="FF0000"/>
                </a:solidFill>
                <a:ea typeface="+mn-ea"/>
              </a:rPr>
              <a:t>Nerve supply: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Long thoracic nerve.</a:t>
            </a:r>
          </a:p>
          <a:p>
            <a:pPr eaLnBrk="1" hangingPunct="1">
              <a:defRPr/>
            </a:pPr>
            <a:r>
              <a:rPr lang="en-US" sz="2200" b="1" u="sng" dirty="0" smtClean="0">
                <a:solidFill>
                  <a:srgbClr val="FF0000"/>
                </a:solidFill>
                <a:ea typeface="+mn-ea"/>
              </a:rPr>
              <a:t>Action: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Draws the scapula forward </a:t>
            </a:r>
            <a:r>
              <a:rPr lang="en-US" sz="2200" smtClean="0">
                <a:ea typeface="+mn-ea"/>
              </a:rPr>
              <a:t>(protraction, </a:t>
            </a:r>
            <a:r>
              <a:rPr lang="en-US" sz="2200" dirty="0" smtClean="0">
                <a:ea typeface="+mn-ea"/>
              </a:rPr>
              <a:t>in boxing).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Rotates scapula outwards in raising the arm above 90 degree.</a:t>
            </a:r>
          </a:p>
        </p:txBody>
      </p:sp>
      <p:pic>
        <p:nvPicPr>
          <p:cNvPr id="8195" name="Picture 5" descr="前锯肌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b="28612"/>
          <a:stretch>
            <a:fillRect/>
          </a:stretch>
        </p:blipFill>
        <p:spPr bwMode="auto">
          <a:xfrm>
            <a:off x="4932363" y="908050"/>
            <a:ext cx="3727450" cy="446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932363" y="4292600"/>
            <a:ext cx="2016125" cy="504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59338" y="188913"/>
            <a:ext cx="3600450" cy="5222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dirty="0">
                <a:ea typeface="+mn-ea"/>
              </a:rPr>
              <a:t>Serratus anterior </a:t>
            </a:r>
            <a:endParaRPr lang="en-US" sz="2800" dirty="0">
              <a:ea typeface="+mn-ea"/>
            </a:endParaRPr>
          </a:p>
        </p:txBody>
      </p:sp>
      <p:pic>
        <p:nvPicPr>
          <p:cNvPr id="8198" name="Picture 7" descr="802B21B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9" t="7547" r="10995" b="60904"/>
          <a:stretch>
            <a:fillRect/>
          </a:stretch>
        </p:blipFill>
        <p:spPr bwMode="auto">
          <a:xfrm>
            <a:off x="3492500" y="4149725"/>
            <a:ext cx="2374900" cy="2708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3527425" cy="712787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sz="3800" b="1" dirty="0" smtClean="0">
                <a:ea typeface="+mj-ea"/>
              </a:rPr>
              <a:t> </a:t>
            </a:r>
            <a:r>
              <a:rPr lang="en-US" altLang="zh-CN" sz="4000" b="1" dirty="0" smtClean="0">
                <a:ea typeface="华文新魏" pitchFamily="2" charset="-122"/>
              </a:rPr>
              <a:t>The Axilla</a:t>
            </a:r>
            <a:endParaRPr lang="zh-CN" altLang="en-US" sz="4000" b="1" dirty="0" smtClean="0">
              <a:ea typeface="华文新魏" pitchFamily="2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3392488" cy="5446713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A pyramid-shaped space between the </a:t>
            </a:r>
            <a:r>
              <a:rPr lang="en-US" altLang="zh-CN" sz="2400" u="sng">
                <a:latin typeface="Arial" charset="0"/>
                <a:ea typeface="SimSun" charset="0"/>
                <a:cs typeface="SimSun" charset="0"/>
              </a:rPr>
              <a:t>upper part of the arm </a:t>
            </a: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and the </a:t>
            </a:r>
            <a:r>
              <a:rPr lang="en-US" altLang="zh-CN" sz="2400" u="sng">
                <a:latin typeface="Arial" charset="0"/>
                <a:ea typeface="SimSun" charset="0"/>
                <a:cs typeface="SimSun" charset="0"/>
              </a:rPr>
              <a:t>side of the chest </a:t>
            </a: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through which major </a:t>
            </a:r>
            <a:r>
              <a:rPr lang="en-US" altLang="zh-CN" sz="2400" u="sng">
                <a:latin typeface="Arial" charset="0"/>
                <a:ea typeface="SimSun" charset="0"/>
                <a:cs typeface="SimSun" charset="0"/>
              </a:rPr>
              <a:t>neurovascular structures</a:t>
            </a:r>
            <a:r>
              <a:rPr lang="en-US" altLang="zh-CN" sz="2400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(Axillary vessels &amp; nerves) </a:t>
            </a: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pass between neck &amp;  thorax and upper extremity.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Axilla has an </a:t>
            </a:r>
            <a:r>
              <a:rPr lang="en-US" altLang="zh-CN" sz="2400" b="1">
                <a:latin typeface="Arial" charset="0"/>
                <a:ea typeface="SimSun" charset="0"/>
                <a:cs typeface="SimSun" charset="0"/>
              </a:rPr>
              <a:t>apex</a:t>
            </a: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, a </a:t>
            </a:r>
            <a:r>
              <a:rPr lang="en-US" altLang="zh-CN" sz="2400" b="1">
                <a:latin typeface="Arial" charset="0"/>
                <a:ea typeface="SimSun" charset="0"/>
                <a:cs typeface="SimSun" charset="0"/>
              </a:rPr>
              <a:t>base</a:t>
            </a: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 and </a:t>
            </a:r>
            <a:r>
              <a:rPr lang="en-US" altLang="zh-CN" sz="2400" b="1">
                <a:latin typeface="Arial" charset="0"/>
                <a:ea typeface="SimSun" charset="0"/>
                <a:cs typeface="SimSun" charset="0"/>
              </a:rPr>
              <a:t>four walls</a:t>
            </a:r>
          </a:p>
        </p:txBody>
      </p:sp>
      <p:pic>
        <p:nvPicPr>
          <p:cNvPr id="9220" name="Picture 4" descr="腋窝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1834" r="4120" b="2795"/>
          <a:stretch>
            <a:fillRect/>
          </a:stretch>
        </p:blipFill>
        <p:spPr>
          <a:xfrm>
            <a:off x="5795963" y="260350"/>
            <a:ext cx="3097212" cy="4608513"/>
          </a:xfrm>
        </p:spPr>
      </p:pic>
      <p:pic>
        <p:nvPicPr>
          <p:cNvPr id="9221" name="Picture 5" descr="腋窝3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/>
          <a:stretch>
            <a:fillRect/>
          </a:stretch>
        </p:blipFill>
        <p:spPr>
          <a:xfrm>
            <a:off x="3563938" y="2997200"/>
            <a:ext cx="2803525" cy="345598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3384550" cy="865187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 smtClean="0">
                <a:ea typeface="+mj-ea"/>
              </a:rPr>
              <a:t>Boundaries of the Axilla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96975"/>
            <a:ext cx="3335338" cy="5184775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 altLang="zh-CN" sz="2200" b="1" u="sng">
                <a:latin typeface="Arial" charset="0"/>
                <a:ea typeface="SimSun" charset="0"/>
                <a:cs typeface="SimSun" charset="0"/>
              </a:rPr>
              <a:t>Apex</a:t>
            </a:r>
            <a:r>
              <a:rPr lang="en-US" altLang="zh-CN" sz="2200" b="1">
                <a:latin typeface="Arial" charset="0"/>
                <a:ea typeface="SimSun" charset="0"/>
                <a:cs typeface="SimSun" charset="0"/>
              </a:rPr>
              <a:t>: 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200">
                <a:latin typeface="Arial" charset="0"/>
                <a:cs typeface="Arial" charset="0"/>
              </a:rPr>
              <a:t>Is directed upwards into the root of the neck.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200">
                <a:latin typeface="Arial" charset="0"/>
                <a:cs typeface="Arial" charset="0"/>
              </a:rPr>
              <a:t>is bounded, by 3 </a:t>
            </a:r>
            <a:r>
              <a:rPr lang="en-US" sz="2200" u="sng">
                <a:latin typeface="Arial" charset="0"/>
                <a:cs typeface="Arial" charset="0"/>
              </a:rPr>
              <a:t>bones</a:t>
            </a:r>
            <a:r>
              <a:rPr lang="en-US" sz="220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>
                <a:solidFill>
                  <a:srgbClr val="3333FF"/>
                </a:solidFill>
                <a:latin typeface="Arial" charset="0"/>
                <a:cs typeface="Arial" charset="0"/>
              </a:rPr>
              <a:t>Clavicle</a:t>
            </a:r>
            <a:r>
              <a:rPr lang="en-US" sz="2200">
                <a:latin typeface="Arial" charset="0"/>
                <a:cs typeface="Arial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anteriorly</a:t>
            </a:r>
            <a:r>
              <a:rPr lang="en-US" sz="2200">
                <a:latin typeface="Arial" charset="0"/>
                <a:cs typeface="Arial" charset="0"/>
              </a:rPr>
              <a:t>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>
                <a:latin typeface="Arial" charset="0"/>
                <a:cs typeface="Arial" charset="0"/>
              </a:rPr>
              <a:t>Upper border of the</a:t>
            </a:r>
            <a:r>
              <a:rPr lang="en-US" sz="2200">
                <a:solidFill>
                  <a:srgbClr val="3333FF"/>
                </a:solidFill>
                <a:latin typeface="Arial" charset="0"/>
                <a:cs typeface="Arial" charset="0"/>
              </a:rPr>
              <a:t> scapula </a:t>
            </a:r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posteriorly</a:t>
            </a:r>
            <a:r>
              <a:rPr lang="en-US" sz="2200">
                <a:latin typeface="Arial" charset="0"/>
                <a:cs typeface="Arial" charset="0"/>
              </a:rPr>
              <a:t>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>
                <a:latin typeface="Arial" charset="0"/>
                <a:cs typeface="Arial" charset="0"/>
              </a:rPr>
              <a:t>Outer border of the </a:t>
            </a:r>
            <a:r>
              <a:rPr lang="en-US" sz="2200">
                <a:solidFill>
                  <a:srgbClr val="3333FF"/>
                </a:solidFill>
                <a:latin typeface="Arial" charset="0"/>
                <a:cs typeface="Arial" charset="0"/>
              </a:rPr>
              <a:t>first rib </a:t>
            </a:r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medially</a:t>
            </a:r>
            <a:r>
              <a:rPr lang="en-US" sz="2200">
                <a:latin typeface="Arial" charset="0"/>
                <a:cs typeface="Arial" charset="0"/>
              </a:rPr>
              <a:t>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>
                <a:latin typeface="Arial" charset="0"/>
                <a:cs typeface="Arial" charset="0"/>
              </a:rPr>
              <a:t>It is called cervico-axillary canal.</a:t>
            </a:r>
          </a:p>
        </p:txBody>
      </p:sp>
      <p:pic>
        <p:nvPicPr>
          <p:cNvPr id="10244" name="Picture 4" descr="腋窝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r="3236" b="3477"/>
          <a:stretch>
            <a:fillRect/>
          </a:stretch>
        </p:blipFill>
        <p:spPr>
          <a:xfrm>
            <a:off x="3708400" y="260350"/>
            <a:ext cx="5111750" cy="6408738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1102</Words>
  <Application>Microsoft Macintosh PowerPoint</Application>
  <PresentationFormat>On-screen Show (4:3)</PresentationFormat>
  <Paragraphs>180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Rounded MT Bold</vt:lpstr>
      <vt:lpstr>Arabic Transparent</vt:lpstr>
      <vt:lpstr>Wingdings</vt:lpstr>
      <vt:lpstr>华文新魏</vt:lpstr>
      <vt:lpstr>SimSun</vt:lpstr>
      <vt:lpstr>Calibri</vt:lpstr>
      <vt:lpstr>Default Design</vt:lpstr>
      <vt:lpstr>PECTORAL REGION  AND AXILLA</vt:lpstr>
      <vt:lpstr>OBJECTIVES</vt:lpstr>
      <vt:lpstr>Pectoralis Major</vt:lpstr>
      <vt:lpstr>Pectoralis Minor</vt:lpstr>
      <vt:lpstr>Subclavius</vt:lpstr>
      <vt:lpstr>Clavipectoral Fascia</vt:lpstr>
      <vt:lpstr>PowerPoint Presentation</vt:lpstr>
      <vt:lpstr> The Axilla</vt:lpstr>
      <vt:lpstr>Boundaries of the Axilla</vt:lpstr>
      <vt:lpstr>PowerPoint Presentation</vt:lpstr>
      <vt:lpstr>PowerPoint Presentation</vt:lpstr>
      <vt:lpstr>PowerPoint Presentation</vt:lpstr>
      <vt:lpstr>PowerPoint Presentation</vt:lpstr>
      <vt:lpstr>Contents of The Axilla </vt:lpstr>
      <vt:lpstr>Location &amp; Formation</vt:lpstr>
      <vt:lpstr>PowerPoint Presentation</vt:lpstr>
      <vt:lpstr>PowerPoint Presentation</vt:lpstr>
      <vt:lpstr>B R NCHE S</vt:lpstr>
      <vt:lpstr>SUMMARY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200</cp:revision>
  <dcterms:created xsi:type="dcterms:W3CDTF">2010-12-28T17:16:34Z</dcterms:created>
  <dcterms:modified xsi:type="dcterms:W3CDTF">2011-12-24T12:00:42Z</dcterms:modified>
</cp:coreProperties>
</file>