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7" r:id="rId2"/>
    <p:sldId id="285" r:id="rId3"/>
    <p:sldId id="283" r:id="rId4"/>
    <p:sldId id="286" r:id="rId5"/>
    <p:sldId id="273" r:id="rId6"/>
    <p:sldId id="275" r:id="rId7"/>
    <p:sldId id="269" r:id="rId8"/>
    <p:sldId id="267" r:id="rId9"/>
    <p:sldId id="272" r:id="rId10"/>
    <p:sldId id="271" r:id="rId11"/>
    <p:sldId id="270" r:id="rId12"/>
    <p:sldId id="257" r:id="rId13"/>
    <p:sldId id="276" r:id="rId14"/>
    <p:sldId id="278" r:id="rId15"/>
    <p:sldId id="279" r:id="rId16"/>
    <p:sldId id="280" r:id="rId17"/>
    <p:sldId id="281" r:id="rId18"/>
    <p:sldId id="282" r:id="rId19"/>
    <p:sldId id="259" r:id="rId20"/>
    <p:sldId id="284"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737" autoAdjust="0"/>
  </p:normalViewPr>
  <p:slideViewPr>
    <p:cSldViewPr>
      <p:cViewPr varScale="1">
        <p:scale>
          <a:sx n="81" d="100"/>
          <a:sy n="81" d="100"/>
        </p:scale>
        <p:origin x="-2560" y="-112"/>
      </p:cViewPr>
      <p:guideLst>
        <p:guide orient="horz" pos="2160"/>
        <p:guide pos="2880"/>
      </p:guideLst>
    </p:cSldViewPr>
  </p:slideViewPr>
  <p:outlineViewPr>
    <p:cViewPr>
      <p:scale>
        <a:sx n="33" d="100"/>
        <a:sy n="33" d="100"/>
      </p:scale>
      <p:origin x="0" y="176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D1F2F3E1-A1DE-FC4D-B9A2-70A11BE02F3B}" type="datetimeFigureOut">
              <a:rPr lang="en-US"/>
              <a:pPr/>
              <a:t>12/24/11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09227FA-1990-C746-A793-2081D4BA530D}" type="slidenum">
              <a:rPr lang="en-US"/>
              <a:pPr/>
              <a:t>‹#›</a:t>
            </a:fld>
            <a:endParaRPr lang="en-US"/>
          </a:p>
        </p:txBody>
      </p:sp>
    </p:spTree>
    <p:extLst>
      <p:ext uri="{BB962C8B-B14F-4D97-AF65-F5344CB8AC3E}">
        <p14:creationId xmlns:p14="http://schemas.microsoft.com/office/powerpoint/2010/main" val="11304108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5A09E79-AA08-2544-90FC-096E8F51A404}" type="slidenum">
              <a:rPr lang="en-US"/>
              <a:pPr eaLnBrk="1" hangingPunct="1"/>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746F5BA-D074-004F-8C55-C726521AF141}" type="datetimeFigureOut">
              <a:rPr lang="en-US"/>
              <a:pPr/>
              <a:t>12/24/11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EED188D-2AEA-DF41-92BE-E6E6E38FD1DF}" type="slidenum">
              <a:rPr lang="en-US"/>
              <a:pPr/>
              <a:t>‹#›</a:t>
            </a:fld>
            <a:endParaRPr lang="en-US"/>
          </a:p>
        </p:txBody>
      </p:sp>
    </p:spTree>
    <p:extLst>
      <p:ext uri="{BB962C8B-B14F-4D97-AF65-F5344CB8AC3E}">
        <p14:creationId xmlns:p14="http://schemas.microsoft.com/office/powerpoint/2010/main" val="2067785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A67862B-2801-7D41-A8C0-873E50144F38}" type="datetimeFigureOut">
              <a:rPr lang="en-US"/>
              <a:pPr/>
              <a:t>12/24/11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79D2022-F079-D24D-BD46-A34ACAC13B1B}" type="slidenum">
              <a:rPr lang="en-US"/>
              <a:pPr/>
              <a:t>‹#›</a:t>
            </a:fld>
            <a:endParaRPr lang="en-US"/>
          </a:p>
        </p:txBody>
      </p:sp>
    </p:spTree>
    <p:extLst>
      <p:ext uri="{BB962C8B-B14F-4D97-AF65-F5344CB8AC3E}">
        <p14:creationId xmlns:p14="http://schemas.microsoft.com/office/powerpoint/2010/main" val="1595221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6ADF485-FFDC-084A-B79E-8D6AEC4E723C}" type="datetimeFigureOut">
              <a:rPr lang="en-US"/>
              <a:pPr/>
              <a:t>12/24/11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A9EEA5-A0F4-0C47-8719-7ED846FF68ED}" type="slidenum">
              <a:rPr lang="en-US"/>
              <a:pPr/>
              <a:t>‹#›</a:t>
            </a:fld>
            <a:endParaRPr lang="en-US"/>
          </a:p>
        </p:txBody>
      </p:sp>
    </p:spTree>
    <p:extLst>
      <p:ext uri="{BB962C8B-B14F-4D97-AF65-F5344CB8AC3E}">
        <p14:creationId xmlns:p14="http://schemas.microsoft.com/office/powerpoint/2010/main" val="1633205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3900"/>
          </a:xfrm>
        </p:spPr>
        <p:txBody>
          <a:bodyPr rtlCol="0">
            <a:normAutofit/>
          </a:bodyPr>
          <a:lstStyle/>
          <a:p>
            <a:pPr lvl="0"/>
            <a:endParaRPr lang="en-US" noProof="0" dirty="0" smtClean="0"/>
          </a:p>
        </p:txBody>
      </p:sp>
      <p:sp>
        <p:nvSpPr>
          <p:cNvPr id="5" name="Slide Number Placeholder 4"/>
          <p:cNvSpPr>
            <a:spLocks noGrp="1"/>
          </p:cNvSpPr>
          <p:nvPr>
            <p:ph type="sldNum" sz="quarter" idx="10"/>
          </p:nvPr>
        </p:nvSpPr>
        <p:spPr/>
        <p:txBody>
          <a:bodyPr/>
          <a:lstStyle>
            <a:lvl1pPr>
              <a:defRPr/>
            </a:lvl1pPr>
          </a:lstStyle>
          <a:p>
            <a:fld id="{36D4A55D-225D-CD4A-95E6-6D8820CB16F6}" type="slidenum">
              <a:rPr lang="en-US"/>
              <a:pPr/>
              <a:t>‹#›</a:t>
            </a:fld>
            <a:endParaRPr lang="en-US"/>
          </a:p>
        </p:txBody>
      </p:sp>
      <p:sp>
        <p:nvSpPr>
          <p:cNvPr id="6" name="Date Placeholder 5"/>
          <p:cNvSpPr>
            <a:spLocks noGrp="1"/>
          </p:cNvSpPr>
          <p:nvPr>
            <p:ph type="dt" sz="half"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p>
        </p:txBody>
      </p:sp>
      <p:sp>
        <p:nvSpPr>
          <p:cNvPr id="7" name="Footer Placeholder 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336279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32D9BDC-35C7-2F40-9103-9D19390A570F}" type="datetimeFigureOut">
              <a:rPr lang="en-US"/>
              <a:pPr/>
              <a:t>12/24/11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96D7F28-BFE9-1E43-A577-5F7778C89DA5}" type="slidenum">
              <a:rPr lang="en-US"/>
              <a:pPr/>
              <a:t>‹#›</a:t>
            </a:fld>
            <a:endParaRPr lang="en-US"/>
          </a:p>
        </p:txBody>
      </p:sp>
    </p:spTree>
    <p:extLst>
      <p:ext uri="{BB962C8B-B14F-4D97-AF65-F5344CB8AC3E}">
        <p14:creationId xmlns:p14="http://schemas.microsoft.com/office/powerpoint/2010/main" val="2500068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2224226-3827-A542-AA3E-37666E6B6155}" type="datetimeFigureOut">
              <a:rPr lang="en-US"/>
              <a:pPr/>
              <a:t>12/24/11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0EDF1EA-77CE-DF45-9DE9-0685600029AE}" type="slidenum">
              <a:rPr lang="en-US"/>
              <a:pPr/>
              <a:t>‹#›</a:t>
            </a:fld>
            <a:endParaRPr lang="en-US"/>
          </a:p>
        </p:txBody>
      </p:sp>
    </p:spTree>
    <p:extLst>
      <p:ext uri="{BB962C8B-B14F-4D97-AF65-F5344CB8AC3E}">
        <p14:creationId xmlns:p14="http://schemas.microsoft.com/office/powerpoint/2010/main" val="192926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0D8E0174-02B0-2C4B-BA81-0929902D94E9}" type="datetimeFigureOut">
              <a:rPr lang="en-US"/>
              <a:pPr/>
              <a:t>12/24/11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4688A4B-1749-534D-8559-FA5F452E5FC6}" type="slidenum">
              <a:rPr lang="en-US"/>
              <a:pPr/>
              <a:t>‹#›</a:t>
            </a:fld>
            <a:endParaRPr lang="en-US"/>
          </a:p>
        </p:txBody>
      </p:sp>
    </p:spTree>
    <p:extLst>
      <p:ext uri="{BB962C8B-B14F-4D97-AF65-F5344CB8AC3E}">
        <p14:creationId xmlns:p14="http://schemas.microsoft.com/office/powerpoint/2010/main" val="2380801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D8BB2374-0470-1947-80E6-CB1815C126D8}" type="datetimeFigureOut">
              <a:rPr lang="en-US"/>
              <a:pPr/>
              <a:t>12/24/11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E0E37AA-BC5C-D941-8E98-A53C6326FC09}" type="slidenum">
              <a:rPr lang="en-US"/>
              <a:pPr/>
              <a:t>‹#›</a:t>
            </a:fld>
            <a:endParaRPr lang="en-US"/>
          </a:p>
        </p:txBody>
      </p:sp>
    </p:spTree>
    <p:extLst>
      <p:ext uri="{BB962C8B-B14F-4D97-AF65-F5344CB8AC3E}">
        <p14:creationId xmlns:p14="http://schemas.microsoft.com/office/powerpoint/2010/main" val="2140520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8323CFDE-4AE3-6E45-92F7-719222E45E11}" type="datetimeFigureOut">
              <a:rPr lang="en-US"/>
              <a:pPr/>
              <a:t>12/24/11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47412E6-9EDB-DC40-BEBC-0592EAB7E47C}" type="slidenum">
              <a:rPr lang="en-US"/>
              <a:pPr/>
              <a:t>‹#›</a:t>
            </a:fld>
            <a:endParaRPr lang="en-US"/>
          </a:p>
        </p:txBody>
      </p:sp>
    </p:spTree>
    <p:extLst>
      <p:ext uri="{BB962C8B-B14F-4D97-AF65-F5344CB8AC3E}">
        <p14:creationId xmlns:p14="http://schemas.microsoft.com/office/powerpoint/2010/main" val="53816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EFE470E-4FC9-8341-B7A6-4512FBCC6E41}" type="datetimeFigureOut">
              <a:rPr lang="en-US"/>
              <a:pPr/>
              <a:t>12/24/11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F3C06C8-7604-004F-93EF-FE331BF84946}" type="slidenum">
              <a:rPr lang="en-US"/>
              <a:pPr/>
              <a:t>‹#›</a:t>
            </a:fld>
            <a:endParaRPr lang="en-US"/>
          </a:p>
        </p:txBody>
      </p:sp>
    </p:spTree>
    <p:extLst>
      <p:ext uri="{BB962C8B-B14F-4D97-AF65-F5344CB8AC3E}">
        <p14:creationId xmlns:p14="http://schemas.microsoft.com/office/powerpoint/2010/main" val="2522136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B75E2CE-3BEE-714F-80CB-FA2F5D0255B0}" type="datetimeFigureOut">
              <a:rPr lang="en-US"/>
              <a:pPr/>
              <a:t>12/24/11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C5C51A2-1ACB-9249-94A3-B15BFDED83B6}" type="slidenum">
              <a:rPr lang="en-US"/>
              <a:pPr/>
              <a:t>‹#›</a:t>
            </a:fld>
            <a:endParaRPr lang="en-US"/>
          </a:p>
        </p:txBody>
      </p:sp>
    </p:spTree>
    <p:extLst>
      <p:ext uri="{BB962C8B-B14F-4D97-AF65-F5344CB8AC3E}">
        <p14:creationId xmlns:p14="http://schemas.microsoft.com/office/powerpoint/2010/main" val="3480759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2FC392B-9124-6F40-916B-68F9D4EA6B99}" type="datetimeFigureOut">
              <a:rPr lang="en-US"/>
              <a:pPr/>
              <a:t>12/24/11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E9C9465-57B3-ED43-865B-F246146794E5}" type="slidenum">
              <a:rPr lang="en-US"/>
              <a:pPr/>
              <a:t>‹#›</a:t>
            </a:fld>
            <a:endParaRPr lang="en-US"/>
          </a:p>
        </p:txBody>
      </p:sp>
    </p:spTree>
    <p:extLst>
      <p:ext uri="{BB962C8B-B14F-4D97-AF65-F5344CB8AC3E}">
        <p14:creationId xmlns:p14="http://schemas.microsoft.com/office/powerpoint/2010/main" val="3941799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C4A96673-7955-AE4E-92BE-3689CA48EBF5}" type="datetimeFigureOut">
              <a:rPr lang="en-US"/>
              <a:pPr/>
              <a:t>12/24/11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6A2D6326-1867-AF42-8530-EF333800DCC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dicesetter.com/setting/031201a.jpg" TargetMode="External"/><Relationship Id="rId4"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jpeg"/><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eg"/><Relationship Id="rId3"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atin typeface="Calibri" charset="0"/>
              </a:rPr>
              <a:t>Sunday 30/1/1433 (25/12/2011)</a:t>
            </a:r>
          </a:p>
        </p:txBody>
      </p:sp>
      <p:sp>
        <p:nvSpPr>
          <p:cNvPr id="3075" name="Content Placeholder 2"/>
          <p:cNvSpPr>
            <a:spLocks noGrp="1"/>
          </p:cNvSpPr>
          <p:nvPr>
            <p:ph idx="1"/>
          </p:nvPr>
        </p:nvSpPr>
        <p:spPr>
          <a:xfrm>
            <a:off x="1600200" y="1600200"/>
            <a:ext cx="5943600" cy="3048000"/>
          </a:xfrm>
          <a:ln>
            <a:solidFill>
              <a:schemeClr val="accent1"/>
            </a:solidFill>
            <a:miter lim="800000"/>
            <a:headEnd/>
            <a:tailEnd/>
          </a:ln>
        </p:spPr>
        <p:txBody>
          <a:bodyPr/>
          <a:lstStyle/>
          <a:p>
            <a:r>
              <a:rPr lang="en-US">
                <a:latin typeface="Calibri" charset="0"/>
              </a:rPr>
              <a:t>8-9		Anatomy of shoulder</a:t>
            </a:r>
          </a:p>
          <a:p>
            <a:r>
              <a:rPr lang="en-US">
                <a:latin typeface="Calibri" charset="0"/>
              </a:rPr>
              <a:t>9-10	Arm &amp; elbow</a:t>
            </a:r>
          </a:p>
          <a:p>
            <a:r>
              <a:rPr lang="en-US">
                <a:latin typeface="Calibri" charset="0"/>
              </a:rPr>
              <a:t>10-11 	Physiology</a:t>
            </a:r>
          </a:p>
          <a:p>
            <a:r>
              <a:rPr lang="en-US">
                <a:latin typeface="Calibri" charset="0"/>
              </a:rPr>
              <a:t>11-12 	Forearm</a:t>
            </a:r>
          </a:p>
          <a:p>
            <a:r>
              <a:rPr lang="en-US">
                <a:latin typeface="Calibri" charset="0"/>
              </a:rPr>
              <a:t>1-2		Hand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143000"/>
            <a:ext cx="3657600" cy="5029200"/>
          </a:xfrm>
          <a:solidFill>
            <a:schemeClr val="accent1">
              <a:lumMod val="20000"/>
              <a:lumOff val="80000"/>
            </a:schemeClr>
          </a:solidFill>
          <a:ln>
            <a:solidFill>
              <a:srgbClr val="FF0000"/>
            </a:solidFill>
          </a:ln>
        </p:spPr>
        <p:txBody>
          <a:bodyPr rtlCol="0">
            <a:normAutofit/>
          </a:bodyPr>
          <a:lstStyle/>
          <a:p>
            <a:pPr eaLnBrk="1" fontAlgn="auto" hangingPunct="1">
              <a:spcAft>
                <a:spcPts val="0"/>
              </a:spcAft>
              <a:buFont typeface="Arial" pitchFamily="34" charset="0"/>
              <a:buChar char="•"/>
              <a:defRPr/>
            </a:pPr>
            <a:r>
              <a:rPr lang="en-US" sz="2400" dirty="0" smtClean="0">
                <a:ea typeface="+mn-ea"/>
              </a:rPr>
              <a:t>Median nerve passes into the forearm anterior to elbow joint,  where branches innervate </a:t>
            </a:r>
            <a:r>
              <a:rPr lang="en-US" sz="2400" dirty="0" smtClean="0">
                <a:solidFill>
                  <a:srgbClr val="FF0000"/>
                </a:solidFill>
                <a:ea typeface="+mn-ea"/>
              </a:rPr>
              <a:t>most of the muscles </a:t>
            </a:r>
            <a:r>
              <a:rPr lang="en-US" sz="2400" dirty="0" smtClean="0">
                <a:ea typeface="+mn-ea"/>
              </a:rPr>
              <a:t>in the anterior compartment of the forearm </a:t>
            </a:r>
            <a:r>
              <a:rPr lang="en-US" sz="2400" dirty="0" smtClean="0">
                <a:solidFill>
                  <a:srgbClr val="FF0000"/>
                </a:solidFill>
                <a:ea typeface="+mn-ea"/>
              </a:rPr>
              <a:t>(</a:t>
            </a:r>
            <a:r>
              <a:rPr lang="en-US" sz="2400" b="1" dirty="0" smtClean="0">
                <a:solidFill>
                  <a:srgbClr val="FF0000"/>
                </a:solidFill>
                <a:ea typeface="+mn-ea"/>
              </a:rPr>
              <a:t>except</a:t>
            </a:r>
            <a:r>
              <a:rPr lang="en-US" sz="2400" dirty="0" smtClean="0">
                <a:solidFill>
                  <a:srgbClr val="FF0000"/>
                </a:solidFill>
                <a:ea typeface="+mn-ea"/>
              </a:rPr>
              <a:t> for the </a:t>
            </a:r>
            <a:r>
              <a:rPr lang="en-US" sz="2400" b="1" dirty="0" smtClean="0">
                <a:solidFill>
                  <a:srgbClr val="FF0000"/>
                </a:solidFill>
                <a:ea typeface="+mn-ea"/>
              </a:rPr>
              <a:t>flexor carpi ulnaris </a:t>
            </a:r>
            <a:r>
              <a:rPr lang="en-US" sz="2400" dirty="0" smtClean="0">
                <a:solidFill>
                  <a:srgbClr val="FF0000"/>
                </a:solidFill>
                <a:ea typeface="+mn-ea"/>
              </a:rPr>
              <a:t>muscle and the </a:t>
            </a:r>
            <a:r>
              <a:rPr lang="en-US" sz="2400" b="1" dirty="0" smtClean="0">
                <a:solidFill>
                  <a:srgbClr val="FF0000"/>
                </a:solidFill>
                <a:ea typeface="+mn-ea"/>
              </a:rPr>
              <a:t>medial half of the flexor digitorum profundus</a:t>
            </a:r>
            <a:r>
              <a:rPr lang="en-US" sz="2400" dirty="0" smtClean="0">
                <a:solidFill>
                  <a:srgbClr val="FF0000"/>
                </a:solidFill>
                <a:ea typeface="+mn-ea"/>
              </a:rPr>
              <a:t>, which are innervated by the </a:t>
            </a:r>
            <a:r>
              <a:rPr lang="en-US" sz="2400" b="1" dirty="0" smtClean="0">
                <a:solidFill>
                  <a:srgbClr val="002060"/>
                </a:solidFill>
                <a:ea typeface="+mn-ea"/>
              </a:rPr>
              <a:t>ulnar nerve</a:t>
            </a:r>
            <a:r>
              <a:rPr lang="en-US" sz="2400" dirty="0" smtClean="0">
                <a:solidFill>
                  <a:srgbClr val="FF0000"/>
                </a:solidFill>
                <a:ea typeface="+mn-ea"/>
              </a:rPr>
              <a:t>). </a:t>
            </a:r>
          </a:p>
          <a:p>
            <a:pPr eaLnBrk="1" fontAlgn="auto" hangingPunct="1">
              <a:spcAft>
                <a:spcPts val="0"/>
              </a:spcAft>
              <a:buFont typeface="Arial" pitchFamily="34" charset="0"/>
              <a:buChar char="•"/>
              <a:defRPr/>
            </a:pPr>
            <a:endParaRPr lang="en-US" dirty="0">
              <a:ea typeface="+mn-ea"/>
            </a:endParaRPr>
          </a:p>
        </p:txBody>
      </p:sp>
      <p:sp>
        <p:nvSpPr>
          <p:cNvPr id="5" name="Rectangle 4"/>
          <p:cNvSpPr/>
          <p:nvPr/>
        </p:nvSpPr>
        <p:spPr>
          <a:xfrm>
            <a:off x="0" y="381000"/>
            <a:ext cx="9144000" cy="584200"/>
          </a:xfrm>
          <a:prstGeom prst="rect">
            <a:avLst/>
          </a:prstGeom>
          <a:solidFill>
            <a:schemeClr val="accent6">
              <a:lumMod val="75000"/>
            </a:schemeClr>
          </a:solidFill>
          <a:ln w="28575">
            <a:solidFill>
              <a:schemeClr val="tx1"/>
            </a:solidFill>
          </a:ln>
        </p:spPr>
        <p:txBody>
          <a:bodyPr>
            <a:spAutoFit/>
          </a:bodyPr>
          <a:lstStyle/>
          <a:p>
            <a:pPr algn="ctr" fontAlgn="auto">
              <a:spcBef>
                <a:spcPts val="0"/>
              </a:spcBef>
              <a:spcAft>
                <a:spcPts val="0"/>
              </a:spcAft>
              <a:defRPr/>
            </a:pPr>
            <a:r>
              <a:rPr lang="en-US" sz="3200" b="1" dirty="0">
                <a:latin typeface="+mn-lt"/>
                <a:ea typeface="+mn-ea"/>
                <a:cs typeface="+mn-cs"/>
              </a:rPr>
              <a:t>Median Nerve in the Forearm </a:t>
            </a:r>
            <a:endParaRPr lang="en-US" sz="3200" dirty="0">
              <a:latin typeface="+mn-lt"/>
              <a:ea typeface="+mn-ea"/>
              <a:cs typeface="+mn-cs"/>
            </a:endParaRPr>
          </a:p>
        </p:txBody>
      </p:sp>
      <p:pic>
        <p:nvPicPr>
          <p:cNvPr id="12292" name="Content Placeholder 5" descr="C:\Users\user\Pictures\C6-FF56.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46246" t="568" b="542"/>
          <a:stretch>
            <a:fillRect/>
          </a:stretch>
        </p:blipFill>
        <p:spPr>
          <a:xfrm>
            <a:off x="4419600" y="1066800"/>
            <a:ext cx="4038600" cy="5232400"/>
          </a:xfrm>
          <a:ln>
            <a:solidFill>
              <a:srgbClr val="FF0000"/>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66800"/>
            <a:ext cx="4343400" cy="5105400"/>
          </a:xfrm>
          <a:solidFill>
            <a:schemeClr val="accent1">
              <a:lumMod val="20000"/>
              <a:lumOff val="80000"/>
            </a:schemeClr>
          </a:solidFill>
          <a:ln>
            <a:solidFill>
              <a:schemeClr val="tx1"/>
            </a:solidFill>
          </a:ln>
        </p:spPr>
        <p:txBody>
          <a:bodyPr rtlCol="0">
            <a:normAutofit lnSpcReduction="10000"/>
          </a:bodyPr>
          <a:lstStyle/>
          <a:p>
            <a:pPr eaLnBrk="1" fontAlgn="auto" hangingPunct="1">
              <a:spcAft>
                <a:spcPts val="0"/>
              </a:spcAft>
              <a:buFont typeface="Arial" pitchFamily="34" charset="0"/>
              <a:buChar char="•"/>
              <a:defRPr/>
            </a:pPr>
            <a:r>
              <a:rPr lang="en-US" sz="2200" dirty="0" smtClean="0">
                <a:ea typeface="+mn-ea"/>
              </a:rPr>
              <a:t>The median nerve continues into the hand by passing deep to the </a:t>
            </a:r>
            <a:r>
              <a:rPr lang="en-US" sz="2200" b="1" dirty="0" smtClean="0">
                <a:solidFill>
                  <a:srgbClr val="FF0000"/>
                </a:solidFill>
                <a:ea typeface="+mn-ea"/>
              </a:rPr>
              <a:t>flexor retinaculum</a:t>
            </a:r>
            <a:r>
              <a:rPr lang="en-US" sz="2200" dirty="0" smtClean="0">
                <a:ea typeface="+mn-ea"/>
              </a:rPr>
              <a:t>.</a:t>
            </a:r>
          </a:p>
          <a:p>
            <a:pPr eaLnBrk="1" fontAlgn="auto" hangingPunct="1">
              <a:spcAft>
                <a:spcPts val="0"/>
              </a:spcAft>
              <a:buFont typeface="Arial" pitchFamily="34" charset="0"/>
              <a:buChar char="•"/>
              <a:defRPr/>
            </a:pPr>
            <a:r>
              <a:rPr lang="en-US" sz="2200" b="1" u="sng" dirty="0" smtClean="0">
                <a:ea typeface="+mn-ea"/>
              </a:rPr>
              <a:t>It innervates: </a:t>
            </a:r>
          </a:p>
          <a:p>
            <a:pPr lvl="1" eaLnBrk="1" fontAlgn="auto" hangingPunct="1">
              <a:spcAft>
                <a:spcPts val="0"/>
              </a:spcAft>
              <a:buFont typeface="Arial" pitchFamily="34" charset="0"/>
              <a:buChar char="•"/>
              <a:defRPr/>
            </a:pPr>
            <a:r>
              <a:rPr lang="en-US" sz="2200" b="1" u="sng" dirty="0" smtClean="0">
                <a:ea typeface="+mn-ea"/>
              </a:rPr>
              <a:t>Three thenar</a:t>
            </a:r>
            <a:r>
              <a:rPr lang="en-US" sz="2200" b="1" dirty="0" smtClean="0">
                <a:ea typeface="+mn-ea"/>
              </a:rPr>
              <a:t> muscles </a:t>
            </a:r>
            <a:r>
              <a:rPr lang="en-US" sz="2200" dirty="0" smtClean="0">
                <a:ea typeface="+mn-ea"/>
              </a:rPr>
              <a:t>associated with the thumb </a:t>
            </a:r>
          </a:p>
          <a:p>
            <a:pPr lvl="1" eaLnBrk="1" fontAlgn="auto" hangingPunct="1">
              <a:spcAft>
                <a:spcPts val="0"/>
              </a:spcAft>
              <a:buFont typeface="Arial" pitchFamily="34" charset="0"/>
              <a:buChar char="•"/>
              <a:defRPr/>
            </a:pPr>
            <a:r>
              <a:rPr lang="en-US" sz="2200" b="1" u="sng" dirty="0" smtClean="0">
                <a:ea typeface="+mn-ea"/>
              </a:rPr>
              <a:t>Lateral 2 lumbrical</a:t>
            </a:r>
            <a:r>
              <a:rPr lang="en-US" sz="2200" b="1" dirty="0" smtClean="0">
                <a:ea typeface="+mn-ea"/>
              </a:rPr>
              <a:t> muscles</a:t>
            </a:r>
            <a:r>
              <a:rPr lang="en-US" sz="2200" dirty="0" smtClean="0">
                <a:ea typeface="+mn-ea"/>
              </a:rPr>
              <a:t> associated with movement of the index and middle fingers; and </a:t>
            </a:r>
          </a:p>
          <a:p>
            <a:pPr lvl="1" eaLnBrk="1" fontAlgn="auto" hangingPunct="1">
              <a:spcAft>
                <a:spcPts val="0"/>
              </a:spcAft>
              <a:buFont typeface="Arial" pitchFamily="34" charset="0"/>
              <a:buChar char="•"/>
              <a:defRPr/>
            </a:pPr>
            <a:r>
              <a:rPr lang="en-US" sz="2200" b="1" dirty="0" smtClean="0">
                <a:ea typeface="+mn-ea"/>
              </a:rPr>
              <a:t>Skin over the palmar surface of the lateral three and one-half digits</a:t>
            </a:r>
            <a:r>
              <a:rPr lang="en-US" sz="2200" dirty="0" smtClean="0">
                <a:ea typeface="+mn-ea"/>
              </a:rPr>
              <a:t> and </a:t>
            </a:r>
            <a:r>
              <a:rPr lang="en-US" sz="2200" b="1" dirty="0" smtClean="0">
                <a:ea typeface="+mn-ea"/>
              </a:rPr>
              <a:t>over the lateral side of the palm and middle of the wrist. </a:t>
            </a:r>
          </a:p>
          <a:p>
            <a:pPr eaLnBrk="1" fontAlgn="auto" hangingPunct="1">
              <a:spcAft>
                <a:spcPts val="0"/>
              </a:spcAft>
              <a:buFont typeface="Arial" pitchFamily="34" charset="0"/>
              <a:buChar char="•"/>
              <a:defRPr/>
            </a:pPr>
            <a:endParaRPr lang="en-US" dirty="0">
              <a:ea typeface="+mn-ea"/>
            </a:endParaRPr>
          </a:p>
        </p:txBody>
      </p:sp>
      <p:sp>
        <p:nvSpPr>
          <p:cNvPr id="5" name="Rectangle 4"/>
          <p:cNvSpPr/>
          <p:nvPr/>
        </p:nvSpPr>
        <p:spPr>
          <a:xfrm>
            <a:off x="0" y="228600"/>
            <a:ext cx="9144000" cy="584200"/>
          </a:xfrm>
          <a:prstGeom prst="rect">
            <a:avLst/>
          </a:prstGeom>
          <a:solidFill>
            <a:schemeClr val="accent6">
              <a:lumMod val="75000"/>
            </a:schemeClr>
          </a:solidFill>
          <a:ln w="28575">
            <a:solidFill>
              <a:schemeClr val="tx1"/>
            </a:solidFill>
          </a:ln>
        </p:spPr>
        <p:txBody>
          <a:bodyPr>
            <a:spAutoFit/>
          </a:bodyPr>
          <a:lstStyle/>
          <a:p>
            <a:pPr algn="ctr" fontAlgn="auto">
              <a:spcBef>
                <a:spcPts val="0"/>
              </a:spcBef>
              <a:spcAft>
                <a:spcPts val="0"/>
              </a:spcAft>
              <a:defRPr/>
            </a:pPr>
            <a:r>
              <a:rPr lang="en-US" sz="3200" b="1" dirty="0">
                <a:latin typeface="+mn-lt"/>
                <a:ea typeface="+mn-ea"/>
                <a:cs typeface="+mn-cs"/>
              </a:rPr>
              <a:t>Median Nerve in the Hand</a:t>
            </a:r>
            <a:endParaRPr lang="en-US" sz="3200" dirty="0">
              <a:latin typeface="+mn-lt"/>
              <a:ea typeface="+mn-ea"/>
              <a:cs typeface="+mn-cs"/>
            </a:endParaRPr>
          </a:p>
        </p:txBody>
      </p:sp>
      <p:pic>
        <p:nvPicPr>
          <p:cNvPr id="13316" name="Picture 2" descr="C:\Users\user\Documents\Downloads\ulnar_median_nerve.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76800" y="1524000"/>
            <a:ext cx="3956050" cy="3429000"/>
          </a:xfrm>
          <a:ln>
            <a:solidFill>
              <a:schemeClr val="accent1"/>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4"/>
          <p:cNvSpPr>
            <a:spLocks noGrp="1"/>
          </p:cNvSpPr>
          <p:nvPr>
            <p:ph idx="1"/>
          </p:nvPr>
        </p:nvSpPr>
        <p:spPr>
          <a:xfrm>
            <a:off x="304800" y="1524000"/>
            <a:ext cx="8610600" cy="4495800"/>
          </a:xfrm>
          <a:solidFill>
            <a:schemeClr val="accent1">
              <a:lumMod val="20000"/>
              <a:lumOff val="80000"/>
            </a:schemeClr>
          </a:solidFill>
          <a:ln>
            <a:solidFill>
              <a:srgbClr val="FF0000"/>
            </a:solidFill>
          </a:ln>
        </p:spPr>
        <p:txBody>
          <a:bodyPr/>
          <a:lstStyle/>
          <a:p>
            <a:pPr eaLnBrk="1" hangingPunct="1">
              <a:defRPr/>
            </a:pPr>
            <a:r>
              <a:rPr lang="en-US" sz="2800" dirty="0" smtClean="0">
                <a:ea typeface="+mn-ea"/>
              </a:rPr>
              <a:t>Injury of median nerve at different levels cause different syndromes.</a:t>
            </a:r>
          </a:p>
          <a:p>
            <a:pPr eaLnBrk="1" hangingPunct="1">
              <a:defRPr/>
            </a:pPr>
            <a:r>
              <a:rPr lang="en-US" sz="2800" dirty="0" smtClean="0">
                <a:ea typeface="+mn-ea"/>
              </a:rPr>
              <a:t>In the arm and forearm the median nerve is usually not injured by trauma because of its relatively deep position. </a:t>
            </a:r>
          </a:p>
          <a:p>
            <a:pPr eaLnBrk="1" hangingPunct="1">
              <a:defRPr/>
            </a:pPr>
            <a:r>
              <a:rPr lang="en-US" sz="2800" b="1" u="sng" dirty="0" smtClean="0">
                <a:ea typeface="+mn-ea"/>
              </a:rPr>
              <a:t>Median nerve can be damaged</a:t>
            </a:r>
            <a:r>
              <a:rPr lang="en-US" sz="2800" dirty="0" smtClean="0">
                <a:ea typeface="+mn-ea"/>
              </a:rPr>
              <a:t>:</a:t>
            </a:r>
          </a:p>
          <a:p>
            <a:pPr lvl="1" eaLnBrk="1" hangingPunct="1">
              <a:buFont typeface="Wingdings" pitchFamily="2" charset="2"/>
              <a:buChar char="§"/>
              <a:defRPr/>
            </a:pPr>
            <a:r>
              <a:rPr lang="en-US" dirty="0" smtClean="0">
                <a:ea typeface="+mn-ea"/>
              </a:rPr>
              <a:t>In the elbow region</a:t>
            </a:r>
          </a:p>
          <a:p>
            <a:pPr lvl="1" eaLnBrk="1" hangingPunct="1">
              <a:buFont typeface="Wingdings" pitchFamily="2" charset="2"/>
              <a:buChar char="§"/>
              <a:defRPr/>
            </a:pPr>
            <a:r>
              <a:rPr lang="en-US" dirty="0" smtClean="0">
                <a:ea typeface="+mn-ea"/>
              </a:rPr>
              <a:t>At the wrist above the flexor retinaculum</a:t>
            </a:r>
          </a:p>
          <a:p>
            <a:pPr lvl="1" eaLnBrk="1" hangingPunct="1">
              <a:buFont typeface="Wingdings" pitchFamily="2" charset="2"/>
              <a:buChar char="§"/>
              <a:defRPr/>
            </a:pPr>
            <a:r>
              <a:rPr lang="en-US" dirty="0" smtClean="0">
                <a:ea typeface="+mn-ea"/>
              </a:rPr>
              <a:t>In the carpal tunnel</a:t>
            </a:r>
          </a:p>
          <a:p>
            <a:pPr eaLnBrk="1" hangingPunct="1">
              <a:defRPr/>
            </a:pPr>
            <a:endParaRPr lang="en-US" sz="2400" dirty="0" smtClean="0">
              <a:ea typeface="+mn-ea"/>
            </a:endParaRPr>
          </a:p>
          <a:p>
            <a:pPr eaLnBrk="1" hangingPunct="1">
              <a:defRPr/>
            </a:pPr>
            <a:endParaRPr lang="en-US" sz="2000" dirty="0" smtClean="0">
              <a:ea typeface="+mn-ea"/>
            </a:endParaRPr>
          </a:p>
        </p:txBody>
      </p:sp>
      <p:sp>
        <p:nvSpPr>
          <p:cNvPr id="9" name="Rectangle 8"/>
          <p:cNvSpPr/>
          <p:nvPr/>
        </p:nvSpPr>
        <p:spPr>
          <a:xfrm>
            <a:off x="0" y="381000"/>
            <a:ext cx="9144000" cy="646113"/>
          </a:xfrm>
          <a:prstGeom prst="rect">
            <a:avLst/>
          </a:prstGeom>
          <a:solidFill>
            <a:schemeClr val="accent6">
              <a:lumMod val="75000"/>
            </a:schemeClr>
          </a:solidFill>
        </p:spPr>
        <p:txBody>
          <a:bodyPr>
            <a:spAutoFit/>
          </a:bodyPr>
          <a:lstStyle/>
          <a:p>
            <a:pPr algn="ctr" fontAlgn="auto">
              <a:spcBef>
                <a:spcPts val="0"/>
              </a:spcBef>
              <a:spcAft>
                <a:spcPts val="0"/>
              </a:spcAft>
              <a:defRPr/>
            </a:pPr>
            <a:r>
              <a:rPr lang="en-US" sz="3600" b="1" dirty="0">
                <a:effectLst>
                  <a:outerShdw blurRad="38100" dist="38100" dir="2700000" algn="tl">
                    <a:srgbClr val="000000">
                      <a:alpha val="43137"/>
                    </a:srgbClr>
                  </a:outerShdw>
                </a:effectLst>
                <a:latin typeface="+mn-lt"/>
                <a:ea typeface="+mn-ea"/>
                <a:cs typeface="+mn-cs"/>
              </a:rPr>
              <a:t>Median Nerve Lesion</a:t>
            </a:r>
            <a:endParaRPr lang="en-US" sz="3600" dirty="0">
              <a:effectLst>
                <a:outerShdw blurRad="38100" dist="38100" dir="2700000" algn="tl">
                  <a:srgbClr val="000000">
                    <a:alpha val="43137"/>
                  </a:srgbClr>
                </a:outerShdw>
              </a:effectLst>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type="body" sz="half" idx="1"/>
          </p:nvPr>
        </p:nvSpPr>
        <p:spPr>
          <a:xfrm>
            <a:off x="228600" y="1066800"/>
            <a:ext cx="4972050" cy="3810000"/>
          </a:xfrm>
          <a:solidFill>
            <a:schemeClr val="accent1">
              <a:lumMod val="20000"/>
              <a:lumOff val="80000"/>
            </a:schemeClr>
          </a:solidFill>
          <a:ln>
            <a:solidFill>
              <a:srgbClr val="FF0000"/>
            </a:solidFill>
          </a:ln>
        </p:spPr>
        <p:txBody>
          <a:bodyPr/>
          <a:lstStyle/>
          <a:p>
            <a:pPr eaLnBrk="1" hangingPunct="1">
              <a:lnSpc>
                <a:spcPct val="90000"/>
              </a:lnSpc>
            </a:pPr>
            <a:r>
              <a:rPr lang="en-US" sz="2800">
                <a:latin typeface="Calibri" charset="0"/>
              </a:rPr>
              <a:t>The most serious disability of median nerve injuries is the:</a:t>
            </a:r>
          </a:p>
          <a:p>
            <a:pPr lvl="1" eaLnBrk="1" hangingPunct="1">
              <a:lnSpc>
                <a:spcPct val="90000"/>
              </a:lnSpc>
              <a:buFont typeface="Wingdings" charset="0"/>
              <a:buChar char="Ø"/>
            </a:pPr>
            <a:r>
              <a:rPr lang="en-US" u="sng">
                <a:latin typeface="Calibri" charset="0"/>
              </a:rPr>
              <a:t>Loss of opposition of the thumb</a:t>
            </a:r>
            <a:r>
              <a:rPr lang="en-US">
                <a:latin typeface="Calibri" charset="0"/>
              </a:rPr>
              <a:t>. The delicate pincer-like action is not possible</a:t>
            </a:r>
          </a:p>
          <a:p>
            <a:pPr lvl="1" eaLnBrk="1" hangingPunct="1">
              <a:lnSpc>
                <a:spcPct val="90000"/>
              </a:lnSpc>
              <a:buFont typeface="Wingdings" charset="0"/>
              <a:buChar char="Ø"/>
            </a:pPr>
            <a:r>
              <a:rPr lang="en-US" u="sng">
                <a:latin typeface="Calibri" charset="0"/>
              </a:rPr>
              <a:t>Loss of sensation </a:t>
            </a:r>
            <a:r>
              <a:rPr lang="en-US">
                <a:latin typeface="Calibri" charset="0"/>
              </a:rPr>
              <a:t>from the thumb and lateral 2½ fingers &amp; lateral ⅔ of the palm</a:t>
            </a:r>
          </a:p>
          <a:p>
            <a:pPr eaLnBrk="1" hangingPunct="1">
              <a:lnSpc>
                <a:spcPct val="90000"/>
              </a:lnSpc>
              <a:buFont typeface="Wingdings" charset="0"/>
              <a:buNone/>
            </a:pPr>
            <a:endParaRPr lang="en-US">
              <a:latin typeface="Calibri" charset="0"/>
            </a:endParaRPr>
          </a:p>
        </p:txBody>
      </p:sp>
      <p:pic>
        <p:nvPicPr>
          <p:cNvPr id="15363" name="Picture 7" descr="by"/>
          <p:cNvPicPr>
            <a:picLocks noChangeAspect="1" noChangeArrowheads="1"/>
          </p:cNvPicPr>
          <p:nvPr/>
        </p:nvPicPr>
        <p:blipFill>
          <a:blip r:embed="rId2">
            <a:extLst>
              <a:ext uri="{28A0092B-C50C-407E-A947-70E740481C1C}">
                <a14:useLocalDpi xmlns:a14="http://schemas.microsoft.com/office/drawing/2010/main" val="0"/>
              </a:ext>
            </a:extLst>
          </a:blip>
          <a:srcRect l="10806" t="51012" r="45851" b="10211"/>
          <a:stretch>
            <a:fillRect/>
          </a:stretch>
        </p:blipFill>
        <p:spPr bwMode="auto">
          <a:xfrm>
            <a:off x="6019800" y="3962400"/>
            <a:ext cx="2071688" cy="24606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5364" name="Picture 9" descr="031201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609600"/>
            <a:ext cx="3430588"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http://www.joint-pain-expert.net/images/supracondylar_fracture001.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800600" y="3352800"/>
            <a:ext cx="2895600" cy="3200400"/>
          </a:xfrm>
          <a:ln>
            <a:solidFill>
              <a:schemeClr val="tx2"/>
            </a:solidFill>
            <a:miter lim="800000"/>
            <a:headEnd/>
            <a:tailEnd/>
          </a:ln>
        </p:spPr>
      </p:pic>
      <p:sp>
        <p:nvSpPr>
          <p:cNvPr id="13315" name="Text Placeholder 2"/>
          <p:cNvSpPr>
            <a:spLocks noGrp="1"/>
          </p:cNvSpPr>
          <p:nvPr>
            <p:ph type="body" sz="half" idx="1"/>
          </p:nvPr>
        </p:nvSpPr>
        <p:spPr>
          <a:xfrm>
            <a:off x="228600" y="1219200"/>
            <a:ext cx="4419600" cy="5334000"/>
          </a:xfrm>
          <a:solidFill>
            <a:schemeClr val="accent1">
              <a:lumMod val="20000"/>
              <a:lumOff val="80000"/>
            </a:schemeClr>
          </a:solidFill>
          <a:ln>
            <a:solidFill>
              <a:schemeClr val="tx2"/>
            </a:solidFill>
          </a:ln>
        </p:spPr>
        <p:txBody>
          <a:bodyPr/>
          <a:lstStyle/>
          <a:p>
            <a:pPr eaLnBrk="1" hangingPunct="1">
              <a:defRPr/>
            </a:pPr>
            <a:r>
              <a:rPr lang="en-US" sz="2800" dirty="0" smtClean="0">
                <a:ea typeface="+mn-ea"/>
              </a:rPr>
              <a:t>Damaged in supracondylar fracture of humerus</a:t>
            </a:r>
          </a:p>
          <a:p>
            <a:pPr eaLnBrk="1" hangingPunct="1">
              <a:defRPr/>
            </a:pPr>
            <a:r>
              <a:rPr lang="en-US" sz="2800" dirty="0" smtClean="0">
                <a:solidFill>
                  <a:srgbClr val="FF0000"/>
                </a:solidFill>
                <a:ea typeface="+mn-ea"/>
              </a:rPr>
              <a:t>Muscles affected are: </a:t>
            </a:r>
          </a:p>
          <a:p>
            <a:pPr lvl="1" eaLnBrk="1" hangingPunct="1">
              <a:buFont typeface="Wingdings" pitchFamily="2" charset="2"/>
              <a:buChar char="Ø"/>
              <a:defRPr/>
            </a:pPr>
            <a:r>
              <a:rPr lang="en-US" dirty="0" smtClean="0">
                <a:ea typeface="+mn-ea"/>
              </a:rPr>
              <a:t>Pronator muscles of the forearm</a:t>
            </a:r>
          </a:p>
          <a:p>
            <a:pPr lvl="1" eaLnBrk="1" hangingPunct="1">
              <a:buFont typeface="Wingdings" pitchFamily="2" charset="2"/>
              <a:buChar char="Ø"/>
              <a:defRPr/>
            </a:pPr>
            <a:r>
              <a:rPr lang="en-US" dirty="0" smtClean="0">
                <a:ea typeface="+mn-ea"/>
              </a:rPr>
              <a:t>All long flexors of the wrist and fingers except flexor carpi ulnaris and medial half of flexor digitorum profundus</a:t>
            </a:r>
          </a:p>
          <a:p>
            <a:pPr eaLnBrk="1" hangingPunct="1">
              <a:defRPr/>
            </a:pPr>
            <a:endParaRPr lang="en-US" sz="2800" dirty="0" smtClean="0">
              <a:ea typeface="+mn-ea"/>
            </a:endParaRPr>
          </a:p>
        </p:txBody>
      </p:sp>
      <p:pic>
        <p:nvPicPr>
          <p:cNvPr id="16388" name="Picture 12" descr="http://www.medcyclopaedia.com/upload/book%20of%20radiology/chapter13/nic_k78_459.jpg"/>
          <p:cNvPicPr>
            <a:picLocks noChangeAspect="1" noChangeArrowheads="1"/>
          </p:cNvPicPr>
          <p:nvPr/>
        </p:nvPicPr>
        <p:blipFill>
          <a:blip r:embed="rId3">
            <a:extLst>
              <a:ext uri="{28A0092B-C50C-407E-A947-70E740481C1C}">
                <a14:useLocalDpi xmlns:a14="http://schemas.microsoft.com/office/drawing/2010/main" val="0"/>
              </a:ext>
            </a:extLst>
          </a:blip>
          <a:srcRect t="12550"/>
          <a:stretch>
            <a:fillRect/>
          </a:stretch>
        </p:blipFill>
        <p:spPr bwMode="auto">
          <a:xfrm>
            <a:off x="6786563" y="1371600"/>
            <a:ext cx="2079625"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381000"/>
            <a:ext cx="9144000" cy="584200"/>
          </a:xfrm>
          <a:prstGeom prst="rect">
            <a:avLst/>
          </a:prstGeom>
          <a:solidFill>
            <a:schemeClr val="accent6">
              <a:lumMod val="75000"/>
            </a:schemeClr>
          </a:solidFill>
        </p:spPr>
        <p:txBody>
          <a:bodyPr>
            <a:spAutoFit/>
          </a:bodyPr>
          <a:lstStyle/>
          <a:p>
            <a:pPr algn="ctr"/>
            <a:r>
              <a:rPr lang="en-US" sz="3200" b="1">
                <a:effectLst>
                  <a:outerShdw blurRad="38100" dist="38100" dir="2700000" algn="tl">
                    <a:srgbClr val="FFFFFF"/>
                  </a:outerShdw>
                </a:effectLst>
                <a:latin typeface="Calibri" charset="0"/>
              </a:rPr>
              <a:t>Median Nerve Lesion in the Elbow Region</a:t>
            </a:r>
          </a:p>
        </p:txBody>
      </p:sp>
      <p:sp>
        <p:nvSpPr>
          <p:cNvPr id="7" name="Down Arrow 6"/>
          <p:cNvSpPr/>
          <p:nvPr/>
        </p:nvSpPr>
        <p:spPr>
          <a:xfrm rot="1717609">
            <a:off x="8393113" y="2109788"/>
            <a:ext cx="122237" cy="393700"/>
          </a:xfrm>
          <a:prstGeom prst="downArrow">
            <a:avLst>
              <a:gd name="adj1" fmla="val 50000"/>
              <a:gd name="adj2" fmla="val 5847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Placeholder 2"/>
          <p:cNvSpPr>
            <a:spLocks noGrp="1"/>
          </p:cNvSpPr>
          <p:nvPr>
            <p:ph type="body" sz="half" idx="4294967295"/>
          </p:nvPr>
        </p:nvSpPr>
        <p:spPr>
          <a:xfrm>
            <a:off x="304800" y="152400"/>
            <a:ext cx="4876800" cy="6348413"/>
          </a:xfrm>
          <a:solidFill>
            <a:schemeClr val="accent1">
              <a:lumMod val="20000"/>
              <a:lumOff val="80000"/>
            </a:schemeClr>
          </a:solidFill>
          <a:ln>
            <a:solidFill>
              <a:schemeClr val="tx1"/>
            </a:solidFill>
          </a:ln>
        </p:spPr>
        <p:txBody>
          <a:bodyPr/>
          <a:lstStyle/>
          <a:p>
            <a:pPr eaLnBrk="1" hangingPunct="1">
              <a:lnSpc>
                <a:spcPct val="80000"/>
              </a:lnSpc>
            </a:pPr>
            <a:r>
              <a:rPr lang="en-US" sz="2800" b="1" u="sng">
                <a:solidFill>
                  <a:srgbClr val="FF0000"/>
                </a:solidFill>
                <a:latin typeface="Calibri" charset="0"/>
              </a:rPr>
              <a:t>Motor Effects</a:t>
            </a:r>
            <a:r>
              <a:rPr lang="en-US">
                <a:solidFill>
                  <a:srgbClr val="FF00FF"/>
                </a:solidFill>
                <a:latin typeface="Calibri" charset="0"/>
              </a:rPr>
              <a:t>: </a:t>
            </a:r>
          </a:p>
          <a:p>
            <a:pPr eaLnBrk="1" hangingPunct="1">
              <a:lnSpc>
                <a:spcPct val="80000"/>
              </a:lnSpc>
            </a:pPr>
            <a:r>
              <a:rPr lang="en-US" sz="2400">
                <a:solidFill>
                  <a:srgbClr val="FF0000"/>
                </a:solidFill>
                <a:latin typeface="Calibri" charset="0"/>
              </a:rPr>
              <a:t>Loss of </a:t>
            </a:r>
            <a:r>
              <a:rPr lang="en-US" sz="2400" b="1" u="sng">
                <a:solidFill>
                  <a:srgbClr val="FF0000"/>
                </a:solidFill>
                <a:latin typeface="Calibri" charset="0"/>
              </a:rPr>
              <a:t>pronation</a:t>
            </a:r>
            <a:r>
              <a:rPr lang="en-US" sz="2400">
                <a:latin typeface="Calibri" charset="0"/>
              </a:rPr>
              <a:t>. Hand is kept in supine position</a:t>
            </a:r>
          </a:p>
          <a:p>
            <a:pPr eaLnBrk="1" hangingPunct="1">
              <a:lnSpc>
                <a:spcPct val="80000"/>
              </a:lnSpc>
            </a:pPr>
            <a:r>
              <a:rPr lang="en-US" sz="2400">
                <a:latin typeface="Calibri" charset="0"/>
              </a:rPr>
              <a:t>Wrist shows weak flexion, and ulnar deviation</a:t>
            </a:r>
          </a:p>
          <a:p>
            <a:pPr eaLnBrk="1" hangingPunct="1">
              <a:lnSpc>
                <a:spcPct val="80000"/>
              </a:lnSpc>
            </a:pPr>
            <a:r>
              <a:rPr lang="en-US" sz="2400">
                <a:solidFill>
                  <a:srgbClr val="FF0000"/>
                </a:solidFill>
                <a:latin typeface="Calibri" charset="0"/>
              </a:rPr>
              <a:t>Loss of</a:t>
            </a:r>
            <a:r>
              <a:rPr lang="en-US" sz="2400" b="1" u="sng">
                <a:solidFill>
                  <a:srgbClr val="FF0000"/>
                </a:solidFill>
                <a:latin typeface="Calibri" charset="0"/>
              </a:rPr>
              <a:t> flexion </a:t>
            </a:r>
            <a:r>
              <a:rPr lang="en-US" sz="2400">
                <a:latin typeface="Calibri" charset="0"/>
              </a:rPr>
              <a:t>on the </a:t>
            </a:r>
            <a:r>
              <a:rPr lang="en-US" sz="2400">
                <a:effectLst>
                  <a:outerShdw blurRad="38100" dist="38100" dir="2700000" algn="tl">
                    <a:srgbClr val="FFFFFF"/>
                  </a:outerShdw>
                </a:effectLst>
                <a:latin typeface="Calibri" charset="0"/>
              </a:rPr>
              <a:t>interphalangeal joints of the index and middle fingers</a:t>
            </a:r>
          </a:p>
          <a:p>
            <a:pPr eaLnBrk="1" hangingPunct="1">
              <a:lnSpc>
                <a:spcPct val="80000"/>
              </a:lnSpc>
            </a:pPr>
            <a:r>
              <a:rPr lang="en-US" sz="2400" b="1">
                <a:solidFill>
                  <a:srgbClr val="FF0000"/>
                </a:solidFill>
                <a:latin typeface="Calibri" charset="0"/>
              </a:rPr>
              <a:t>Weak</a:t>
            </a:r>
            <a:r>
              <a:rPr lang="en-US" sz="2400">
                <a:latin typeface="Calibri" charset="0"/>
              </a:rPr>
              <a:t> flexion of ring and little finger</a:t>
            </a:r>
          </a:p>
          <a:p>
            <a:pPr eaLnBrk="1" hangingPunct="1">
              <a:lnSpc>
                <a:spcPct val="80000"/>
              </a:lnSpc>
            </a:pPr>
            <a:r>
              <a:rPr lang="en-US" sz="2400" b="1">
                <a:latin typeface="Calibri" charset="0"/>
              </a:rPr>
              <a:t>Thumb</a:t>
            </a:r>
            <a:r>
              <a:rPr lang="en-US" sz="2400">
                <a:latin typeface="Calibri" charset="0"/>
              </a:rPr>
              <a:t> is adducted and laterally rotated, with </a:t>
            </a:r>
            <a:r>
              <a:rPr lang="en-US" sz="2400" b="1">
                <a:latin typeface="Calibri" charset="0"/>
              </a:rPr>
              <a:t>loss of flexion </a:t>
            </a:r>
            <a:r>
              <a:rPr lang="en-US" sz="2400">
                <a:latin typeface="Calibri" charset="0"/>
              </a:rPr>
              <a:t>of terminal phalanx and loss of opposition</a:t>
            </a:r>
          </a:p>
          <a:p>
            <a:pPr eaLnBrk="1" hangingPunct="1">
              <a:lnSpc>
                <a:spcPct val="80000"/>
              </a:lnSpc>
            </a:pPr>
            <a:r>
              <a:rPr lang="en-US" sz="2400" b="1">
                <a:latin typeface="Calibri" charset="0"/>
              </a:rPr>
              <a:t>Wasting </a:t>
            </a:r>
            <a:r>
              <a:rPr lang="en-US" sz="2400">
                <a:latin typeface="Calibri" charset="0"/>
              </a:rPr>
              <a:t>of thenar eminence</a:t>
            </a:r>
          </a:p>
          <a:p>
            <a:pPr eaLnBrk="1" hangingPunct="1">
              <a:lnSpc>
                <a:spcPct val="80000"/>
              </a:lnSpc>
            </a:pPr>
            <a:r>
              <a:rPr lang="en-US" sz="2400">
                <a:latin typeface="Calibri" charset="0"/>
              </a:rPr>
              <a:t>Hand looks flattened and </a:t>
            </a:r>
            <a:r>
              <a:rPr lang="ja-JP" altLang="en-US" sz="2400" i="1">
                <a:solidFill>
                  <a:srgbClr val="FF0000"/>
                </a:solidFill>
                <a:latin typeface="Calibri" charset="0"/>
              </a:rPr>
              <a:t>“</a:t>
            </a:r>
            <a:r>
              <a:rPr lang="en-US" sz="2400" i="1">
                <a:solidFill>
                  <a:srgbClr val="FF0000"/>
                </a:solidFill>
                <a:latin typeface="Calibri" charset="0"/>
              </a:rPr>
              <a:t>apelike</a:t>
            </a:r>
            <a:r>
              <a:rPr lang="ja-JP" altLang="en-US" sz="2400" i="1">
                <a:solidFill>
                  <a:srgbClr val="FF0000"/>
                </a:solidFill>
                <a:latin typeface="Calibri" charset="0"/>
              </a:rPr>
              <a:t>”</a:t>
            </a:r>
            <a:r>
              <a:rPr lang="en-US" sz="2400" i="1">
                <a:solidFill>
                  <a:srgbClr val="FF0000"/>
                </a:solidFill>
                <a:latin typeface="Calibri" charset="0"/>
              </a:rPr>
              <a:t>, </a:t>
            </a:r>
            <a:r>
              <a:rPr lang="en-US" sz="2400">
                <a:latin typeface="Calibri" charset="0"/>
              </a:rPr>
              <a:t>and presents an inability to flex the three most radial digits when asked to make a fist. </a:t>
            </a:r>
            <a:endParaRPr lang="en-US" sz="2400">
              <a:solidFill>
                <a:srgbClr val="FF00FF"/>
              </a:solidFill>
              <a:latin typeface="Calibri" charset="0"/>
            </a:endParaRPr>
          </a:p>
        </p:txBody>
      </p:sp>
      <p:pic>
        <p:nvPicPr>
          <p:cNvPr id="17411" name="Picture 5" descr="csfig6-2"/>
          <p:cNvPicPr>
            <a:picLocks noChangeAspect="1" noChangeArrowheads="1"/>
          </p:cNvPicPr>
          <p:nvPr/>
        </p:nvPicPr>
        <p:blipFill>
          <a:blip r:embed="rId2">
            <a:extLst>
              <a:ext uri="{28A0092B-C50C-407E-A947-70E740481C1C}">
                <a14:useLocalDpi xmlns:a14="http://schemas.microsoft.com/office/drawing/2010/main" val="0"/>
              </a:ext>
            </a:extLst>
          </a:blip>
          <a:srcRect l="8382" b="22664"/>
          <a:stretch>
            <a:fillRect/>
          </a:stretch>
        </p:blipFill>
        <p:spPr bwMode="auto">
          <a:xfrm>
            <a:off x="5334000" y="914400"/>
            <a:ext cx="3300413" cy="22987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rot="5400000">
            <a:off x="6172201" y="1219200"/>
            <a:ext cx="609600" cy="3175"/>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7413" name="Picture 8" descr="hh"/>
          <p:cNvPicPr>
            <a:picLocks noChangeAspect="1" noChangeArrowheads="1"/>
          </p:cNvPicPr>
          <p:nvPr/>
        </p:nvPicPr>
        <p:blipFill>
          <a:blip r:embed="rId3">
            <a:extLst>
              <a:ext uri="{28A0092B-C50C-407E-A947-70E740481C1C}">
                <a14:useLocalDpi xmlns:a14="http://schemas.microsoft.com/office/drawing/2010/main" val="0"/>
              </a:ext>
            </a:extLst>
          </a:blip>
          <a:srcRect b="8817"/>
          <a:stretch>
            <a:fillRect/>
          </a:stretch>
        </p:blipFill>
        <p:spPr bwMode="auto">
          <a:xfrm>
            <a:off x="5486400" y="3276600"/>
            <a:ext cx="3048000" cy="2971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7414" name="Rectangle 5"/>
          <p:cNvSpPr>
            <a:spLocks noChangeArrowheads="1"/>
          </p:cNvSpPr>
          <p:nvPr/>
        </p:nvSpPr>
        <p:spPr bwMode="auto">
          <a:xfrm>
            <a:off x="6172200" y="152400"/>
            <a:ext cx="11430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pPr>
            <a:r>
              <a:rPr lang="en-US">
                <a:latin typeface="Calibri" charset="0"/>
              </a:rPr>
              <a:t>Wasting of thenar eminence</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2"/>
          <p:cNvSpPr>
            <a:spLocks noGrp="1"/>
          </p:cNvSpPr>
          <p:nvPr>
            <p:ph type="body" sz="half" idx="4294967295"/>
          </p:nvPr>
        </p:nvSpPr>
        <p:spPr>
          <a:xfrm>
            <a:off x="228600" y="228600"/>
            <a:ext cx="4343400" cy="5748338"/>
          </a:xfrm>
          <a:solidFill>
            <a:schemeClr val="accent1">
              <a:lumMod val="20000"/>
              <a:lumOff val="80000"/>
            </a:schemeClr>
          </a:solidFill>
          <a:ln>
            <a:solidFill>
              <a:schemeClr val="tx2"/>
            </a:solidFill>
          </a:ln>
        </p:spPr>
        <p:txBody>
          <a:bodyPr/>
          <a:lstStyle/>
          <a:p>
            <a:pPr eaLnBrk="1" hangingPunct="1"/>
            <a:r>
              <a:rPr lang="en-US" sz="2800" b="1" u="sng">
                <a:solidFill>
                  <a:srgbClr val="FF0000"/>
                </a:solidFill>
                <a:effectLst>
                  <a:outerShdw blurRad="38100" dist="38100" dir="2700000" algn="tl">
                    <a:srgbClr val="000000"/>
                  </a:outerShdw>
                </a:effectLst>
                <a:latin typeface="Calibri" charset="0"/>
              </a:rPr>
              <a:t>Sensory Effects</a:t>
            </a:r>
            <a:r>
              <a:rPr lang="en-US" sz="2800">
                <a:solidFill>
                  <a:srgbClr val="FF00FF"/>
                </a:solidFill>
                <a:latin typeface="Calibri" charset="0"/>
              </a:rPr>
              <a:t>:</a:t>
            </a:r>
            <a:r>
              <a:rPr lang="en-US" sz="2400">
                <a:latin typeface="Calibri" charset="0"/>
              </a:rPr>
              <a:t> Loss of sensation from:</a:t>
            </a:r>
          </a:p>
          <a:p>
            <a:pPr lvl="1" eaLnBrk="1" hangingPunct="1">
              <a:buFont typeface="Wingdings" charset="0"/>
              <a:buChar char="Ø"/>
            </a:pPr>
            <a:r>
              <a:rPr lang="en-US" sz="2400">
                <a:latin typeface="Calibri" charset="0"/>
              </a:rPr>
              <a:t>The radial side of the palm</a:t>
            </a:r>
          </a:p>
          <a:p>
            <a:pPr lvl="1" eaLnBrk="1" hangingPunct="1">
              <a:buFont typeface="Wingdings" charset="0"/>
              <a:buChar char="Ø"/>
            </a:pPr>
            <a:r>
              <a:rPr lang="en-US" sz="2400">
                <a:latin typeface="Calibri" charset="0"/>
              </a:rPr>
              <a:t>Palmer aspect of the lateral 3½ fingers</a:t>
            </a:r>
          </a:p>
          <a:p>
            <a:pPr lvl="1" eaLnBrk="1" hangingPunct="1">
              <a:buFont typeface="Wingdings" charset="0"/>
              <a:buChar char="Ø"/>
            </a:pPr>
            <a:r>
              <a:rPr lang="en-US" sz="2400">
                <a:latin typeface="Calibri" charset="0"/>
              </a:rPr>
              <a:t>Distal part of the dorsal surface of the lateral 3½ fingers </a:t>
            </a:r>
          </a:p>
          <a:p>
            <a:pPr eaLnBrk="1" hangingPunct="1"/>
            <a:r>
              <a:rPr lang="en-US" sz="2800" b="1" u="sng">
                <a:solidFill>
                  <a:srgbClr val="FF0000"/>
                </a:solidFill>
                <a:effectLst>
                  <a:outerShdw blurRad="38100" dist="38100" dir="2700000" algn="tl">
                    <a:srgbClr val="000000"/>
                  </a:outerShdw>
                </a:effectLst>
                <a:latin typeface="Calibri" charset="0"/>
              </a:rPr>
              <a:t>Trophic Changes</a:t>
            </a:r>
            <a:r>
              <a:rPr lang="en-US" sz="2800">
                <a:solidFill>
                  <a:srgbClr val="FF00FF"/>
                </a:solidFill>
                <a:latin typeface="Calibri" charset="0"/>
              </a:rPr>
              <a:t>:</a:t>
            </a:r>
          </a:p>
          <a:p>
            <a:pPr lvl="1" eaLnBrk="1" hangingPunct="1">
              <a:buFont typeface="Wingdings" charset="0"/>
              <a:buChar char="Ø"/>
            </a:pPr>
            <a:r>
              <a:rPr lang="en-US" sz="2400">
                <a:latin typeface="Calibri" charset="0"/>
              </a:rPr>
              <a:t>Dry and scaly skin</a:t>
            </a:r>
          </a:p>
          <a:p>
            <a:pPr lvl="1" eaLnBrk="1" hangingPunct="1">
              <a:buFont typeface="Wingdings" charset="0"/>
              <a:buChar char="Ø"/>
            </a:pPr>
            <a:r>
              <a:rPr lang="en-US" sz="2400">
                <a:latin typeface="Calibri" charset="0"/>
              </a:rPr>
              <a:t>Easily cracking nails</a:t>
            </a:r>
          </a:p>
          <a:p>
            <a:pPr lvl="1" eaLnBrk="1" hangingPunct="1">
              <a:buFont typeface="Wingdings" charset="0"/>
              <a:buChar char="Ø"/>
            </a:pPr>
            <a:r>
              <a:rPr lang="en-US" sz="2400">
                <a:latin typeface="Calibri" charset="0"/>
              </a:rPr>
              <a:t>Atrophy of the pulp of the fingers</a:t>
            </a:r>
          </a:p>
        </p:txBody>
      </p:sp>
      <p:pic>
        <p:nvPicPr>
          <p:cNvPr id="18435" name="Picture 7" descr="C:\Documents and Settings\user\My Documents\My Pictures\median%20dist_1.gif"/>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t="10139"/>
          <a:stretch>
            <a:fillRect/>
          </a:stretch>
        </p:blipFill>
        <p:spPr>
          <a:xfrm>
            <a:off x="4724400" y="685800"/>
            <a:ext cx="4191000" cy="5084763"/>
          </a:xfrm>
          <a:ln>
            <a:solidFill>
              <a:schemeClr val="tx2"/>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2"/>
          <p:cNvSpPr>
            <a:spLocks noGrp="1"/>
          </p:cNvSpPr>
          <p:nvPr>
            <p:ph idx="1"/>
          </p:nvPr>
        </p:nvSpPr>
        <p:spPr>
          <a:xfrm>
            <a:off x="381000" y="990600"/>
            <a:ext cx="8229600" cy="4786313"/>
          </a:xfrm>
          <a:solidFill>
            <a:schemeClr val="accent1">
              <a:lumMod val="20000"/>
              <a:lumOff val="80000"/>
            </a:schemeClr>
          </a:solidFill>
          <a:ln>
            <a:solidFill>
              <a:schemeClr val="tx1"/>
            </a:solidFill>
          </a:ln>
        </p:spPr>
        <p:txBody>
          <a:bodyPr/>
          <a:lstStyle/>
          <a:p>
            <a:pPr eaLnBrk="1" hangingPunct="1"/>
            <a:r>
              <a:rPr lang="en-US" sz="2800">
                <a:latin typeface="Calibri" charset="0"/>
              </a:rPr>
              <a:t>Often injured by penetrating wounds (stab wounds or broken glass) of the forearm.</a:t>
            </a:r>
          </a:p>
          <a:p>
            <a:pPr eaLnBrk="1" hangingPunct="1"/>
            <a:r>
              <a:rPr lang="en-US" sz="2800" u="sng">
                <a:solidFill>
                  <a:srgbClr val="FF0000"/>
                </a:solidFill>
                <a:latin typeface="Calibri" charset="0"/>
              </a:rPr>
              <a:t>Motor:</a:t>
            </a:r>
            <a:r>
              <a:rPr lang="en-US" sz="2800">
                <a:latin typeface="Calibri" charset="0"/>
              </a:rPr>
              <a:t> </a:t>
            </a:r>
          </a:p>
          <a:p>
            <a:pPr lvl="1" eaLnBrk="1" hangingPunct="1">
              <a:buFont typeface="Wingdings" charset="0"/>
              <a:buChar char="Ø"/>
            </a:pPr>
            <a:r>
              <a:rPr lang="en-US" sz="2400">
                <a:latin typeface="Calibri" charset="0"/>
              </a:rPr>
              <a:t>Thenar muscles are paralyzed and atrophy in time so that the thenar eminence becomes flattened</a:t>
            </a:r>
          </a:p>
          <a:p>
            <a:pPr lvl="1" eaLnBrk="1" hangingPunct="1">
              <a:buFont typeface="Wingdings" charset="0"/>
              <a:buChar char="Ø"/>
            </a:pPr>
            <a:r>
              <a:rPr lang="en-US" sz="2400">
                <a:latin typeface="Calibri" charset="0"/>
              </a:rPr>
              <a:t>Opposition and abduction of thumb are lost, and thumb and lateral two fingers are arrested in adduction and hyperextension position. </a:t>
            </a:r>
            <a:r>
              <a:rPr lang="ja-JP" altLang="en-US" sz="2400">
                <a:latin typeface="Calibri" charset="0"/>
              </a:rPr>
              <a:t>“</a:t>
            </a:r>
            <a:r>
              <a:rPr lang="en-US" sz="2400" b="1" i="1">
                <a:solidFill>
                  <a:srgbClr val="7030A0"/>
                </a:solidFill>
                <a:latin typeface="Calibri" charset="0"/>
              </a:rPr>
              <a:t>Apelike hand</a:t>
            </a:r>
            <a:r>
              <a:rPr lang="ja-JP" altLang="en-US" sz="2400">
                <a:latin typeface="Calibri" charset="0"/>
              </a:rPr>
              <a:t>”</a:t>
            </a:r>
            <a:endParaRPr lang="en-US" sz="2400">
              <a:latin typeface="Calibri" charset="0"/>
            </a:endParaRPr>
          </a:p>
          <a:p>
            <a:pPr eaLnBrk="1" hangingPunct="1"/>
            <a:r>
              <a:rPr lang="en-US" sz="2800" u="sng">
                <a:solidFill>
                  <a:srgbClr val="002060"/>
                </a:solidFill>
                <a:latin typeface="Calibri" charset="0"/>
              </a:rPr>
              <a:t>Sensory</a:t>
            </a:r>
            <a:r>
              <a:rPr lang="en-US" sz="2800">
                <a:latin typeface="Calibri" charset="0"/>
              </a:rPr>
              <a:t> &amp; </a:t>
            </a:r>
            <a:r>
              <a:rPr lang="en-US" sz="2800" u="sng">
                <a:solidFill>
                  <a:srgbClr val="002060"/>
                </a:solidFill>
                <a:latin typeface="Calibri" charset="0"/>
              </a:rPr>
              <a:t>trophic</a:t>
            </a:r>
            <a:r>
              <a:rPr lang="en-US" sz="2800">
                <a:latin typeface="Calibri" charset="0"/>
              </a:rPr>
              <a:t> changes are the same as in the elbow region injuries</a:t>
            </a:r>
          </a:p>
        </p:txBody>
      </p:sp>
      <p:sp>
        <p:nvSpPr>
          <p:cNvPr id="4" name="Rectangle 3"/>
          <p:cNvSpPr/>
          <p:nvPr/>
        </p:nvSpPr>
        <p:spPr>
          <a:xfrm>
            <a:off x="0" y="228600"/>
            <a:ext cx="9144000" cy="584200"/>
          </a:xfrm>
          <a:prstGeom prst="rect">
            <a:avLst/>
          </a:prstGeom>
          <a:solidFill>
            <a:schemeClr val="accent6">
              <a:lumMod val="75000"/>
            </a:schemeClr>
          </a:solidFill>
          <a:ln>
            <a:solidFill>
              <a:schemeClr val="tx1"/>
            </a:solidFill>
          </a:ln>
        </p:spPr>
        <p:txBody>
          <a:bodyPr>
            <a:spAutoFit/>
          </a:bodyPr>
          <a:lstStyle/>
          <a:p>
            <a:pPr algn="ctr"/>
            <a:r>
              <a:rPr lang="en-US" sz="3200" b="1">
                <a:effectLst>
                  <a:outerShdw blurRad="38100" dist="38100" dir="2700000" algn="tl">
                    <a:srgbClr val="FFFFFF"/>
                  </a:outerShdw>
                </a:effectLst>
                <a:latin typeface="Calibri" charset="0"/>
              </a:rPr>
              <a:t>Median Nerve Lesion at the Wrist</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Placeholder 2"/>
          <p:cNvSpPr>
            <a:spLocks noGrp="1"/>
          </p:cNvSpPr>
          <p:nvPr>
            <p:ph type="body" sz="half" idx="1"/>
          </p:nvPr>
        </p:nvSpPr>
        <p:spPr>
          <a:xfrm>
            <a:off x="228600" y="838200"/>
            <a:ext cx="4572000" cy="4191000"/>
          </a:xfrm>
          <a:solidFill>
            <a:schemeClr val="accent1">
              <a:lumMod val="20000"/>
              <a:lumOff val="80000"/>
            </a:schemeClr>
          </a:solidFill>
          <a:ln>
            <a:solidFill>
              <a:schemeClr val="tx2"/>
            </a:solidFill>
          </a:ln>
        </p:spPr>
        <p:txBody>
          <a:bodyPr/>
          <a:lstStyle/>
          <a:p>
            <a:pPr eaLnBrk="1" hangingPunct="1"/>
            <a:r>
              <a:rPr lang="en-US" sz="2400">
                <a:latin typeface="Calibri" charset="0"/>
              </a:rPr>
              <a:t>The commonest neurological problem associated with the median nerve is compression beneath the flexor retinaculum at the wrist </a:t>
            </a:r>
          </a:p>
          <a:p>
            <a:pPr eaLnBrk="1" hangingPunct="1"/>
            <a:r>
              <a:rPr lang="en-US" sz="2400" b="1">
                <a:solidFill>
                  <a:srgbClr val="FF00FF"/>
                </a:solidFill>
                <a:latin typeface="Calibri" charset="0"/>
              </a:rPr>
              <a:t>Motor</a:t>
            </a:r>
            <a:r>
              <a:rPr lang="en-US" sz="2400">
                <a:solidFill>
                  <a:srgbClr val="FF00FF"/>
                </a:solidFill>
                <a:latin typeface="Calibri" charset="0"/>
              </a:rPr>
              <a:t>:</a:t>
            </a:r>
            <a:r>
              <a:rPr lang="en-US" sz="2400">
                <a:latin typeface="Calibri" charset="0"/>
              </a:rPr>
              <a:t> Weak motor function of thumb, index &amp; middle finger</a:t>
            </a:r>
          </a:p>
          <a:p>
            <a:pPr eaLnBrk="1" hangingPunct="1"/>
            <a:r>
              <a:rPr lang="en-US" sz="2400" b="1">
                <a:solidFill>
                  <a:srgbClr val="FF00FF"/>
                </a:solidFill>
                <a:latin typeface="Calibri" charset="0"/>
              </a:rPr>
              <a:t>Sensory</a:t>
            </a:r>
            <a:r>
              <a:rPr lang="en-US" sz="2400">
                <a:solidFill>
                  <a:srgbClr val="FF00FF"/>
                </a:solidFill>
                <a:latin typeface="Calibri" charset="0"/>
              </a:rPr>
              <a:t>:</a:t>
            </a:r>
            <a:r>
              <a:rPr lang="en-US" sz="2400">
                <a:latin typeface="Calibri" charset="0"/>
              </a:rPr>
              <a:t> Burning pain or </a:t>
            </a:r>
            <a:r>
              <a:rPr lang="ja-JP" altLang="en-US" sz="2400">
                <a:latin typeface="Calibri" charset="0"/>
              </a:rPr>
              <a:t>‘</a:t>
            </a:r>
            <a:r>
              <a:rPr lang="en-US" sz="2400">
                <a:latin typeface="Calibri" charset="0"/>
              </a:rPr>
              <a:t>pins and needles</a:t>
            </a:r>
            <a:r>
              <a:rPr lang="ja-JP" altLang="en-US" sz="2400">
                <a:latin typeface="Calibri" charset="0"/>
              </a:rPr>
              <a:t>’</a:t>
            </a:r>
            <a:r>
              <a:rPr lang="en-US" sz="2400">
                <a:latin typeface="Calibri" charset="0"/>
              </a:rPr>
              <a:t> along the distribution of median nerve to lateral 3½ fingers</a:t>
            </a:r>
          </a:p>
        </p:txBody>
      </p:sp>
      <p:pic>
        <p:nvPicPr>
          <p:cNvPr id="20483" name="Picture 6" descr="C:\Documents and Settings\user\My Documents\My Pictures\carpal_tunnel.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b="16415"/>
          <a:stretch>
            <a:fillRect/>
          </a:stretch>
        </p:blipFill>
        <p:spPr>
          <a:xfrm>
            <a:off x="4953000" y="990600"/>
            <a:ext cx="3916363" cy="3971925"/>
          </a:xfrm>
          <a:ln>
            <a:solidFill>
              <a:schemeClr val="tx2"/>
            </a:solidFill>
            <a:miter lim="800000"/>
            <a:headEnd/>
            <a:tailEnd/>
          </a:ln>
        </p:spPr>
      </p:pic>
      <p:sp>
        <p:nvSpPr>
          <p:cNvPr id="6" name="Rectangle 5"/>
          <p:cNvSpPr/>
          <p:nvPr/>
        </p:nvSpPr>
        <p:spPr>
          <a:xfrm>
            <a:off x="0" y="152400"/>
            <a:ext cx="9144000" cy="584200"/>
          </a:xfrm>
          <a:prstGeom prst="rect">
            <a:avLst/>
          </a:prstGeom>
          <a:solidFill>
            <a:schemeClr val="accent6">
              <a:lumMod val="75000"/>
            </a:schemeClr>
          </a:solidFill>
        </p:spPr>
        <p:txBody>
          <a:bodyPr>
            <a:spAutoFit/>
          </a:bodyPr>
          <a:lstStyle/>
          <a:p>
            <a:pPr algn="ctr"/>
            <a:r>
              <a:rPr lang="en-US" sz="3200" b="1">
                <a:effectLst>
                  <a:outerShdw blurRad="38100" dist="38100" dir="2700000" algn="tl">
                    <a:srgbClr val="FFFFFF"/>
                  </a:outerShdw>
                </a:effectLst>
                <a:latin typeface="Calibri" charset="0"/>
              </a:rPr>
              <a:t>Carpal Tunnel Syndrome</a:t>
            </a:r>
          </a:p>
        </p:txBody>
      </p:sp>
      <p:sp>
        <p:nvSpPr>
          <p:cNvPr id="17413" name="Rectangle 6"/>
          <p:cNvSpPr>
            <a:spLocks noChangeArrowheads="1"/>
          </p:cNvSpPr>
          <p:nvPr/>
        </p:nvSpPr>
        <p:spPr bwMode="auto">
          <a:xfrm>
            <a:off x="228600" y="5181600"/>
            <a:ext cx="8763000" cy="1384300"/>
          </a:xfrm>
          <a:prstGeom prst="rect">
            <a:avLst/>
          </a:prstGeom>
          <a:solidFill>
            <a:schemeClr val="accent1">
              <a:lumMod val="20000"/>
              <a:lumOff val="80000"/>
            </a:schemeClr>
          </a:solidFill>
          <a:ln w="9525">
            <a:solidFill>
              <a:schemeClr val="tx2"/>
            </a:solidFill>
            <a:miter lim="800000"/>
            <a:headEnd/>
            <a:tailEnd/>
          </a:ln>
        </p:spPr>
        <p:txBody>
          <a:bodyPr>
            <a:spAutoFit/>
          </a:bodyPr>
          <a:lstStyle/>
          <a:p>
            <a:pPr>
              <a:defRPr/>
            </a:pPr>
            <a:r>
              <a:rPr lang="en-US" sz="2800" dirty="0">
                <a:latin typeface="Calibri" pitchFamily="34" charset="0"/>
                <a:ea typeface="+mn-ea"/>
              </a:rPr>
              <a:t>No sensory changes over the palm as the </a:t>
            </a:r>
            <a:r>
              <a:rPr lang="en-US" sz="2800" dirty="0">
                <a:solidFill>
                  <a:srgbClr val="FF0066"/>
                </a:solidFill>
                <a:latin typeface="Calibri" pitchFamily="34" charset="0"/>
                <a:ea typeface="+mn-ea"/>
              </a:rPr>
              <a:t>palmer cutaneous branch </a:t>
            </a:r>
            <a:r>
              <a:rPr lang="en-US" sz="2800" dirty="0">
                <a:latin typeface="Calibri" pitchFamily="34" charset="0"/>
                <a:ea typeface="+mn-ea"/>
              </a:rPr>
              <a:t>is given before the median nerve enters the carpal tunnel</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438400" cy="563562"/>
          </a:xfrm>
          <a:solidFill>
            <a:srgbClr val="FFFF00"/>
          </a:solidFill>
          <a:ln>
            <a:solidFill>
              <a:schemeClr val="tx1"/>
            </a:solidFill>
          </a:ln>
        </p:spPr>
        <p:txBody>
          <a:bodyPr rtlCol="0">
            <a:normAutofit fontScale="90000"/>
          </a:bodyPr>
          <a:lstStyle/>
          <a:p>
            <a:pPr eaLnBrk="1" fontAlgn="auto" hangingPunct="1">
              <a:spcAft>
                <a:spcPts val="0"/>
              </a:spcAft>
              <a:defRPr/>
            </a:pPr>
            <a:r>
              <a:rPr lang="en-US" b="1" dirty="0" smtClean="0">
                <a:ea typeface="+mj-ea"/>
              </a:rPr>
              <a:t>Summary</a:t>
            </a:r>
            <a:endParaRPr lang="en-US" b="1" dirty="0">
              <a:ea typeface="+mj-ea"/>
            </a:endParaRPr>
          </a:p>
        </p:txBody>
      </p:sp>
      <p:sp>
        <p:nvSpPr>
          <p:cNvPr id="3" name="Content Placeholder 2"/>
          <p:cNvSpPr>
            <a:spLocks noGrp="1"/>
          </p:cNvSpPr>
          <p:nvPr>
            <p:ph idx="1"/>
          </p:nvPr>
        </p:nvSpPr>
        <p:spPr>
          <a:xfrm>
            <a:off x="228600" y="990600"/>
            <a:ext cx="2743200" cy="5486400"/>
          </a:xfrm>
          <a:solidFill>
            <a:schemeClr val="bg2"/>
          </a:solidFill>
          <a:ln>
            <a:solidFill>
              <a:srgbClr val="FF0000"/>
            </a:solidFill>
          </a:ln>
        </p:spPr>
        <p:txBody>
          <a:bodyPr rtlCol="0">
            <a:normAutofit fontScale="85000" lnSpcReduction="10000"/>
          </a:bodyPr>
          <a:lstStyle/>
          <a:p>
            <a:pPr eaLnBrk="1" fontAlgn="auto" hangingPunct="1">
              <a:spcAft>
                <a:spcPts val="0"/>
              </a:spcAft>
              <a:buFont typeface="Arial" pitchFamily="34" charset="0"/>
              <a:buChar char="•"/>
              <a:defRPr/>
            </a:pPr>
            <a:r>
              <a:rPr lang="en-US" b="1" u="sng" dirty="0" smtClean="0">
                <a:solidFill>
                  <a:srgbClr val="FF0000"/>
                </a:solidFill>
                <a:effectLst>
                  <a:outerShdw blurRad="38100" dist="38100" dir="2700000" algn="tl">
                    <a:srgbClr val="000000">
                      <a:alpha val="43137"/>
                    </a:srgbClr>
                  </a:outerShdw>
                </a:effectLst>
                <a:ea typeface="+mn-ea"/>
              </a:rPr>
              <a:t>Axillary Nerve</a:t>
            </a:r>
          </a:p>
          <a:p>
            <a:pPr eaLnBrk="1" fontAlgn="auto" hangingPunct="1">
              <a:spcAft>
                <a:spcPts val="0"/>
              </a:spcAft>
              <a:buFont typeface="Arial" pitchFamily="34" charset="0"/>
              <a:buChar char="•"/>
              <a:defRPr/>
            </a:pPr>
            <a:r>
              <a:rPr lang="en-US" dirty="0" smtClean="0">
                <a:ea typeface="+mn-ea"/>
              </a:rPr>
              <a:t>Origin: Posterior cord</a:t>
            </a:r>
          </a:p>
          <a:p>
            <a:pPr eaLnBrk="1" fontAlgn="auto" hangingPunct="1">
              <a:spcAft>
                <a:spcPts val="0"/>
              </a:spcAft>
              <a:buFont typeface="Arial" pitchFamily="34" charset="0"/>
              <a:buChar char="•"/>
              <a:defRPr/>
            </a:pPr>
            <a:r>
              <a:rPr lang="en-US" dirty="0" smtClean="0">
                <a:ea typeface="+mn-ea"/>
              </a:rPr>
              <a:t>Spinal segments: C5, C6 </a:t>
            </a:r>
          </a:p>
          <a:p>
            <a:pPr eaLnBrk="1" fontAlgn="auto" hangingPunct="1">
              <a:spcAft>
                <a:spcPts val="0"/>
              </a:spcAft>
              <a:buFont typeface="Arial" pitchFamily="34" charset="0"/>
              <a:buChar char="•"/>
              <a:defRPr/>
            </a:pPr>
            <a:r>
              <a:rPr lang="en-US" dirty="0" smtClean="0">
                <a:ea typeface="+mn-ea"/>
              </a:rPr>
              <a:t>Function: </a:t>
            </a:r>
          </a:p>
          <a:p>
            <a:pPr lvl="1" eaLnBrk="1" fontAlgn="auto" hangingPunct="1">
              <a:spcAft>
                <a:spcPts val="0"/>
              </a:spcAft>
              <a:buClr>
                <a:srgbClr val="FF0000"/>
              </a:buClr>
              <a:buFont typeface="Arial" pitchFamily="34" charset="0"/>
              <a:buChar char="•"/>
              <a:defRPr/>
            </a:pPr>
            <a:r>
              <a:rPr lang="en-US" dirty="0" smtClean="0">
                <a:ea typeface="+mn-ea"/>
              </a:rPr>
              <a:t>Motor: Deltoid, teres minor</a:t>
            </a:r>
          </a:p>
          <a:p>
            <a:pPr lvl="1" eaLnBrk="1" fontAlgn="auto" hangingPunct="1">
              <a:spcAft>
                <a:spcPts val="0"/>
              </a:spcAft>
              <a:buClr>
                <a:srgbClr val="FF0000"/>
              </a:buClr>
              <a:buFont typeface="Arial" pitchFamily="34" charset="0"/>
              <a:buChar char="•"/>
              <a:defRPr/>
            </a:pPr>
            <a:r>
              <a:rPr lang="en-US" dirty="0" smtClean="0">
                <a:ea typeface="+mn-ea"/>
              </a:rPr>
              <a:t>Sensory: Skin over upper lateral part of arm</a:t>
            </a:r>
            <a:endParaRPr lang="en-US" dirty="0">
              <a:ea typeface="+mn-ea"/>
            </a:endParaRPr>
          </a:p>
        </p:txBody>
      </p:sp>
      <p:sp>
        <p:nvSpPr>
          <p:cNvPr id="4" name="Content Placeholder 2"/>
          <p:cNvSpPr txBox="1">
            <a:spLocks/>
          </p:cNvSpPr>
          <p:nvPr/>
        </p:nvSpPr>
        <p:spPr>
          <a:xfrm>
            <a:off x="3048000" y="381000"/>
            <a:ext cx="5791200" cy="6096000"/>
          </a:xfrm>
          <a:prstGeom prst="rect">
            <a:avLst/>
          </a:prstGeom>
          <a:solidFill>
            <a:schemeClr val="tx2">
              <a:lumMod val="20000"/>
              <a:lumOff val="80000"/>
            </a:schemeClr>
          </a:solidFill>
          <a:ln>
            <a:solidFill>
              <a:srgbClr val="FF0000"/>
            </a:solidFill>
          </a:ln>
        </p:spPr>
        <p:txBody>
          <a:bodyPr>
            <a:normAutofit fontScale="85000" lnSpcReduction="10000"/>
          </a:bodyPr>
          <a:lstStyle/>
          <a:p>
            <a:pPr marL="342900" indent="-342900" fontAlgn="auto">
              <a:spcBef>
                <a:spcPct val="20000"/>
              </a:spcBef>
              <a:spcAft>
                <a:spcPts val="0"/>
              </a:spcAft>
              <a:buFont typeface="Arial" pitchFamily="34" charset="0"/>
              <a:buChar char="•"/>
              <a:defRPr/>
            </a:pPr>
            <a:r>
              <a:rPr lang="en-US" sz="3300" b="1" u="sng" dirty="0">
                <a:solidFill>
                  <a:srgbClr val="FF0000"/>
                </a:solidFill>
                <a:effectLst>
                  <a:outerShdw blurRad="38100" dist="38100" dir="2700000" algn="tl">
                    <a:srgbClr val="000000">
                      <a:alpha val="43137"/>
                    </a:srgbClr>
                  </a:outerShdw>
                </a:effectLst>
                <a:latin typeface="+mn-lt"/>
                <a:ea typeface="+mn-ea"/>
                <a:cs typeface="+mn-cs"/>
              </a:rPr>
              <a:t>Median Nerve</a:t>
            </a:r>
          </a:p>
          <a:p>
            <a:pPr marL="342900" indent="-342900" fontAlgn="auto">
              <a:spcBef>
                <a:spcPct val="20000"/>
              </a:spcBef>
              <a:spcAft>
                <a:spcPts val="0"/>
              </a:spcAft>
              <a:buFont typeface="Arial" pitchFamily="34" charset="0"/>
              <a:buChar char="•"/>
              <a:defRPr/>
            </a:pPr>
            <a:r>
              <a:rPr lang="en-US" sz="3200" dirty="0">
                <a:latin typeface="+mn-lt"/>
                <a:ea typeface="+mn-ea"/>
                <a:cs typeface="+mn-cs"/>
              </a:rPr>
              <a:t>Origin: Medial and lateral cords</a:t>
            </a:r>
          </a:p>
          <a:p>
            <a:pPr marL="342900" indent="-342900" fontAlgn="auto">
              <a:spcBef>
                <a:spcPct val="20000"/>
              </a:spcBef>
              <a:spcAft>
                <a:spcPts val="0"/>
              </a:spcAft>
              <a:buFont typeface="Arial" pitchFamily="34" charset="0"/>
              <a:buChar char="•"/>
              <a:defRPr/>
            </a:pPr>
            <a:r>
              <a:rPr lang="en-US" sz="3200" dirty="0">
                <a:latin typeface="+mn-lt"/>
                <a:ea typeface="+mn-ea"/>
                <a:cs typeface="+mn-cs"/>
              </a:rPr>
              <a:t>Spinal segments: (C5), C6 to T1</a:t>
            </a:r>
          </a:p>
          <a:p>
            <a:pPr marL="342900" indent="-342900" fontAlgn="auto">
              <a:spcBef>
                <a:spcPct val="20000"/>
              </a:spcBef>
              <a:spcAft>
                <a:spcPts val="0"/>
              </a:spcAft>
              <a:buFont typeface="Arial" pitchFamily="34" charset="0"/>
              <a:buChar char="•"/>
              <a:defRPr/>
            </a:pPr>
            <a:r>
              <a:rPr lang="en-US" sz="3200" dirty="0">
                <a:latin typeface="+mn-lt"/>
                <a:ea typeface="+mn-ea"/>
                <a:cs typeface="+mn-cs"/>
              </a:rPr>
              <a:t>Function: </a:t>
            </a:r>
          </a:p>
          <a:p>
            <a:pPr marL="742950" lvl="1" indent="-285750" fontAlgn="auto">
              <a:spcBef>
                <a:spcPct val="20000"/>
              </a:spcBef>
              <a:spcAft>
                <a:spcPts val="0"/>
              </a:spcAft>
              <a:buFont typeface="Wingdings" pitchFamily="2" charset="2"/>
              <a:buChar char="§"/>
              <a:defRPr/>
            </a:pPr>
            <a:r>
              <a:rPr lang="en-US" sz="2800" dirty="0">
                <a:latin typeface="+mn-lt"/>
                <a:ea typeface="+mn-ea"/>
                <a:cs typeface="+mn-cs"/>
              </a:rPr>
              <a:t>Motor</a:t>
            </a:r>
            <a:br>
              <a:rPr lang="en-US" sz="2800" dirty="0">
                <a:latin typeface="+mn-lt"/>
                <a:ea typeface="+mn-ea"/>
                <a:cs typeface="+mn-cs"/>
              </a:rPr>
            </a:br>
            <a:r>
              <a:rPr lang="en-US" sz="2800" dirty="0">
                <a:latin typeface="+mn-lt"/>
                <a:ea typeface="+mn-ea"/>
                <a:cs typeface="+mn-cs"/>
              </a:rPr>
              <a:t>All muscles in the anterior compartment of the forearm (except flexor carpi ulnaris and medial half of flexor digitorum profundus), three thenar muscles of the thumb and two lateral lumbrical muscles</a:t>
            </a:r>
          </a:p>
          <a:p>
            <a:pPr marL="742950" lvl="1" indent="-285750" fontAlgn="auto">
              <a:spcBef>
                <a:spcPct val="20000"/>
              </a:spcBef>
              <a:spcAft>
                <a:spcPts val="0"/>
              </a:spcAft>
              <a:buFont typeface="Wingdings" pitchFamily="2" charset="2"/>
              <a:buChar char="§"/>
              <a:defRPr/>
            </a:pPr>
            <a:r>
              <a:rPr lang="en-US" sz="2800" dirty="0">
                <a:latin typeface="+mn-lt"/>
                <a:ea typeface="+mn-ea"/>
                <a:cs typeface="+mn-cs"/>
              </a:rPr>
              <a:t>Sensory</a:t>
            </a:r>
            <a:br>
              <a:rPr lang="en-US" sz="2800" dirty="0">
                <a:latin typeface="+mn-lt"/>
                <a:ea typeface="+mn-ea"/>
                <a:cs typeface="+mn-cs"/>
              </a:rPr>
            </a:br>
            <a:r>
              <a:rPr lang="en-US" sz="2800" dirty="0">
                <a:latin typeface="+mn-lt"/>
                <a:ea typeface="+mn-ea"/>
                <a:cs typeface="+mn-cs"/>
              </a:rPr>
              <a:t>Skin over the palmar surface of the lateral three and one-half digits and over the lateral side of the palm and middle of the wrist</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cuments\Downloads\t3.gif"/>
          <p:cNvPicPr>
            <a:picLocks noChangeAspect="1" noChangeArrowheads="1"/>
          </p:cNvPicPr>
          <p:nvPr/>
        </p:nvPicPr>
        <p:blipFill>
          <a:blip r:embed="rId2" cstate="print"/>
          <a:srcRect/>
          <a:stretch>
            <a:fillRect/>
          </a:stretch>
        </p:blipFill>
        <p:spPr bwMode="auto">
          <a:xfrm>
            <a:off x="3657600" y="609600"/>
            <a:ext cx="1600200" cy="1088746"/>
          </a:xfrm>
          <a:prstGeom prst="rect">
            <a:avLst/>
          </a:prstGeom>
          <a:noFill/>
          <a:ln>
            <a:solidFill>
              <a:schemeClr val="accent1"/>
            </a:solidFill>
          </a:ln>
          <a:effectLst>
            <a:reflection blurRad="6350" stA="52000" endA="300" endPos="35000" dir="5400000" sy="-100000" algn="bl" rotWithShape="0"/>
          </a:effectLst>
        </p:spPr>
      </p:pic>
      <p:sp>
        <p:nvSpPr>
          <p:cNvPr id="3" name="Title 1"/>
          <p:cNvSpPr txBox="1">
            <a:spLocks/>
          </p:cNvSpPr>
          <p:nvPr/>
        </p:nvSpPr>
        <p:spPr>
          <a:xfrm>
            <a:off x="762000" y="2438400"/>
            <a:ext cx="7772400" cy="1676400"/>
          </a:xfrm>
          <a:prstGeom prst="rect">
            <a:avLst/>
          </a:prstGeom>
          <a:solidFill>
            <a:schemeClr val="accent2">
              <a:lumMod val="20000"/>
              <a:lumOff val="80000"/>
            </a:schemeClr>
          </a:solidFill>
          <a:ln>
            <a:solidFill>
              <a:schemeClr val="tx1"/>
            </a:solidFill>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5400" b="1">
                <a:effectLst>
                  <a:outerShdw blurRad="38100" dist="38100" dir="2700000" algn="tl">
                    <a:srgbClr val="FFFFFF"/>
                  </a:outerShdw>
                </a:effectLst>
                <a:latin typeface="Copperplate Gothic Bold" charset="0"/>
              </a:rPr>
              <a:t>Axillary &amp; Median Nerves</a:t>
            </a:r>
          </a:p>
        </p:txBody>
      </p:sp>
      <p:sp>
        <p:nvSpPr>
          <p:cNvPr id="4" name="Subtitle 2"/>
          <p:cNvSpPr txBox="1">
            <a:spLocks/>
          </p:cNvSpPr>
          <p:nvPr/>
        </p:nvSpPr>
        <p:spPr>
          <a:xfrm>
            <a:off x="1600200" y="4724400"/>
            <a:ext cx="6019800" cy="533400"/>
          </a:xfrm>
          <a:prstGeom prst="rect">
            <a:avLst/>
          </a:prstGeom>
          <a:solidFill>
            <a:schemeClr val="accent5">
              <a:lumMod val="20000"/>
              <a:lumOff val="80000"/>
            </a:schemeClr>
          </a:solidFill>
          <a:ln>
            <a:solidFill>
              <a:schemeClr val="tx1"/>
            </a:solidFill>
          </a:ln>
        </p:spPr>
        <p:txBody>
          <a:bodyPr/>
          <a:lstStyle/>
          <a:p>
            <a:pPr marL="342900" indent="-342900" algn="ctr">
              <a:spcBef>
                <a:spcPct val="20000"/>
              </a:spcBef>
              <a:defRPr/>
            </a:pPr>
            <a:r>
              <a:rPr lang="en-US" sz="2400" dirty="0">
                <a:solidFill>
                  <a:srgbClr val="7030A0"/>
                </a:solidFill>
                <a:latin typeface="Arial" pitchFamily="34" charset="0"/>
                <a:ea typeface="+mn-ea"/>
                <a:cs typeface="Arial" pitchFamily="34" charset="0"/>
              </a:rPr>
              <a:t>Prof. </a:t>
            </a:r>
            <a:r>
              <a:rPr lang="en-US" sz="2400" dirty="0" err="1">
                <a:solidFill>
                  <a:srgbClr val="7030A0"/>
                </a:solidFill>
                <a:latin typeface="Arial" pitchFamily="34" charset="0"/>
                <a:ea typeface="+mn-ea"/>
                <a:cs typeface="Arial" pitchFamily="34" charset="0"/>
              </a:rPr>
              <a:t>Saeed</a:t>
            </a:r>
            <a:r>
              <a:rPr lang="en-US" sz="2400" dirty="0">
                <a:solidFill>
                  <a:srgbClr val="7030A0"/>
                </a:solidFill>
                <a:latin typeface="Arial" pitchFamily="34" charset="0"/>
                <a:ea typeface="+mn-ea"/>
                <a:cs typeface="Arial" pitchFamily="34" charset="0"/>
              </a:rPr>
              <a:t> </a:t>
            </a:r>
            <a:r>
              <a:rPr lang="en-US" sz="2400" dirty="0" err="1">
                <a:solidFill>
                  <a:srgbClr val="7030A0"/>
                </a:solidFill>
                <a:latin typeface="Arial" pitchFamily="34" charset="0"/>
                <a:ea typeface="+mn-ea"/>
                <a:cs typeface="Arial" pitchFamily="34" charset="0"/>
              </a:rPr>
              <a:t>Makarem</a:t>
            </a:r>
            <a:r>
              <a:rPr lang="en-US" sz="2400" dirty="0">
                <a:solidFill>
                  <a:srgbClr val="7030A0"/>
                </a:solidFill>
                <a:latin typeface="Arial" pitchFamily="34" charset="0"/>
                <a:ea typeface="+mn-ea"/>
                <a:cs typeface="Arial" pitchFamily="34" charset="0"/>
              </a:rPr>
              <a:t> &amp; Dr. </a:t>
            </a:r>
            <a:r>
              <a:rPr lang="en-US" sz="2400" dirty="0" err="1">
                <a:solidFill>
                  <a:srgbClr val="7030A0"/>
                </a:solidFill>
                <a:latin typeface="Arial" pitchFamily="34" charset="0"/>
                <a:ea typeface="+mn-ea"/>
                <a:cs typeface="Arial" pitchFamily="34" charset="0"/>
              </a:rPr>
              <a:t>Zeenat</a:t>
            </a:r>
            <a:r>
              <a:rPr lang="en-US" sz="2400" dirty="0">
                <a:solidFill>
                  <a:srgbClr val="7030A0"/>
                </a:solidFill>
                <a:latin typeface="Arial" pitchFamily="34" charset="0"/>
                <a:ea typeface="+mn-ea"/>
                <a:cs typeface="Arial" pitchFamily="34" charset="0"/>
              </a:rPr>
              <a:t> </a:t>
            </a:r>
            <a:r>
              <a:rPr lang="en-US" sz="2400" dirty="0" err="1">
                <a:solidFill>
                  <a:srgbClr val="7030A0"/>
                </a:solidFill>
                <a:latin typeface="Arial" pitchFamily="34" charset="0"/>
                <a:ea typeface="+mn-ea"/>
                <a:cs typeface="Arial" pitchFamily="34" charset="0"/>
              </a:rPr>
              <a:t>Zaidi</a:t>
            </a:r>
            <a:endParaRPr lang="en-US" sz="2400" dirty="0">
              <a:solidFill>
                <a:srgbClr val="7030A0"/>
              </a:solidFill>
              <a:latin typeface="Arial" pitchFamily="34" charset="0"/>
              <a:ea typeface="+mn-ea"/>
              <a:cs typeface="Arial" pitchFamily="34" charset="0"/>
            </a:endParaRPr>
          </a:p>
          <a:p>
            <a:pPr marL="342900" indent="-342900">
              <a:spcBef>
                <a:spcPct val="20000"/>
              </a:spcBef>
              <a:buFont typeface="Arial" charset="0"/>
              <a:buChar char="•"/>
              <a:defRPr/>
            </a:pPr>
            <a:endParaRPr lang="en-US" sz="3200" dirty="0">
              <a:solidFill>
                <a:srgbClr val="7030A0"/>
              </a:solidFill>
              <a:latin typeface="Arial" pitchFamily="34" charset="0"/>
              <a:ea typeface="+mn-ea"/>
              <a:cs typeface="Arial" pitchFamily="34"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http://www.missouriplants.com/Yellowopp/Helianthus_divaricatus_flow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066800"/>
            <a:ext cx="428625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743200" y="1828800"/>
            <a:ext cx="3695242" cy="2862322"/>
          </a:xfrm>
          <a:prstGeom prst="rect">
            <a:avLst/>
          </a:prstGeom>
          <a:noFill/>
          <a:ln>
            <a:noFill/>
          </a:ln>
        </p:spPr>
        <p:txBody>
          <a:bodyPr wrap="none">
            <a:spAutoFit/>
            <a:scene3d>
              <a:camera prst="orthographicFront"/>
              <a:lightRig rig="threePt" dir="t"/>
            </a:scene3d>
            <a:sp3d extrusionH="57150">
              <a:bevelT w="38100" h="38100"/>
            </a:sp3d>
          </a:bodyPr>
          <a:lstStyle/>
          <a:p>
            <a:pPr algn="ctr">
              <a:defRPr/>
            </a:pPr>
            <a:r>
              <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mn-ea"/>
              </a:rPr>
              <a:t>Thank U</a:t>
            </a:r>
          </a:p>
          <a:p>
            <a:pPr algn="ctr">
              <a:defRPr/>
            </a:pPr>
            <a:r>
              <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mn-ea"/>
              </a:rPr>
              <a:t> &amp;</a:t>
            </a:r>
          </a:p>
          <a:p>
            <a:pPr algn="ctr">
              <a:defRPr/>
            </a:pPr>
            <a:r>
              <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mn-ea"/>
              </a:rPr>
              <a:t> Good Luck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effectLst>
                  <a:outerShdw blurRad="38100" dist="38100" dir="2700000" algn="tl">
                    <a:srgbClr val="DDDDDD"/>
                  </a:outerShdw>
                </a:effectLst>
                <a:latin typeface="Arial Rounded MT Bold" charset="0"/>
              </a:rPr>
              <a:t>Objectives</a:t>
            </a:r>
          </a:p>
        </p:txBody>
      </p:sp>
      <p:sp>
        <p:nvSpPr>
          <p:cNvPr id="5123" name="Content Placeholder 2"/>
          <p:cNvSpPr>
            <a:spLocks noGrp="1"/>
          </p:cNvSpPr>
          <p:nvPr>
            <p:ph idx="1"/>
          </p:nvPr>
        </p:nvSpPr>
        <p:spPr>
          <a:ln>
            <a:solidFill>
              <a:schemeClr val="accent1"/>
            </a:solidFill>
            <a:miter lim="800000"/>
            <a:headEnd/>
            <a:tailEnd/>
          </a:ln>
        </p:spPr>
        <p:txBody>
          <a:bodyPr/>
          <a:lstStyle/>
          <a:p>
            <a:pPr>
              <a:buFont typeface="Arial" charset="0"/>
              <a:buNone/>
            </a:pPr>
            <a:r>
              <a:rPr lang="en-US" i="1">
                <a:latin typeface="Calibri" charset="0"/>
              </a:rPr>
              <a:t>At the end of the lecture, students should be able to:</a:t>
            </a:r>
          </a:p>
          <a:p>
            <a:r>
              <a:rPr lang="en-US">
                <a:latin typeface="Calibri" charset="0"/>
              </a:rPr>
              <a:t>Describe the origin, course, relations, branches and distribution of the axillary &amp; median nerves</a:t>
            </a:r>
          </a:p>
          <a:p>
            <a:r>
              <a:rPr lang="en-US">
                <a:latin typeface="Calibri" charset="0"/>
              </a:rPr>
              <a:t>Describe the common causes and affects of injury to the axillary and median nerves</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Pictures\C6-FF54.png"/>
          <p:cNvPicPr>
            <a:picLocks noChangeAspect="1" noChangeArrowheads="1"/>
          </p:cNvPicPr>
          <p:nvPr/>
        </p:nvPicPr>
        <p:blipFill>
          <a:blip r:embed="rId3">
            <a:extLst>
              <a:ext uri="{28A0092B-C50C-407E-A947-70E740481C1C}">
                <a14:useLocalDpi xmlns:a14="http://schemas.microsoft.com/office/drawing/2010/main" val="0"/>
              </a:ext>
            </a:extLst>
          </a:blip>
          <a:srcRect l="34953" b="26131"/>
          <a:stretch>
            <a:fillRect/>
          </a:stretch>
        </p:blipFill>
        <p:spPr bwMode="auto">
          <a:xfrm>
            <a:off x="381000" y="1219200"/>
            <a:ext cx="8305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5"/>
          <p:cNvSpPr/>
          <p:nvPr/>
        </p:nvSpPr>
        <p:spPr>
          <a:xfrm>
            <a:off x="1371600" y="4724400"/>
            <a:ext cx="685800" cy="228600"/>
          </a:xfrm>
          <a:prstGeom prst="rightArrow">
            <a:avLst>
              <a:gd name="adj1" fmla="val 50000"/>
              <a:gd name="adj2" fmla="val 44706"/>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p:nvPr/>
        </p:nvSpPr>
        <p:spPr>
          <a:xfrm>
            <a:off x="2514600" y="304800"/>
            <a:ext cx="3886200" cy="646113"/>
          </a:xfrm>
          <a:prstGeom prst="rect">
            <a:avLst/>
          </a:prstGeom>
          <a:solidFill>
            <a:schemeClr val="accent2">
              <a:lumMod val="20000"/>
              <a:lumOff val="80000"/>
            </a:schemeClr>
          </a:solidFill>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3600" b="1">
                <a:effectLst>
                  <a:outerShdw blurRad="38100" dist="38100" dir="2700000" algn="tl">
                    <a:srgbClr val="FFFFFF"/>
                  </a:outerShdw>
                </a:effectLst>
              </a:rPr>
              <a:t>Brachial plexus</a:t>
            </a:r>
          </a:p>
        </p:txBody>
      </p:sp>
      <p:sp>
        <p:nvSpPr>
          <p:cNvPr id="11" name="Right Arrow 10"/>
          <p:cNvSpPr/>
          <p:nvPr/>
        </p:nvSpPr>
        <p:spPr>
          <a:xfrm>
            <a:off x="1295400" y="4191000"/>
            <a:ext cx="685800" cy="228600"/>
          </a:xfrm>
          <a:prstGeom prst="rightArrow">
            <a:avLst>
              <a:gd name="adj1" fmla="val 50000"/>
              <a:gd name="adj2" fmla="val 44706"/>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sz="half" idx="1"/>
          </p:nvPr>
        </p:nvSpPr>
        <p:spPr>
          <a:xfrm>
            <a:off x="457200" y="990600"/>
            <a:ext cx="4038600" cy="3733800"/>
          </a:xfrm>
          <a:solidFill>
            <a:schemeClr val="accent1">
              <a:lumMod val="20000"/>
              <a:lumOff val="80000"/>
            </a:schemeClr>
          </a:solidFill>
          <a:ln w="28575">
            <a:solidFill>
              <a:schemeClr val="tx1"/>
            </a:solidFill>
          </a:ln>
        </p:spPr>
        <p:txBody>
          <a:bodyPr/>
          <a:lstStyle/>
          <a:p>
            <a:pPr eaLnBrk="1" hangingPunct="1">
              <a:defRPr/>
            </a:pPr>
            <a:r>
              <a:rPr lang="en-US" sz="2000" b="1" u="sng" dirty="0" smtClean="0">
                <a:ea typeface="+mn-ea"/>
              </a:rPr>
              <a:t>Origin</a:t>
            </a:r>
            <a:r>
              <a:rPr lang="en-US" sz="2000" u="sng" dirty="0" smtClean="0">
                <a:ea typeface="+mn-ea"/>
              </a:rPr>
              <a:t>:</a:t>
            </a:r>
            <a:r>
              <a:rPr lang="en-US" sz="2000" dirty="0" smtClean="0">
                <a:ea typeface="+mn-ea"/>
              </a:rPr>
              <a:t>  (C 5 &amp; 6).</a:t>
            </a:r>
          </a:p>
          <a:p>
            <a:pPr eaLnBrk="1" hangingPunct="1">
              <a:defRPr/>
            </a:pPr>
            <a:r>
              <a:rPr lang="en-US" sz="2000" dirty="0" smtClean="0">
                <a:ea typeface="+mn-ea"/>
              </a:rPr>
              <a:t>Posterior cord</a:t>
            </a:r>
            <a:r>
              <a:rPr lang="en-US" sz="2000" b="1" dirty="0" smtClean="0">
                <a:ea typeface="+mn-ea"/>
              </a:rPr>
              <a:t> of brachial plexus</a:t>
            </a:r>
          </a:p>
          <a:p>
            <a:pPr eaLnBrk="1" hangingPunct="1">
              <a:defRPr/>
            </a:pPr>
            <a:r>
              <a:rPr lang="en-US" sz="2000" b="1" u="sng" dirty="0" smtClean="0">
                <a:ea typeface="+mn-ea"/>
              </a:rPr>
              <a:t>Course:</a:t>
            </a:r>
            <a:r>
              <a:rPr lang="en-US" sz="2000" b="1" dirty="0" smtClean="0">
                <a:ea typeface="+mn-ea"/>
              </a:rPr>
              <a:t> </a:t>
            </a:r>
          </a:p>
          <a:p>
            <a:pPr eaLnBrk="1" hangingPunct="1">
              <a:defRPr/>
            </a:pPr>
            <a:r>
              <a:rPr lang="en-US" sz="2000" dirty="0" smtClean="0">
                <a:ea typeface="+mn-ea"/>
              </a:rPr>
              <a:t>It passes inferiorly and laterally along the posterior wall to exit the axilla </a:t>
            </a:r>
          </a:p>
          <a:p>
            <a:pPr eaLnBrk="1" hangingPunct="1">
              <a:defRPr/>
            </a:pPr>
            <a:r>
              <a:rPr lang="en-US" sz="2000" dirty="0" smtClean="0">
                <a:ea typeface="+mn-ea"/>
              </a:rPr>
              <a:t>Then, it passes posteriorly </a:t>
            </a:r>
            <a:r>
              <a:rPr lang="en-US" sz="2000" dirty="0" smtClean="0">
                <a:solidFill>
                  <a:srgbClr val="FF0000"/>
                </a:solidFill>
                <a:ea typeface="+mn-ea"/>
              </a:rPr>
              <a:t>around the </a:t>
            </a:r>
            <a:r>
              <a:rPr lang="en-US" sz="2000" b="1" dirty="0" smtClean="0">
                <a:solidFill>
                  <a:srgbClr val="FF0000"/>
                </a:solidFill>
                <a:ea typeface="+mn-ea"/>
              </a:rPr>
              <a:t>surgical neck</a:t>
            </a:r>
            <a:r>
              <a:rPr lang="en-US" sz="2000" dirty="0" smtClean="0">
                <a:solidFill>
                  <a:srgbClr val="FF0000"/>
                </a:solidFill>
                <a:ea typeface="+mn-ea"/>
              </a:rPr>
              <a:t> of the humerus. </a:t>
            </a:r>
            <a:endParaRPr lang="en-US" sz="2000" b="1" dirty="0" smtClean="0">
              <a:solidFill>
                <a:srgbClr val="00B0F0"/>
              </a:solidFill>
              <a:ea typeface="+mn-ea"/>
            </a:endParaRPr>
          </a:p>
          <a:p>
            <a:pPr eaLnBrk="1" hangingPunct="1">
              <a:defRPr/>
            </a:pPr>
            <a:r>
              <a:rPr lang="en-US" sz="2000" dirty="0" smtClean="0">
                <a:ea typeface="+mn-ea"/>
              </a:rPr>
              <a:t>It is accompanied by the </a:t>
            </a:r>
            <a:r>
              <a:rPr lang="en-US" sz="2000" b="1" dirty="0" smtClean="0">
                <a:solidFill>
                  <a:srgbClr val="FF0066"/>
                </a:solidFill>
                <a:ea typeface="+mn-ea"/>
              </a:rPr>
              <a:t>posterior circumflex humeral artery. </a:t>
            </a:r>
          </a:p>
        </p:txBody>
      </p:sp>
      <p:pic>
        <p:nvPicPr>
          <p:cNvPr id="8" name="Picture 2" descr="C:\Users\user\Pictures\C6-FF44.png"/>
          <p:cNvPicPr>
            <a:picLocks noGrp="1" noChangeAspect="1" noChangeArrowheads="1"/>
          </p:cNvPicPr>
          <p:nvPr>
            <p:ph sz="half" idx="2"/>
          </p:nvPr>
        </p:nvPicPr>
        <p:blipFill>
          <a:blip r:embed="rId2"/>
          <a:srcRect r="30189"/>
          <a:stretch>
            <a:fillRect/>
          </a:stretch>
        </p:blipFill>
        <p:spPr>
          <a:xfrm>
            <a:off x="4724400" y="990600"/>
            <a:ext cx="4052888" cy="3733800"/>
          </a:xfrm>
          <a:effectLst>
            <a:outerShdw blurRad="292100" dist="139700" dir="2700000" algn="tl" rotWithShape="0">
              <a:srgbClr val="333333">
                <a:alpha val="65000"/>
              </a:srgbClr>
            </a:outerShdw>
          </a:effectLst>
        </p:spPr>
      </p:pic>
      <p:sp>
        <p:nvSpPr>
          <p:cNvPr id="10" name="Rectangle 9"/>
          <p:cNvSpPr/>
          <p:nvPr/>
        </p:nvSpPr>
        <p:spPr>
          <a:xfrm>
            <a:off x="0" y="228600"/>
            <a:ext cx="9144000" cy="646113"/>
          </a:xfrm>
          <a:prstGeom prst="rect">
            <a:avLst/>
          </a:prstGeom>
          <a:solidFill>
            <a:schemeClr val="accent6">
              <a:lumMod val="75000"/>
            </a:schemeClr>
          </a:solidFill>
        </p:spPr>
        <p:txBody>
          <a:bodyPr>
            <a:spAutoFit/>
          </a:bodyPr>
          <a:lstStyle/>
          <a:p>
            <a:pPr algn="ctr" fontAlgn="auto">
              <a:spcBef>
                <a:spcPts val="0"/>
              </a:spcBef>
              <a:spcAft>
                <a:spcPts val="0"/>
              </a:spcAft>
              <a:defRPr/>
            </a:pPr>
            <a:r>
              <a:rPr lang="en-US" sz="3600" b="1" dirty="0">
                <a:latin typeface="+mn-lt"/>
                <a:ea typeface="+mn-ea"/>
                <a:cs typeface="+mn-cs"/>
              </a:rPr>
              <a:t>Axillary Nerve</a:t>
            </a:r>
            <a:endParaRPr lang="en-US" sz="3600" dirty="0">
              <a:latin typeface="+mn-lt"/>
              <a:ea typeface="+mn-ea"/>
              <a:cs typeface="+mn-cs"/>
            </a:endParaRPr>
          </a:p>
        </p:txBody>
      </p:sp>
      <p:sp>
        <p:nvSpPr>
          <p:cNvPr id="5" name="Content Placeholder 2"/>
          <p:cNvSpPr txBox="1">
            <a:spLocks/>
          </p:cNvSpPr>
          <p:nvPr/>
        </p:nvSpPr>
        <p:spPr bwMode="auto">
          <a:xfrm>
            <a:off x="457200" y="4876800"/>
            <a:ext cx="8305800" cy="1524000"/>
          </a:xfrm>
          <a:prstGeom prst="rect">
            <a:avLst/>
          </a:prstGeom>
          <a:solidFill>
            <a:schemeClr val="accent1">
              <a:lumMod val="20000"/>
              <a:lumOff val="80000"/>
            </a:schemeClr>
          </a:solidFill>
          <a:ln w="28575">
            <a:solidFill>
              <a:schemeClr val="tx1"/>
            </a:solidFill>
            <a:miter lim="800000"/>
            <a:headEnd/>
            <a:tailEnd/>
          </a:ln>
        </p:spPr>
        <p:txBody>
          <a:bodyPr/>
          <a:lstStyle/>
          <a:p>
            <a:pPr marL="342900" indent="-342900">
              <a:spcBef>
                <a:spcPct val="20000"/>
              </a:spcBef>
              <a:buFont typeface="Arial" charset="0"/>
              <a:buChar char="•"/>
              <a:defRPr/>
            </a:pPr>
            <a:r>
              <a:rPr lang="en-US" sz="2000" b="1" u="sng" dirty="0">
                <a:solidFill>
                  <a:srgbClr val="FF0066"/>
                </a:solidFill>
                <a:latin typeface="+mn-lt"/>
                <a:ea typeface="+mn-ea"/>
                <a:cs typeface="+mn-cs"/>
              </a:rPr>
              <a:t>Branches:</a:t>
            </a:r>
          </a:p>
          <a:p>
            <a:pPr marL="342900" indent="-342900">
              <a:spcBef>
                <a:spcPct val="20000"/>
              </a:spcBef>
              <a:buFont typeface="Arial" charset="0"/>
              <a:buChar char="•"/>
              <a:defRPr/>
            </a:pPr>
            <a:r>
              <a:rPr lang="en-US" sz="2000" dirty="0">
                <a:solidFill>
                  <a:srgbClr val="FF0000"/>
                </a:solidFill>
                <a:latin typeface="+mn-lt"/>
                <a:ea typeface="+mn-ea"/>
                <a:cs typeface="+mn-cs"/>
              </a:rPr>
              <a:t>Motor</a:t>
            </a:r>
            <a:r>
              <a:rPr lang="en-US" sz="2000" dirty="0">
                <a:latin typeface="+mn-lt"/>
                <a:ea typeface="+mn-ea"/>
                <a:cs typeface="+mn-cs"/>
              </a:rPr>
              <a:t> to the </a:t>
            </a:r>
            <a:r>
              <a:rPr lang="en-US" sz="2000" b="1" dirty="0">
                <a:solidFill>
                  <a:srgbClr val="00B0F0"/>
                </a:solidFill>
                <a:latin typeface="+mn-lt"/>
                <a:ea typeface="+mn-ea"/>
                <a:cs typeface="+mn-cs"/>
              </a:rPr>
              <a:t>deltoid and </a:t>
            </a:r>
            <a:r>
              <a:rPr lang="en-US" sz="2000" b="1" dirty="0" err="1">
                <a:solidFill>
                  <a:srgbClr val="00B0F0"/>
                </a:solidFill>
                <a:latin typeface="+mn-lt"/>
                <a:ea typeface="+mn-ea"/>
                <a:cs typeface="+mn-cs"/>
              </a:rPr>
              <a:t>teres</a:t>
            </a:r>
            <a:r>
              <a:rPr lang="en-US" sz="2000" b="1" dirty="0">
                <a:solidFill>
                  <a:srgbClr val="00B0F0"/>
                </a:solidFill>
                <a:latin typeface="+mn-lt"/>
                <a:ea typeface="+mn-ea"/>
                <a:cs typeface="+mn-cs"/>
              </a:rPr>
              <a:t> minor muscles.</a:t>
            </a:r>
            <a:endParaRPr lang="en-US" sz="2000" b="1" dirty="0">
              <a:solidFill>
                <a:srgbClr val="FF0066"/>
              </a:solidFill>
              <a:latin typeface="+mn-lt"/>
              <a:ea typeface="+mn-ea"/>
              <a:cs typeface="+mn-cs"/>
            </a:endParaRPr>
          </a:p>
          <a:p>
            <a:pPr marL="342900" indent="-342900">
              <a:spcBef>
                <a:spcPct val="20000"/>
              </a:spcBef>
              <a:buFont typeface="Arial" charset="0"/>
              <a:buChar char="•"/>
              <a:defRPr/>
            </a:pPr>
            <a:r>
              <a:rPr lang="en-US" sz="2000" dirty="0">
                <a:solidFill>
                  <a:srgbClr val="002060"/>
                </a:solidFill>
                <a:latin typeface="+mn-lt"/>
                <a:ea typeface="+mn-ea"/>
                <a:cs typeface="+mn-cs"/>
              </a:rPr>
              <a:t>Sensory</a:t>
            </a:r>
            <a:r>
              <a:rPr lang="en-US" sz="2000" dirty="0">
                <a:latin typeface="+mn-lt"/>
                <a:ea typeface="+mn-ea"/>
                <a:cs typeface="+mn-cs"/>
              </a:rPr>
              <a:t>: </a:t>
            </a:r>
            <a:r>
              <a:rPr lang="en-US" sz="2000" b="1" dirty="0">
                <a:latin typeface="+mn-lt"/>
                <a:ea typeface="+mn-ea"/>
                <a:cs typeface="+mn-cs"/>
              </a:rPr>
              <a:t>superior lateral </a:t>
            </a:r>
            <a:r>
              <a:rPr lang="en-US" sz="2000" b="1" dirty="0" err="1">
                <a:latin typeface="+mn-lt"/>
                <a:ea typeface="+mn-ea"/>
                <a:cs typeface="+mn-cs"/>
              </a:rPr>
              <a:t>cutaneous</a:t>
            </a:r>
            <a:r>
              <a:rPr lang="en-US" sz="2000" b="1" dirty="0">
                <a:latin typeface="+mn-lt"/>
                <a:ea typeface="+mn-ea"/>
                <a:cs typeface="+mn-cs"/>
              </a:rPr>
              <a:t> nerve of arm</a:t>
            </a:r>
            <a:r>
              <a:rPr lang="en-US" sz="2000" dirty="0">
                <a:latin typeface="+mn-lt"/>
                <a:ea typeface="+mn-ea"/>
                <a:cs typeface="+mn-cs"/>
              </a:rPr>
              <a:t> that loops around the posterior margin of the deltoid muscle to innervate skin in that region. </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sz="half" idx="1"/>
          </p:nvPr>
        </p:nvSpPr>
        <p:spPr>
          <a:xfrm>
            <a:off x="152400" y="1371600"/>
            <a:ext cx="3810000" cy="4724400"/>
          </a:xfrm>
          <a:solidFill>
            <a:schemeClr val="accent1">
              <a:lumMod val="20000"/>
              <a:lumOff val="80000"/>
            </a:schemeClr>
          </a:solidFill>
          <a:ln>
            <a:solidFill>
              <a:srgbClr val="FF0000"/>
            </a:solidFill>
          </a:ln>
        </p:spPr>
        <p:txBody>
          <a:bodyPr/>
          <a:lstStyle/>
          <a:p>
            <a:pPr eaLnBrk="1" hangingPunct="1">
              <a:lnSpc>
                <a:spcPct val="90000"/>
              </a:lnSpc>
              <a:defRPr/>
            </a:pPr>
            <a:r>
              <a:rPr lang="en-US" dirty="0" smtClean="0">
                <a:ea typeface="+mn-ea"/>
              </a:rPr>
              <a:t>The axillary nerve is usually injured due to: </a:t>
            </a:r>
          </a:p>
          <a:p>
            <a:pPr marL="971550" lvl="1" indent="-514350" eaLnBrk="1" hangingPunct="1">
              <a:lnSpc>
                <a:spcPct val="90000"/>
              </a:lnSpc>
              <a:buFont typeface="Calibri" pitchFamily="34" charset="0"/>
              <a:buAutoNum type="arabicPeriod"/>
              <a:defRPr/>
            </a:pPr>
            <a:r>
              <a:rPr lang="en-US" sz="2800" dirty="0" smtClean="0">
                <a:solidFill>
                  <a:srgbClr val="FF0000"/>
                </a:solidFill>
                <a:ea typeface="+mn-ea"/>
              </a:rPr>
              <a:t>Fracture of surgical neck of the humerus.</a:t>
            </a:r>
          </a:p>
          <a:p>
            <a:pPr marL="971550" lvl="1" indent="-514350" eaLnBrk="1" hangingPunct="1">
              <a:lnSpc>
                <a:spcPct val="90000"/>
              </a:lnSpc>
              <a:buFont typeface="Calibri" pitchFamily="34" charset="0"/>
              <a:buAutoNum type="arabicPeriod"/>
              <a:defRPr/>
            </a:pPr>
            <a:r>
              <a:rPr lang="en-US" sz="2800" dirty="0" smtClean="0">
                <a:solidFill>
                  <a:srgbClr val="FF0000"/>
                </a:solidFill>
                <a:ea typeface="+mn-ea"/>
              </a:rPr>
              <a:t>Downward dislocation of the shoulder joint</a:t>
            </a:r>
            <a:r>
              <a:rPr lang="en-US" sz="2800" dirty="0" smtClean="0">
                <a:ea typeface="+mn-ea"/>
              </a:rPr>
              <a:t> </a:t>
            </a:r>
          </a:p>
          <a:p>
            <a:pPr marL="971550" lvl="1" indent="-514350" eaLnBrk="1" hangingPunct="1">
              <a:lnSpc>
                <a:spcPct val="90000"/>
              </a:lnSpc>
              <a:buFont typeface="Calibri" pitchFamily="34" charset="0"/>
              <a:buAutoNum type="arabicPeriod"/>
              <a:defRPr/>
            </a:pPr>
            <a:r>
              <a:rPr lang="en-US" sz="2800" dirty="0" smtClean="0">
                <a:solidFill>
                  <a:srgbClr val="FF0000"/>
                </a:solidFill>
                <a:ea typeface="+mn-ea"/>
              </a:rPr>
              <a:t>Compression. from the incorrect use of </a:t>
            </a:r>
            <a:r>
              <a:rPr lang="en-US" sz="2800" b="1" dirty="0" smtClean="0">
                <a:solidFill>
                  <a:srgbClr val="FF0000"/>
                </a:solidFill>
                <a:ea typeface="+mn-ea"/>
              </a:rPr>
              <a:t>crutches.</a:t>
            </a:r>
          </a:p>
        </p:txBody>
      </p:sp>
      <p:sp>
        <p:nvSpPr>
          <p:cNvPr id="5" name="Rectangle 4"/>
          <p:cNvSpPr/>
          <p:nvPr/>
        </p:nvSpPr>
        <p:spPr>
          <a:xfrm>
            <a:off x="0" y="228600"/>
            <a:ext cx="9144000" cy="646113"/>
          </a:xfrm>
          <a:prstGeom prst="rect">
            <a:avLst/>
          </a:prstGeom>
          <a:solidFill>
            <a:schemeClr val="accent6">
              <a:lumMod val="75000"/>
            </a:schemeClr>
          </a:solidFill>
        </p:spPr>
        <p:txBody>
          <a:bodyPr>
            <a:spAutoFit/>
          </a:bodyPr>
          <a:lstStyle/>
          <a:p>
            <a:pPr algn="ctr" fontAlgn="auto">
              <a:spcBef>
                <a:spcPts val="0"/>
              </a:spcBef>
              <a:spcAft>
                <a:spcPts val="0"/>
              </a:spcAft>
              <a:defRPr/>
            </a:pPr>
            <a:r>
              <a:rPr lang="en-US" sz="3600" b="1" dirty="0">
                <a:effectLst>
                  <a:outerShdw blurRad="38100" dist="38100" dir="2700000" algn="tl">
                    <a:srgbClr val="000000">
                      <a:alpha val="43137"/>
                    </a:srgbClr>
                  </a:outerShdw>
                </a:effectLst>
                <a:latin typeface="+mn-lt"/>
                <a:ea typeface="+mn-ea"/>
                <a:cs typeface="+mn-cs"/>
              </a:rPr>
              <a:t>Axillary Nerve Lesion</a:t>
            </a:r>
            <a:endParaRPr lang="en-US" sz="3600" dirty="0">
              <a:latin typeface="+mn-lt"/>
              <a:ea typeface="+mn-ea"/>
              <a:cs typeface="+mn-cs"/>
            </a:endParaRPr>
          </a:p>
        </p:txBody>
      </p:sp>
      <p:pic>
        <p:nvPicPr>
          <p:cNvPr id="8196" name="Picture 7" descr="http://www.caringtoday.com/files/images/crutch2.preview.jpg"/>
          <p:cNvPicPr>
            <a:picLocks noChangeAspect="1" noChangeArrowheads="1"/>
          </p:cNvPicPr>
          <p:nvPr/>
        </p:nvPicPr>
        <p:blipFill>
          <a:blip r:embed="rId2">
            <a:extLst>
              <a:ext uri="{28A0092B-C50C-407E-A947-70E740481C1C}">
                <a14:useLocalDpi xmlns:a14="http://schemas.microsoft.com/office/drawing/2010/main" val="0"/>
              </a:ext>
            </a:extLst>
          </a:blip>
          <a:srcRect l="4121"/>
          <a:stretch>
            <a:fillRect/>
          </a:stretch>
        </p:blipFill>
        <p:spPr bwMode="auto">
          <a:xfrm>
            <a:off x="7086600" y="1701800"/>
            <a:ext cx="1814513" cy="3327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197" name="Picture 2" descr="C:\Users\user\Documents\Downloads\gr1-midi.jpg"/>
          <p:cNvPicPr>
            <a:picLocks noChangeAspect="1" noChangeArrowheads="1"/>
          </p:cNvPicPr>
          <p:nvPr/>
        </p:nvPicPr>
        <p:blipFill>
          <a:blip r:embed="rId3">
            <a:extLst>
              <a:ext uri="{28A0092B-C50C-407E-A947-70E740481C1C}">
                <a14:useLocalDpi xmlns:a14="http://schemas.microsoft.com/office/drawing/2010/main" val="0"/>
              </a:ext>
            </a:extLst>
          </a:blip>
          <a:srcRect b="6061"/>
          <a:stretch>
            <a:fillRect/>
          </a:stretch>
        </p:blipFill>
        <p:spPr bwMode="auto">
          <a:xfrm>
            <a:off x="4267200" y="1066800"/>
            <a:ext cx="2514600" cy="24542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198" name="Picture 3" descr="C:\Users\user\Documents\Downloads\images.jpg"/>
          <p:cNvPicPr>
            <a:picLocks noChangeAspect="1" noChangeArrowheads="1"/>
          </p:cNvPicPr>
          <p:nvPr/>
        </p:nvPicPr>
        <p:blipFill>
          <a:blip r:embed="rId4">
            <a:extLst>
              <a:ext uri="{28A0092B-C50C-407E-A947-70E740481C1C}">
                <a14:useLocalDpi xmlns:a14="http://schemas.microsoft.com/office/drawing/2010/main" val="0"/>
              </a:ext>
            </a:extLst>
          </a:blip>
          <a:srcRect l="15909"/>
          <a:stretch>
            <a:fillRect/>
          </a:stretch>
        </p:blipFill>
        <p:spPr bwMode="auto">
          <a:xfrm>
            <a:off x="4038600" y="3657600"/>
            <a:ext cx="2994025" cy="2667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267200" y="990600"/>
            <a:ext cx="228600" cy="400050"/>
          </a:xfrm>
          <a:prstGeom prst="rect">
            <a:avLst/>
          </a:prstGeom>
          <a:noFill/>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b="1">
                <a:solidFill>
                  <a:schemeClr val="bg1"/>
                </a:solidFill>
                <a:effectLst>
                  <a:outerShdw blurRad="38100" dist="38100" dir="2700000" algn="tl">
                    <a:srgbClr val="DDDDDD"/>
                  </a:outerShdw>
                </a:effectLst>
                <a:latin typeface="Calibri" charset="0"/>
              </a:rPr>
              <a:t>1</a:t>
            </a:r>
          </a:p>
        </p:txBody>
      </p:sp>
      <p:sp>
        <p:nvSpPr>
          <p:cNvPr id="14" name="TextBox 13"/>
          <p:cNvSpPr txBox="1"/>
          <p:nvPr/>
        </p:nvSpPr>
        <p:spPr>
          <a:xfrm>
            <a:off x="4038600" y="3657600"/>
            <a:ext cx="228600" cy="400050"/>
          </a:xfrm>
          <a:prstGeom prst="rect">
            <a:avLst/>
          </a:prstGeom>
          <a:noFill/>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b="1">
                <a:solidFill>
                  <a:schemeClr val="bg1"/>
                </a:solidFill>
                <a:effectLst>
                  <a:outerShdw blurRad="38100" dist="38100" dir="2700000" algn="tl">
                    <a:srgbClr val="DDDDDD"/>
                  </a:outerShdw>
                </a:effectLst>
                <a:latin typeface="Calibri" charset="0"/>
              </a:rPr>
              <a:t>2</a:t>
            </a:r>
          </a:p>
        </p:txBody>
      </p:sp>
      <p:sp>
        <p:nvSpPr>
          <p:cNvPr id="15" name="TextBox 14"/>
          <p:cNvSpPr txBox="1"/>
          <p:nvPr/>
        </p:nvSpPr>
        <p:spPr>
          <a:xfrm>
            <a:off x="7086600" y="1752600"/>
            <a:ext cx="228600" cy="400050"/>
          </a:xfrm>
          <a:prstGeom prst="rect">
            <a:avLst/>
          </a:prstGeom>
          <a:noFill/>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b="1">
                <a:effectLst>
                  <a:outerShdw blurRad="38100" dist="38100" dir="2700000" algn="tl">
                    <a:srgbClr val="DDDDDD"/>
                  </a:outerShdw>
                </a:effectLst>
                <a:latin typeface="Calibri" charset="0"/>
              </a:rPr>
              <a:t>3</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0" y="1066800"/>
            <a:ext cx="4191000" cy="5562600"/>
          </a:xfrm>
          <a:solidFill>
            <a:schemeClr val="accent1">
              <a:lumMod val="20000"/>
              <a:lumOff val="80000"/>
            </a:schemeClr>
          </a:solidFill>
          <a:ln>
            <a:solidFill>
              <a:srgbClr val="FF0000"/>
            </a:solidFill>
          </a:ln>
        </p:spPr>
        <p:txBody>
          <a:bodyPr>
            <a:normAutofit/>
          </a:bodyPr>
          <a:lstStyle/>
          <a:p>
            <a:pPr eaLnBrk="1" hangingPunct="1">
              <a:lnSpc>
                <a:spcPct val="90000"/>
              </a:lnSpc>
              <a:buFont typeface="Arial" charset="0"/>
              <a:buNone/>
            </a:pPr>
            <a:r>
              <a:rPr lang="en-US" sz="3200" b="1" u="sng">
                <a:effectLst>
                  <a:outerShdw blurRad="38100" dist="38100" dir="2700000" algn="tl">
                    <a:srgbClr val="FFFFFF"/>
                  </a:outerShdw>
                </a:effectLst>
                <a:latin typeface="Calibri" charset="0"/>
              </a:rPr>
              <a:t>Affects:</a:t>
            </a:r>
          </a:p>
          <a:p>
            <a:pPr eaLnBrk="1" hangingPunct="1">
              <a:lnSpc>
                <a:spcPct val="80000"/>
              </a:lnSpc>
            </a:pPr>
            <a:r>
              <a:rPr lang="en-US" sz="2400" b="1">
                <a:solidFill>
                  <a:srgbClr val="FF0000"/>
                </a:solidFill>
                <a:latin typeface="Calibri" charset="0"/>
              </a:rPr>
              <a:t>Motor:</a:t>
            </a:r>
            <a:r>
              <a:rPr lang="en-US" sz="2400">
                <a:solidFill>
                  <a:srgbClr val="FF0000"/>
                </a:solidFill>
                <a:latin typeface="Calibri" charset="0"/>
              </a:rPr>
              <a:t> </a:t>
            </a:r>
          </a:p>
          <a:p>
            <a:pPr eaLnBrk="1" hangingPunct="1">
              <a:lnSpc>
                <a:spcPct val="80000"/>
              </a:lnSpc>
            </a:pPr>
            <a:r>
              <a:rPr lang="en-US" sz="2400">
                <a:latin typeface="Calibri" charset="0"/>
              </a:rPr>
              <a:t>Paralysis of the deltoid and teres minor muscles. </a:t>
            </a:r>
          </a:p>
          <a:p>
            <a:pPr eaLnBrk="1" hangingPunct="1">
              <a:lnSpc>
                <a:spcPct val="80000"/>
              </a:lnSpc>
            </a:pPr>
            <a:r>
              <a:rPr lang="en-US" sz="2400">
                <a:latin typeface="Calibri" charset="0"/>
              </a:rPr>
              <a:t>Impaired abduction of the shoulder (30-90˚). </a:t>
            </a:r>
          </a:p>
          <a:p>
            <a:pPr eaLnBrk="1" hangingPunct="1">
              <a:lnSpc>
                <a:spcPct val="80000"/>
              </a:lnSpc>
            </a:pPr>
            <a:r>
              <a:rPr lang="en-US" sz="2400">
                <a:latin typeface="Calibri" charset="0"/>
              </a:rPr>
              <a:t>The paralyzed deltoid wastes rapidly. </a:t>
            </a:r>
          </a:p>
          <a:p>
            <a:pPr eaLnBrk="1" hangingPunct="1">
              <a:lnSpc>
                <a:spcPct val="80000"/>
              </a:lnSpc>
            </a:pPr>
            <a:r>
              <a:rPr lang="en-US" sz="2400">
                <a:latin typeface="Calibri" charset="0"/>
              </a:rPr>
              <a:t>As the deltoid atrophies, the rounded contour of the shoulder is flattened compared to the uninjured side. </a:t>
            </a:r>
          </a:p>
          <a:p>
            <a:pPr eaLnBrk="1" hangingPunct="1">
              <a:lnSpc>
                <a:spcPct val="90000"/>
              </a:lnSpc>
            </a:pPr>
            <a:r>
              <a:rPr lang="en-US" sz="2400" b="1">
                <a:solidFill>
                  <a:srgbClr val="FF0000"/>
                </a:solidFill>
                <a:latin typeface="Calibri" charset="0"/>
              </a:rPr>
              <a:t>Sensory:</a:t>
            </a:r>
            <a:r>
              <a:rPr lang="en-US" sz="2400">
                <a:latin typeface="Calibri" charset="0"/>
              </a:rPr>
              <a:t> Loss of sensation over the lateral side of the proximal part of the arm. </a:t>
            </a:r>
          </a:p>
        </p:txBody>
      </p:sp>
      <p:sp>
        <p:nvSpPr>
          <p:cNvPr id="5" name="Rectangle 4"/>
          <p:cNvSpPr/>
          <p:nvPr/>
        </p:nvSpPr>
        <p:spPr>
          <a:xfrm>
            <a:off x="0" y="228600"/>
            <a:ext cx="9144000" cy="646113"/>
          </a:xfrm>
          <a:prstGeom prst="rect">
            <a:avLst/>
          </a:prstGeom>
          <a:solidFill>
            <a:schemeClr val="accent6">
              <a:lumMod val="75000"/>
            </a:schemeClr>
          </a:solidFill>
        </p:spPr>
        <p:txBody>
          <a:bodyPr>
            <a:spAutoFit/>
          </a:bodyPr>
          <a:lstStyle/>
          <a:p>
            <a:pPr algn="ctr" fontAlgn="auto">
              <a:spcBef>
                <a:spcPts val="0"/>
              </a:spcBef>
              <a:spcAft>
                <a:spcPts val="0"/>
              </a:spcAft>
              <a:defRPr/>
            </a:pPr>
            <a:r>
              <a:rPr lang="en-US" sz="3600" b="1" dirty="0">
                <a:effectLst>
                  <a:outerShdw blurRad="38100" dist="38100" dir="2700000" algn="tl">
                    <a:srgbClr val="000000">
                      <a:alpha val="43137"/>
                    </a:srgbClr>
                  </a:outerShdw>
                </a:effectLst>
                <a:latin typeface="+mn-lt"/>
                <a:ea typeface="+mn-ea"/>
                <a:cs typeface="+mn-cs"/>
              </a:rPr>
              <a:t>Axillary Nerve Lesion</a:t>
            </a:r>
            <a:endParaRPr lang="en-US" sz="3600" dirty="0">
              <a:latin typeface="+mn-lt"/>
              <a:ea typeface="+mn-ea"/>
              <a:cs typeface="+mn-cs"/>
            </a:endParaRPr>
          </a:p>
        </p:txBody>
      </p:sp>
      <p:pic>
        <p:nvPicPr>
          <p:cNvPr id="9220" name="Picture 2" descr="C:\Users\user\Pictures\C6-FF44.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67924" t="32047" b="8087"/>
          <a:stretch>
            <a:fillRect/>
          </a:stretch>
        </p:blipFill>
        <p:spPr>
          <a:xfrm>
            <a:off x="5715000" y="4267200"/>
            <a:ext cx="2368550" cy="2362200"/>
          </a:xfrm>
          <a:ln>
            <a:solidFill>
              <a:srgbClr val="FF0000"/>
            </a:solidFill>
            <a:miter lim="800000"/>
            <a:headEnd/>
            <a:tailEnd/>
          </a:ln>
        </p:spPr>
      </p:pic>
      <p:pic>
        <p:nvPicPr>
          <p:cNvPr id="9221" name="Picture 4" descr="C:\Documents and Settings\user\My Documents\My Pictures\Axillary_ner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295400"/>
            <a:ext cx="3276600"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own Arrow 9"/>
          <p:cNvSpPr/>
          <p:nvPr/>
        </p:nvSpPr>
        <p:spPr>
          <a:xfrm>
            <a:off x="5638800" y="1143000"/>
            <a:ext cx="3810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74638"/>
            <a:ext cx="9144000" cy="563562"/>
          </a:xfrm>
          <a:solidFill>
            <a:schemeClr val="accent6">
              <a:lumMod val="75000"/>
            </a:schemeClr>
          </a:solidFill>
          <a:ln>
            <a:solidFill>
              <a:schemeClr val="tx1"/>
            </a:solidFill>
          </a:ln>
        </p:spPr>
        <p:txBody>
          <a:bodyPr>
            <a:noAutofit/>
          </a:bodyPr>
          <a:lstStyle/>
          <a:p>
            <a:pPr eaLnBrk="1" hangingPunct="1"/>
            <a:r>
              <a:rPr lang="en-US" sz="3600" b="1">
                <a:effectLst>
                  <a:outerShdw blurRad="38100" dist="38100" dir="2700000" algn="tl">
                    <a:srgbClr val="FFFFFF"/>
                  </a:outerShdw>
                </a:effectLst>
                <a:latin typeface="Calibri" charset="0"/>
              </a:rPr>
              <a:t>Median Nerve</a:t>
            </a:r>
          </a:p>
        </p:txBody>
      </p:sp>
      <p:sp>
        <p:nvSpPr>
          <p:cNvPr id="3" name="Content Placeholder 2"/>
          <p:cNvSpPr>
            <a:spLocks noGrp="1"/>
          </p:cNvSpPr>
          <p:nvPr>
            <p:ph sz="half" idx="1"/>
          </p:nvPr>
        </p:nvSpPr>
        <p:spPr>
          <a:xfrm>
            <a:off x="533400" y="1066800"/>
            <a:ext cx="3733800" cy="4953000"/>
          </a:xfrm>
          <a:solidFill>
            <a:schemeClr val="accent1">
              <a:lumMod val="20000"/>
              <a:lumOff val="80000"/>
            </a:schemeClr>
          </a:solidFill>
          <a:ln>
            <a:solidFill>
              <a:srgbClr val="FF0000"/>
            </a:solidFill>
          </a:ln>
        </p:spPr>
        <p:txBody>
          <a:bodyPr rtlCol="0">
            <a:normAutofit/>
          </a:bodyPr>
          <a:lstStyle/>
          <a:p>
            <a:pPr eaLnBrk="1" fontAlgn="auto" hangingPunct="1">
              <a:spcAft>
                <a:spcPts val="0"/>
              </a:spcAft>
              <a:buFont typeface="Arial" pitchFamily="34" charset="0"/>
              <a:buChar char="•"/>
              <a:defRPr/>
            </a:pPr>
            <a:r>
              <a:rPr lang="en-US" b="1" dirty="0" smtClean="0">
                <a:ea typeface="+mn-ea"/>
              </a:rPr>
              <a:t>(C5,6,7, 8, T1)</a:t>
            </a:r>
          </a:p>
          <a:p>
            <a:pPr eaLnBrk="1" fontAlgn="auto" hangingPunct="1">
              <a:spcAft>
                <a:spcPts val="0"/>
              </a:spcAft>
              <a:buFont typeface="Arial" pitchFamily="34" charset="0"/>
              <a:buChar char="•"/>
              <a:defRPr/>
            </a:pPr>
            <a:r>
              <a:rPr lang="en-US" dirty="0" smtClean="0">
                <a:ea typeface="+mn-ea"/>
              </a:rPr>
              <a:t>The median nerve is formed </a:t>
            </a:r>
            <a:r>
              <a:rPr lang="en-US" b="1" dirty="0" smtClean="0">
                <a:ea typeface="+mn-ea"/>
              </a:rPr>
              <a:t>anterior to the third part of the axillary artery</a:t>
            </a:r>
            <a:r>
              <a:rPr lang="en-US" dirty="0" smtClean="0">
                <a:ea typeface="+mn-ea"/>
              </a:rPr>
              <a:t> by the </a:t>
            </a:r>
            <a:r>
              <a:rPr lang="en-US" dirty="0" smtClean="0">
                <a:solidFill>
                  <a:srgbClr val="FF0000"/>
                </a:solidFill>
                <a:ea typeface="+mn-ea"/>
              </a:rPr>
              <a:t>union of lateral and medial roots originating from the lateral and medial cords of the brachial plexus.</a:t>
            </a:r>
          </a:p>
          <a:p>
            <a:pPr eaLnBrk="1" fontAlgn="auto" hangingPunct="1">
              <a:spcAft>
                <a:spcPts val="0"/>
              </a:spcAft>
              <a:buFont typeface="Arial" pitchFamily="34" charset="0"/>
              <a:buChar char="•"/>
              <a:defRPr/>
            </a:pPr>
            <a:endParaRPr lang="en-US" sz="2000" dirty="0" smtClean="0">
              <a:ea typeface="+mn-ea"/>
            </a:endParaRPr>
          </a:p>
          <a:p>
            <a:pPr eaLnBrk="1" fontAlgn="auto" hangingPunct="1">
              <a:spcAft>
                <a:spcPts val="0"/>
              </a:spcAft>
              <a:buFont typeface="Arial" pitchFamily="34" charset="0"/>
              <a:buChar char="•"/>
              <a:defRPr/>
            </a:pPr>
            <a:endParaRPr lang="en-US" sz="2000" dirty="0">
              <a:ea typeface="+mn-ea"/>
            </a:endParaRPr>
          </a:p>
        </p:txBody>
      </p:sp>
      <p:pic>
        <p:nvPicPr>
          <p:cNvPr id="10244" name="Picture 2" descr="C:\Users\user\Pictures\C6-FF53.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19600" y="1066800"/>
            <a:ext cx="4114800" cy="5464175"/>
          </a:xfrm>
          <a:ln>
            <a:solidFill>
              <a:srgbClr val="FF0000"/>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4"/>
          <p:cNvSpPr>
            <a:spLocks noGrp="1"/>
          </p:cNvSpPr>
          <p:nvPr>
            <p:ph sz="half" idx="4294967295"/>
          </p:nvPr>
        </p:nvSpPr>
        <p:spPr>
          <a:xfrm>
            <a:off x="152400" y="914400"/>
            <a:ext cx="3657600" cy="5486400"/>
          </a:xfrm>
          <a:solidFill>
            <a:schemeClr val="accent1">
              <a:lumMod val="20000"/>
              <a:lumOff val="80000"/>
            </a:schemeClr>
          </a:solidFill>
          <a:ln>
            <a:solidFill>
              <a:srgbClr val="FF0000"/>
            </a:solidFill>
          </a:ln>
        </p:spPr>
        <p:txBody>
          <a:bodyPr/>
          <a:lstStyle/>
          <a:p>
            <a:pPr eaLnBrk="1" hangingPunct="1">
              <a:defRPr/>
            </a:pPr>
            <a:r>
              <a:rPr lang="en-US" sz="2000" dirty="0" smtClean="0">
                <a:ea typeface="+mn-ea"/>
              </a:rPr>
              <a:t>It enters the arm from the axilla at the inferior margin of the teres major muscle.</a:t>
            </a:r>
          </a:p>
          <a:p>
            <a:pPr eaLnBrk="1" hangingPunct="1">
              <a:defRPr/>
            </a:pPr>
            <a:r>
              <a:rPr lang="en-US" sz="2000" dirty="0" smtClean="0">
                <a:ea typeface="+mn-ea"/>
              </a:rPr>
              <a:t>It passes vertically down the medial side of the arm in the anterior compartment and is related to the </a:t>
            </a:r>
            <a:r>
              <a:rPr lang="en-US" sz="2000" b="1" dirty="0" smtClean="0">
                <a:solidFill>
                  <a:srgbClr val="FF0000"/>
                </a:solidFill>
                <a:ea typeface="+mn-ea"/>
              </a:rPr>
              <a:t>brachial artery </a:t>
            </a:r>
            <a:r>
              <a:rPr lang="en-US" sz="2000" dirty="0" smtClean="0">
                <a:ea typeface="+mn-ea"/>
              </a:rPr>
              <a:t>throughout its course: </a:t>
            </a:r>
          </a:p>
          <a:p>
            <a:pPr lvl="1" eaLnBrk="1" hangingPunct="1">
              <a:buFont typeface="Arial" charset="0"/>
              <a:buChar char="•"/>
              <a:defRPr/>
            </a:pPr>
            <a:r>
              <a:rPr lang="en-US" sz="2000" u="sng" dirty="0" smtClean="0">
                <a:ea typeface="+mn-ea"/>
              </a:rPr>
              <a:t>in proximal regions</a:t>
            </a:r>
            <a:r>
              <a:rPr lang="en-US" sz="2000" dirty="0" smtClean="0">
                <a:ea typeface="+mn-ea"/>
              </a:rPr>
              <a:t>, it lies immediately lateral to the brachial artery; </a:t>
            </a:r>
          </a:p>
          <a:p>
            <a:pPr lvl="1" eaLnBrk="1" hangingPunct="1">
              <a:buFont typeface="Arial" charset="0"/>
              <a:buChar char="•"/>
              <a:defRPr/>
            </a:pPr>
            <a:r>
              <a:rPr lang="en-US" sz="2000" u="sng" dirty="0" smtClean="0">
                <a:ea typeface="+mn-ea"/>
              </a:rPr>
              <a:t>in more distal regions </a:t>
            </a:r>
            <a:r>
              <a:rPr lang="en-US" sz="2000" dirty="0" smtClean="0">
                <a:ea typeface="+mn-ea"/>
              </a:rPr>
              <a:t>it crosses to the medial side of the brachial artery and lies anterior to the elbow joint. </a:t>
            </a:r>
          </a:p>
        </p:txBody>
      </p:sp>
      <p:pic>
        <p:nvPicPr>
          <p:cNvPr id="11267" name="Picture 2" descr="C:\Users\user\Pictures\Picture1sss.png"/>
          <p:cNvPicPr>
            <a:picLocks noChangeAspect="1" noChangeArrowheads="1"/>
          </p:cNvPicPr>
          <p:nvPr/>
        </p:nvPicPr>
        <p:blipFill>
          <a:blip r:embed="rId2">
            <a:extLst>
              <a:ext uri="{28A0092B-C50C-407E-A947-70E740481C1C}">
                <a14:useLocalDpi xmlns:a14="http://schemas.microsoft.com/office/drawing/2010/main" val="0"/>
              </a:ext>
            </a:extLst>
          </a:blip>
          <a:srcRect b="61412"/>
          <a:stretch>
            <a:fillRect/>
          </a:stretch>
        </p:blipFill>
        <p:spPr bwMode="auto">
          <a:xfrm>
            <a:off x="3886200" y="838200"/>
            <a:ext cx="5008563" cy="3810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0" y="152400"/>
            <a:ext cx="9144000" cy="584200"/>
          </a:xfrm>
          <a:prstGeom prst="rect">
            <a:avLst/>
          </a:prstGeom>
          <a:solidFill>
            <a:schemeClr val="accent6">
              <a:lumMod val="75000"/>
            </a:schemeClr>
          </a:solidFill>
        </p:spPr>
        <p:txBody>
          <a:bodyPr>
            <a:spAutoFit/>
          </a:bodyPr>
          <a:lstStyle/>
          <a:p>
            <a:pPr algn="ctr"/>
            <a:r>
              <a:rPr lang="en-US" sz="3200" b="1">
                <a:effectLst>
                  <a:outerShdw blurRad="38100" dist="38100" dir="2700000" algn="tl">
                    <a:srgbClr val="FFFFFF"/>
                  </a:outerShdw>
                </a:effectLst>
                <a:latin typeface="Calibri" charset="0"/>
              </a:rPr>
              <a:t>Median Nerve in the Arm </a:t>
            </a:r>
          </a:p>
        </p:txBody>
      </p:sp>
      <p:sp>
        <p:nvSpPr>
          <p:cNvPr id="8197" name="Rectangle 6"/>
          <p:cNvSpPr>
            <a:spLocks noChangeArrowheads="1"/>
          </p:cNvSpPr>
          <p:nvPr/>
        </p:nvSpPr>
        <p:spPr bwMode="auto">
          <a:xfrm>
            <a:off x="3886200" y="4724400"/>
            <a:ext cx="5105400" cy="1631950"/>
          </a:xfrm>
          <a:prstGeom prst="rect">
            <a:avLst/>
          </a:prstGeom>
          <a:solidFill>
            <a:schemeClr val="accent1">
              <a:lumMod val="20000"/>
              <a:lumOff val="80000"/>
            </a:schemeClr>
          </a:solidFill>
          <a:ln w="9525">
            <a:solidFill>
              <a:srgbClr val="FF0000"/>
            </a:solidFill>
            <a:miter lim="800000"/>
            <a:headEnd/>
            <a:tailEnd/>
          </a:ln>
        </p:spPr>
        <p:txBody>
          <a:bodyPr>
            <a:spAutoFit/>
          </a:bodyPr>
          <a:lstStyle/>
          <a:p>
            <a:pPr>
              <a:defRPr/>
            </a:pPr>
            <a:r>
              <a:rPr lang="en-US" sz="2000" dirty="0">
                <a:latin typeface="Calibri" pitchFamily="34" charset="0"/>
                <a:ea typeface="+mn-ea"/>
              </a:rPr>
              <a:t>The median nerve has </a:t>
            </a:r>
            <a:r>
              <a:rPr lang="en-US" sz="2000" b="1" dirty="0">
                <a:solidFill>
                  <a:srgbClr val="FF0000"/>
                </a:solidFill>
                <a:latin typeface="Calibri" pitchFamily="34" charset="0"/>
                <a:ea typeface="+mn-ea"/>
              </a:rPr>
              <a:t>no major branches in the arm</a:t>
            </a:r>
            <a:r>
              <a:rPr lang="en-US" sz="2000" dirty="0">
                <a:latin typeface="Calibri" pitchFamily="34" charset="0"/>
                <a:ea typeface="+mn-ea"/>
              </a:rPr>
              <a:t>, but a branch to one of the muscles of the forearm, the </a:t>
            </a:r>
            <a:r>
              <a:rPr lang="en-US" sz="2000" b="1" u="sng" dirty="0">
                <a:solidFill>
                  <a:srgbClr val="FF0000"/>
                </a:solidFill>
                <a:latin typeface="Calibri" pitchFamily="34" charset="0"/>
                <a:ea typeface="+mn-ea"/>
              </a:rPr>
              <a:t>pronator teres </a:t>
            </a:r>
            <a:r>
              <a:rPr lang="en-US" sz="2000" dirty="0">
                <a:latin typeface="Calibri" pitchFamily="34" charset="0"/>
                <a:ea typeface="+mn-ea"/>
              </a:rPr>
              <a:t>muscle, may originate from the nerve immediately </a:t>
            </a:r>
            <a:r>
              <a:rPr lang="en-US" sz="2000" dirty="0" err="1">
                <a:latin typeface="Calibri" pitchFamily="34" charset="0"/>
                <a:ea typeface="+mn-ea"/>
              </a:rPr>
              <a:t>proxim</a:t>
            </a:r>
            <a:r>
              <a:rPr lang="en-US" sz="2000" dirty="0">
                <a:latin typeface="Calibri" pitchFamily="34" charset="0"/>
                <a:ea typeface="+mn-ea"/>
              </a:rPr>
              <a:t> to the elbow joint. </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TotalTime>
  <Words>1066</Words>
  <Application>Microsoft Macintosh PowerPoint</Application>
  <PresentationFormat>On-screen Show (4:3)</PresentationFormat>
  <Paragraphs>116</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Copperplate Gothic Bold</vt:lpstr>
      <vt:lpstr>Arial Rounded MT Bold</vt:lpstr>
      <vt:lpstr>Wingdings</vt:lpstr>
      <vt:lpstr>Office Theme</vt:lpstr>
      <vt:lpstr>Sunday 30/1/1433 (25/12/2011)</vt:lpstr>
      <vt:lpstr>PowerPoint Presentation</vt:lpstr>
      <vt:lpstr>Objectives</vt:lpstr>
      <vt:lpstr>PowerPoint Presentation</vt:lpstr>
      <vt:lpstr>PowerPoint Presentation</vt:lpstr>
      <vt:lpstr>PowerPoint Presentation</vt:lpstr>
      <vt:lpstr>PowerPoint Presentation</vt:lpstr>
      <vt:lpstr>Median Nerve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Axillary &amp; Median Nerves</dc:title>
  <dc:subject>Musculoskeletal Block</dc:subject>
  <dc:creator>Dr.Zeenat Zaidi</dc:creator>
  <cp:lastModifiedBy>User</cp:lastModifiedBy>
  <cp:revision>56</cp:revision>
  <dcterms:created xsi:type="dcterms:W3CDTF">2010-12-29T06:38:34Z</dcterms:created>
  <dcterms:modified xsi:type="dcterms:W3CDTF">2011-12-24T12:00:31Z</dcterms:modified>
</cp:coreProperties>
</file>