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302" r:id="rId10"/>
    <p:sldId id="294" r:id="rId11"/>
    <p:sldId id="295" r:id="rId12"/>
    <p:sldId id="296" r:id="rId13"/>
    <p:sldId id="303" r:id="rId14"/>
    <p:sldId id="304" r:id="rId15"/>
    <p:sldId id="305" r:id="rId16"/>
    <p:sldId id="306" r:id="rId17"/>
    <p:sldId id="299" r:id="rId18"/>
    <p:sldId id="307" r:id="rId19"/>
    <p:sldId id="300" r:id="rId20"/>
    <p:sldId id="301" r:id="rId21"/>
    <p:sldId id="308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93" autoAdjust="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SHOULDER REGION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Ibrahim</a:t>
            </a:r>
          </a:p>
          <a:p>
            <a:r>
              <a:rPr lang="en-US" dirty="0" smtClean="0"/>
              <a:t>&amp;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Zeenat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Zaidi</a:t>
            </a:r>
            <a:endParaRPr 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199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533400" y="990600"/>
            <a:ext cx="4648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 </a:t>
            </a:r>
            <a:r>
              <a:rPr lang="en-US" sz="2800" b="1" dirty="0" err="1" smtClean="0">
                <a:solidFill>
                  <a:srgbClr val="0070C0"/>
                </a:solidFill>
              </a:rPr>
              <a:t>tendinous</a:t>
            </a:r>
            <a:r>
              <a:rPr lang="en-US" sz="2800" b="1" dirty="0" smtClean="0">
                <a:solidFill>
                  <a:srgbClr val="0070C0"/>
                </a:solidFill>
              </a:rPr>
              <a:t> cuff around the shoulder joint covering its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anterior,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aspects.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cuff 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inferiorly </a:t>
            </a:r>
            <a:r>
              <a:rPr lang="en-US" sz="2800" b="1" dirty="0" smtClean="0">
                <a:solidFill>
                  <a:srgbClr val="0070C0"/>
                </a:solidFill>
              </a:rPr>
              <a:t>and this is the site of potential weakness.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formed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muscles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sz="2800" b="1" i="1" dirty="0" smtClean="0">
                <a:solidFill>
                  <a:srgbClr val="7030A0"/>
                </a:solidFill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sz="2800" b="1" i="1" dirty="0" smtClean="0">
                <a:solidFill>
                  <a:srgbClr val="7030A0"/>
                </a:solidFill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teres</a:t>
            </a:r>
            <a:r>
              <a:rPr lang="en-US" sz="2800" b="1" i="1" dirty="0" smtClean="0">
                <a:solidFill>
                  <a:srgbClr val="7030A0"/>
                </a:solidFill>
              </a:rPr>
              <a:t> minor &amp;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sz="2800" b="1" i="1" dirty="0" smtClean="0">
                <a:solidFill>
                  <a:srgbClr val="7030A0"/>
                </a:solidFill>
              </a:rPr>
              <a:t> (</a:t>
            </a:r>
            <a:r>
              <a:rPr lang="en-US" sz="2800" b="1" i="1" dirty="0" smtClean="0">
                <a:solidFill>
                  <a:srgbClr val="FF0000"/>
                </a:solidFill>
              </a:rPr>
              <a:t>SITS</a:t>
            </a:r>
            <a:r>
              <a:rPr lang="en-US" sz="2800" b="1" i="1" dirty="0" smtClean="0">
                <a:solidFill>
                  <a:srgbClr val="7030A0"/>
                </a:solidFill>
              </a:rPr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</a:t>
            </a:r>
            <a:r>
              <a:rPr lang="en-US" sz="2800" b="1" dirty="0" smtClean="0">
                <a:solidFill>
                  <a:srgbClr val="0070C0"/>
                </a:solidFill>
              </a:rPr>
              <a:t> of these muscles help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stabilizing the shoulder joint.</a:t>
            </a:r>
          </a:p>
          <a:p>
            <a:endParaRPr lang="en-US" dirty="0"/>
          </a:p>
        </p:txBody>
      </p:sp>
      <p:pic>
        <p:nvPicPr>
          <p:cNvPr id="15" name="Picture 4" descr="Plate0394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2905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rotator cu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3581400"/>
            <a:ext cx="304800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315200" y="381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16002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3622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18288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419600" cy="51054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Rotator cuff can be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</a:t>
            </a:r>
            <a:r>
              <a:rPr lang="en-US" sz="2600" b="1" dirty="0" smtClean="0">
                <a:solidFill>
                  <a:srgbClr val="0070C0"/>
                </a:solidFill>
              </a:rPr>
              <a:t> due to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</a:t>
            </a:r>
            <a:r>
              <a:rPr lang="en-US" sz="2600" b="1" dirty="0" smtClean="0">
                <a:solidFill>
                  <a:srgbClr val="0070C0"/>
                </a:solidFill>
              </a:rPr>
              <a:t>(during playing baseball) or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(in older individuals).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Trauma can tear or rupture one or more tendon (s) forming the cuff.  Patients with rotator injury will present with pain, shoulder instability, and limited range of motion.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tendon</a:t>
            </a:r>
            <a:r>
              <a:rPr lang="en-US" sz="2600" b="1" dirty="0" smtClean="0">
                <a:solidFill>
                  <a:srgbClr val="0070C0"/>
                </a:solidFill>
              </a:rPr>
              <a:t> is the most common site of rotator cuff injury.</a:t>
            </a:r>
          </a:p>
          <a:p>
            <a:endParaRPr lang="en-US" dirty="0"/>
          </a:p>
        </p:txBody>
      </p:sp>
      <p:pic>
        <p:nvPicPr>
          <p:cNvPr id="5" name="Picture 9" descr="rot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990600"/>
            <a:ext cx="397876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 IN RELATION TO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friction </a:t>
            </a:r>
            <a:r>
              <a:rPr lang="en-US" b="1" dirty="0" smtClean="0">
                <a:solidFill>
                  <a:srgbClr val="0070C0"/>
                </a:solidFill>
              </a:rPr>
              <a:t>between tendons, joint capsule &amp; bone.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liable to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inflammed</a:t>
            </a:r>
            <a:r>
              <a:rPr lang="en-US" b="1" dirty="0" smtClean="0">
                <a:solidFill>
                  <a:srgbClr val="0070C0"/>
                </a:solidFill>
              </a:rPr>
              <a:t> following injury of rotator cuff muscles.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Subacromial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deltoid,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r>
              <a:rPr lang="en-US" b="1" dirty="0" smtClean="0">
                <a:solidFill>
                  <a:srgbClr val="0070C0"/>
                </a:solidFill>
              </a:rPr>
              <a:t> and capsule.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20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048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953000"/>
            <a:ext cx="8458200" cy="175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143000"/>
            <a:ext cx="34290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143000"/>
            <a:ext cx="3352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0" y="2971800"/>
            <a:ext cx="129539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Subscapularis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828800" y="22860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3200400"/>
            <a:ext cx="11591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Infraspinatus</a:t>
            </a:r>
            <a:endParaRPr lang="en-US" sz="1400" b="1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6112100" y="2362200"/>
            <a:ext cx="1431700" cy="9920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579282">
            <a:off x="6251588" y="3856962"/>
            <a:ext cx="105843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Teres</a:t>
            </a:r>
            <a:r>
              <a:rPr lang="en-US" sz="1400" b="1" dirty="0" smtClean="0"/>
              <a:t> minor</a:t>
            </a:r>
            <a:endParaRPr lang="en-US" sz="1400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rot="5400000" flipH="1" flipV="1">
            <a:off x="6944963" y="2878371"/>
            <a:ext cx="898601" cy="5514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1752600"/>
            <a:ext cx="12370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Supraspinatus</a:t>
            </a:r>
            <a:endParaRPr lang="en-US" sz="1400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6190005" y="1906489"/>
            <a:ext cx="1125195" cy="2271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4648200"/>
            <a:ext cx="1501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Axillary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7004824" y="4425176"/>
            <a:ext cx="381000" cy="65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</a:rPr>
              <a:t> (muscle of arm)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Short head of biceps </a:t>
            </a:r>
            <a:r>
              <a:rPr lang="en-US" b="1" dirty="0" err="1" smtClean="0">
                <a:solidFill>
                  <a:srgbClr val="0070C0"/>
                </a:solidFill>
              </a:rPr>
              <a:t>brachii</a:t>
            </a:r>
            <a:r>
              <a:rPr lang="en-US" b="1" dirty="0" smtClean="0">
                <a:solidFill>
                  <a:srgbClr val="0070C0"/>
                </a:solidFill>
              </a:rPr>
              <a:t> (muscle of arm)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0° - 15°: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15° - 90 °: Middle fibers of deltoid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771900" y="43815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810000" y="4876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00400" y="50292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352800" y="2209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352800" y="27432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819400" y="2819400"/>
            <a:ext cx="990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: 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Action</a:t>
            </a:r>
            <a:r>
              <a:rPr lang="en-US" b="1" dirty="0" smtClean="0">
                <a:solidFill>
                  <a:srgbClr val="0070C0"/>
                </a:solidFill>
              </a:rPr>
              <a:t>: move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(SHOULDER JOINT)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Nerve supply</a:t>
            </a:r>
            <a:r>
              <a:rPr lang="en-US" b="1" dirty="0" smtClean="0">
                <a:solidFill>
                  <a:srgbClr val="0070C0"/>
                </a:solidFill>
              </a:rPr>
              <a:t>: anterior </a:t>
            </a:r>
            <a:r>
              <a:rPr lang="en-US" b="1" dirty="0" err="1" smtClean="0">
                <a:solidFill>
                  <a:srgbClr val="0070C0"/>
                </a:solidFill>
              </a:rPr>
              <a:t>rami</a:t>
            </a:r>
            <a:r>
              <a:rPr lang="en-US" b="1" dirty="0" smtClean="0">
                <a:solidFill>
                  <a:srgbClr val="0070C0"/>
                </a:solidFill>
              </a:rPr>
              <a:t> of spinal nerves through brachial plexus.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CUFF: </a:t>
            </a:r>
            <a:r>
              <a:rPr lang="en-US" b="1" dirty="0" smtClean="0">
                <a:solidFill>
                  <a:srgbClr val="0070C0"/>
                </a:solidFill>
              </a:rPr>
              <a:t>4 muscles in scapular region surrounds and helps in stabilization of shoulder joint </a:t>
            </a:r>
            <a:r>
              <a:rPr lang="en-US" b="1" i="1" dirty="0" smtClean="0">
                <a:solidFill>
                  <a:srgbClr val="7030A0"/>
                </a:solidFill>
              </a:rPr>
              <a:t>(</a:t>
            </a: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minor, </a:t>
            </a:r>
            <a:r>
              <a:rPr lang="en-US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b="1" i="1" dirty="0" smtClean="0">
                <a:solidFill>
                  <a:srgbClr val="7030A0"/>
                </a:solidFill>
              </a:rPr>
              <a:t>).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b="1" dirty="0" smtClean="0">
                <a:solidFill>
                  <a:srgbClr val="0070C0"/>
                </a:solidFill>
              </a:rPr>
              <a:t>synovial, ball &amp;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surfaces: </a:t>
            </a:r>
            <a:r>
              <a:rPr lang="en-US" b="1" dirty="0" smtClean="0">
                <a:solidFill>
                  <a:srgbClr val="0070C0"/>
                </a:solidFill>
              </a:rPr>
              <a:t>head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glenoid</a:t>
            </a:r>
            <a:r>
              <a:rPr lang="en-US" b="1" dirty="0" smtClean="0">
                <a:solidFill>
                  <a:srgbClr val="0070C0"/>
                </a:solidFill>
              </a:rPr>
              <a:t> cavity of 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</a:t>
            </a:r>
            <a:r>
              <a:rPr lang="en-US" b="1" dirty="0" smtClean="0">
                <a:solidFill>
                  <a:srgbClr val="0070C0"/>
                </a:solidFill>
              </a:rPr>
              <a:t>depends on rotator cuff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  <a:r>
              <a:rPr lang="en-US" b="1" dirty="0" smtClean="0">
                <a:solidFill>
                  <a:srgbClr val="0070C0"/>
                </a:solidFill>
              </a:rPr>
              <a:t> rotator cuff and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Movement: </a:t>
            </a:r>
            <a:r>
              <a:rPr lang="en-US" b="1" dirty="0" smtClean="0">
                <a:solidFill>
                  <a:srgbClr val="0070C0"/>
                </a:solidFill>
              </a:rPr>
              <a:t>flexion, extension, abduction, adduction, medial &amp; lateral rotation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inserted into the lesser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tuberosity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114800" y="33528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b="1" i="1" dirty="0" smtClean="0">
                <a:solidFill>
                  <a:srgbClr val="0070C0"/>
                </a:solidFill>
              </a:rPr>
              <a:t>of muscles of the shoulder region.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muscles of shoulder region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 of each of them to scapula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nerve supply and actions on shoulder joint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muscles forming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 </a:t>
            </a:r>
            <a:r>
              <a:rPr lang="en-US" b="1" i="1" dirty="0" smtClean="0">
                <a:solidFill>
                  <a:srgbClr val="0070C0"/>
                </a:solidFill>
              </a:rPr>
              <a:t>and 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of each of them to the shoulder joint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shoulder joint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stability, relations &amp; movements.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belong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Rhomboid minor.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62400" y="2895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shoulder joint,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 stable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 synovial joint of hinge variety.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 muscle adducts shoulder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Downward dislocation of shoulder joint may cause injury to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477000" y="5105400"/>
            <a:ext cx="762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276600" cy="50593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muscles connecting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scapula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(move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</a:rPr>
              <a:t>Supraspinatus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B050"/>
                </a:solidFill>
              </a:rPr>
              <a:t>Infraspinatus</a:t>
            </a:r>
            <a:r>
              <a:rPr lang="en-US" b="1" i="1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C00000"/>
                </a:solidFill>
              </a:rPr>
              <a:t>Teres</a:t>
            </a:r>
            <a:r>
              <a:rPr lang="en-US" b="1" i="1" dirty="0" smtClean="0">
                <a:solidFill>
                  <a:srgbClr val="C0000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/>
              <a:t>Subscapularis</a:t>
            </a:r>
            <a:r>
              <a:rPr lang="en-US" b="1" i="1" dirty="0" smtClean="0"/>
              <a:t>.</a:t>
            </a:r>
          </a:p>
        </p:txBody>
      </p:sp>
      <p:pic>
        <p:nvPicPr>
          <p:cNvPr id="7" name="Content Placeholder 6" descr="F66122-002-f0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371600"/>
            <a:ext cx="3763473" cy="4495800"/>
          </a:xfrm>
        </p:spPr>
      </p:pic>
      <p:pic>
        <p:nvPicPr>
          <p:cNvPr id="4097" name="Picture 1" descr="C:\Documents and Settings\user1\Desktop\back\F66122-007-f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38600"/>
            <a:ext cx="3048000" cy="25908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114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5791200" y="2895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5791200" y="3200400"/>
            <a:ext cx="762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1" y="3200400"/>
            <a:ext cx="76200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34290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7543800" y="4648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943600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876800" cy="5562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muscle </a:t>
            </a:r>
            <a:r>
              <a:rPr lang="en-US" b="1" dirty="0" smtClean="0">
                <a:solidFill>
                  <a:srgbClr val="0070C0"/>
                </a:solidFill>
              </a:rPr>
              <a:t>that forms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of the shoulder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1/3 of clavicle + </a:t>
            </a:r>
            <a:r>
              <a:rPr lang="en-US" b="1" dirty="0" err="1" smtClean="0">
                <a:solidFill>
                  <a:srgbClr val="0070C0"/>
                </a:solidFill>
              </a:rPr>
              <a:t>acromion</a:t>
            </a:r>
            <a:r>
              <a:rPr lang="en-US" b="1" dirty="0" smtClean="0">
                <a:solidFill>
                  <a:srgbClr val="0070C0"/>
                </a:solidFill>
              </a:rPr>
              <a:t> and spine of scapula </a:t>
            </a:r>
            <a:r>
              <a:rPr lang="en-US" b="1" i="1" dirty="0" smtClean="0">
                <a:solidFill>
                  <a:srgbClr val="7030A0"/>
                </a:solidFill>
              </a:rPr>
              <a:t>(look to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trapezius</a:t>
            </a:r>
            <a:r>
              <a:rPr lang="en-US" b="1" i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deltoid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Anterior fibers: </a:t>
            </a:r>
            <a:r>
              <a:rPr lang="en-US" b="1" dirty="0" smtClean="0">
                <a:solidFill>
                  <a:srgbClr val="0070C0"/>
                </a:solidFill>
              </a:rPr>
              <a:t>flexion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(arm,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Middle fibers: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15° - 90 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Posterior fibers: </a:t>
            </a:r>
            <a:r>
              <a:rPr lang="en-US" b="1" dirty="0" smtClean="0">
                <a:solidFill>
                  <a:srgbClr val="0070C0"/>
                </a:solidFill>
              </a:rPr>
              <a:t>extension &amp;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35814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6469380" y="3657600"/>
            <a:ext cx="990600" cy="1102360"/>
          </a:xfrm>
          <a:custGeom>
            <a:avLst/>
            <a:gdLst>
              <a:gd name="connsiteX0" fmla="*/ 876300 w 990600"/>
              <a:gd name="connsiteY0" fmla="*/ 0 h 1102360"/>
              <a:gd name="connsiteX1" fmla="*/ 967740 w 990600"/>
              <a:gd name="connsiteY1" fmla="*/ 365760 h 1102360"/>
              <a:gd name="connsiteX2" fmla="*/ 739140 w 990600"/>
              <a:gd name="connsiteY2" fmla="*/ 990600 h 1102360"/>
              <a:gd name="connsiteX3" fmla="*/ 739140 w 990600"/>
              <a:gd name="connsiteY3" fmla="*/ 990600 h 1102360"/>
              <a:gd name="connsiteX4" fmla="*/ 601980 w 990600"/>
              <a:gd name="connsiteY4" fmla="*/ 1005840 h 1102360"/>
              <a:gd name="connsiteX5" fmla="*/ 68580 w 990600"/>
              <a:gd name="connsiteY5" fmla="*/ 411480 h 1102360"/>
              <a:gd name="connsiteX6" fmla="*/ 190500 w 990600"/>
              <a:gd name="connsiteY6" fmla="*/ 198120 h 1102360"/>
              <a:gd name="connsiteX7" fmla="*/ 190500 w 990600"/>
              <a:gd name="connsiteY7" fmla="*/ 198120 h 1102360"/>
              <a:gd name="connsiteX8" fmla="*/ 190500 w 990600"/>
              <a:gd name="connsiteY8" fmla="*/ 198120 h 11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" h="1102360">
                <a:moveTo>
                  <a:pt x="876300" y="0"/>
                </a:moveTo>
                <a:cubicBezTo>
                  <a:pt x="933450" y="100330"/>
                  <a:pt x="990600" y="200660"/>
                  <a:pt x="967740" y="365760"/>
                </a:cubicBezTo>
                <a:cubicBezTo>
                  <a:pt x="944880" y="530860"/>
                  <a:pt x="739140" y="990600"/>
                  <a:pt x="739140" y="990600"/>
                </a:cubicBezTo>
                <a:lnTo>
                  <a:pt x="739140" y="990600"/>
                </a:lnTo>
                <a:cubicBezTo>
                  <a:pt x="716280" y="993140"/>
                  <a:pt x="713740" y="1102360"/>
                  <a:pt x="601980" y="1005840"/>
                </a:cubicBezTo>
                <a:cubicBezTo>
                  <a:pt x="490220" y="909320"/>
                  <a:pt x="137160" y="546100"/>
                  <a:pt x="68580" y="411480"/>
                </a:cubicBezTo>
                <a:cubicBezTo>
                  <a:pt x="0" y="276860"/>
                  <a:pt x="190500" y="198120"/>
                  <a:pt x="190500" y="198120"/>
                </a:cubicBezTo>
                <a:lnTo>
                  <a:pt x="190500" y="198120"/>
                </a:lnTo>
                <a:lnTo>
                  <a:pt x="190500" y="198120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 &amp; INFRASPINATUS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19600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supraspinous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infraspinaous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suprascapular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0° - 15°.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286000"/>
            <a:ext cx="4038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91200" y="2743200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495800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248400" cy="715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 MINOR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border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b="1" dirty="0" smtClean="0">
                <a:solidFill>
                  <a:srgbClr val="0070C0"/>
                </a:solidFill>
              </a:rPr>
              <a:t>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76800" y="1600200"/>
          <a:ext cx="4038600" cy="4433412"/>
        </p:xfrm>
        <a:graphic>
          <a:graphicData uri="http://schemas.openxmlformats.org/presentationml/2006/ole">
            <p:oleObj spid="_x0000_s1026" name="PhotoSuite Image" r:id="rId3" imgW="4676775" imgH="5133975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7543800" y="3200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114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019800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 MAJOR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8768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border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 </a:t>
            </a:r>
            <a:r>
              <a:rPr lang="en-US" b="1" dirty="0" err="1" smtClean="0">
                <a:solidFill>
                  <a:srgbClr val="0070C0"/>
                </a:solidFill>
              </a:rPr>
              <a:t>bicipital</a:t>
            </a:r>
            <a:r>
              <a:rPr lang="en-US" b="1" dirty="0" smtClean="0">
                <a:solidFill>
                  <a:srgbClr val="0070C0"/>
                </a:solidFill>
              </a:rPr>
              <a:t> groove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i="1" dirty="0" smtClean="0">
                <a:solidFill>
                  <a:srgbClr val="7030A0"/>
                </a:solidFill>
              </a:rPr>
              <a:t>look to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dorsi</a:t>
            </a:r>
            <a:r>
              <a:rPr lang="en-US" b="1" i="1" dirty="0" smtClean="0">
                <a:solidFill>
                  <a:srgbClr val="7030A0"/>
                </a:solidFill>
              </a:rPr>
              <a:t> &amp; </a:t>
            </a:r>
            <a:r>
              <a:rPr lang="en-US" b="1" i="1" dirty="0" err="1" smtClean="0">
                <a:solidFill>
                  <a:srgbClr val="7030A0"/>
                </a:solidFill>
              </a:rPr>
              <a:t>pectoralis</a:t>
            </a:r>
            <a:r>
              <a:rPr lang="en-US" b="1" i="1" dirty="0" smtClean="0">
                <a:solidFill>
                  <a:srgbClr val="7030A0"/>
                </a:solidFill>
              </a:rPr>
              <a:t> major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smtClean="0">
                <a:solidFill>
                  <a:srgbClr val="0070C0"/>
                </a:solidFill>
              </a:rPr>
              <a:t>lower </a:t>
            </a:r>
            <a:r>
              <a:rPr lang="en-US" b="1" dirty="0" err="1" smtClean="0">
                <a:solidFill>
                  <a:srgbClr val="0070C0"/>
                </a:solidFill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 </a:t>
            </a:r>
            <a:r>
              <a:rPr lang="en-US" b="1" dirty="0" smtClean="0">
                <a:solidFill>
                  <a:srgbClr val="0070C0"/>
                </a:solidFill>
              </a:rPr>
              <a:t>extension, adduction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 (</a:t>
            </a:r>
            <a:r>
              <a:rPr lang="en-US" b="1" i="1" dirty="0" smtClean="0">
                <a:solidFill>
                  <a:srgbClr val="7030A0"/>
                </a:solidFill>
              </a:rPr>
              <a:t>look to action of </a:t>
            </a:r>
            <a:r>
              <a:rPr lang="en-US" b="1" i="1" dirty="0" err="1" smtClean="0">
                <a:solidFill>
                  <a:srgbClr val="7030A0"/>
                </a:solidFill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dorsi</a:t>
            </a:r>
            <a:r>
              <a:rPr lang="en-US" b="1" i="1" dirty="0" smtClean="0">
                <a:solidFill>
                  <a:srgbClr val="0070C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953000" y="1143000"/>
          <a:ext cx="4038600" cy="4800600"/>
        </p:xfrm>
        <a:graphic>
          <a:graphicData uri="http://schemas.openxmlformats.org/presentationml/2006/ole">
            <p:oleObj spid="_x0000_s2050" name="PhotoSuite Image" r:id="rId3" imgW="4676775" imgH="5133975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6553200" y="4724400"/>
            <a:ext cx="228600" cy="228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96000" cy="715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  <a:r>
              <a:rPr lang="en-US" sz="32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fossa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sz="3200" b="1" dirty="0" smtClean="0">
                <a:solidFill>
                  <a:srgbClr val="0070C0"/>
                </a:solidFill>
              </a:rPr>
              <a:t> lesser </a:t>
            </a:r>
            <a:r>
              <a:rPr lang="en-US" sz="32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3200" b="1" dirty="0" smtClean="0">
                <a:solidFill>
                  <a:srgbClr val="0070C0"/>
                </a:solidFill>
              </a:rPr>
              <a:t> of </a:t>
            </a:r>
            <a:r>
              <a:rPr lang="en-US" sz="3200" b="1" dirty="0" err="1" smtClean="0">
                <a:solidFill>
                  <a:srgbClr val="0070C0"/>
                </a:solidFill>
              </a:rPr>
              <a:t>humerus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3200" b="1" dirty="0" smtClean="0">
                <a:solidFill>
                  <a:srgbClr val="0070C0"/>
                </a:solidFill>
              </a:rPr>
              <a:t>upper &amp; lower </a:t>
            </a:r>
            <a:r>
              <a:rPr lang="en-US" sz="32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3200" b="1" dirty="0" smtClean="0">
                <a:solidFill>
                  <a:srgbClr val="0070C0"/>
                </a:solidFill>
              </a:rPr>
              <a:t> nerves.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sz="3200" b="1" dirty="0" smtClean="0">
                <a:solidFill>
                  <a:srgbClr val="0070C0"/>
                </a:solidFill>
              </a:rPr>
              <a:t>medial rotation of </a:t>
            </a:r>
            <a:r>
              <a:rPr lang="en-US" sz="3200" b="1" dirty="0" err="1" smtClean="0">
                <a:solidFill>
                  <a:srgbClr val="0070C0"/>
                </a:solidFill>
              </a:rPr>
              <a:t>humerus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91400" y="3733800"/>
            <a:ext cx="2286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2600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8788" cy="160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Synovial, </a:t>
            </a:r>
            <a:r>
              <a:rPr lang="en-US" dirty="0" err="1" smtClean="0">
                <a:solidFill>
                  <a:srgbClr val="0070C0"/>
                </a:solidFill>
              </a:rPr>
              <a:t>multiaxial</a:t>
            </a:r>
            <a:r>
              <a:rPr lang="en-US" dirty="0" smtClean="0">
                <a:solidFill>
                  <a:srgbClr val="0070C0"/>
                </a:solidFill>
              </a:rPr>
              <a:t> (ball &amp; socket)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 of scapula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025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74915"/>
            <a:ext cx="4040188" cy="378308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346575" cy="2590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r>
              <a:rPr lang="en-US" dirty="0" smtClean="0">
                <a:solidFill>
                  <a:srgbClr val="0070C0"/>
                </a:solidFill>
              </a:rPr>
              <a:t> is 3 times larger than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Capsule is redundant.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Few </a:t>
            </a:r>
            <a:r>
              <a:rPr lang="en-US" dirty="0" err="1" smtClean="0">
                <a:solidFill>
                  <a:srgbClr val="0070C0"/>
                </a:solidFill>
              </a:rPr>
              <a:t>ligamentous</a:t>
            </a:r>
            <a:r>
              <a:rPr lang="en-US" dirty="0" smtClean="0">
                <a:solidFill>
                  <a:srgbClr val="0070C0"/>
                </a:solidFill>
              </a:rPr>
              <a:t> support: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labrum, </a:t>
            </a:r>
            <a:r>
              <a:rPr lang="en-US" dirty="0" err="1" smtClean="0">
                <a:solidFill>
                  <a:srgbClr val="0070C0"/>
                </a:solidFill>
              </a:rPr>
              <a:t>coracohumeral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Main support: muscles around the joint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(ROTATOR CUFF)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Wide range of movement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 descr="F66122-007-f0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523536"/>
            <a:ext cx="4041775" cy="3334464"/>
          </a:xfrm>
        </p:spPr>
      </p:pic>
      <p:cxnSp>
        <p:nvCxnSpPr>
          <p:cNvPr id="13" name="Straight Arrow Connector 12"/>
          <p:cNvCxnSpPr/>
          <p:nvPr/>
        </p:nvCxnSpPr>
        <p:spPr>
          <a:xfrm rot="5400000">
            <a:off x="533400" y="3276600"/>
            <a:ext cx="2286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rot="16200000" flipH="1">
            <a:off x="1448197" y="3429397"/>
            <a:ext cx="2133600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940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PhotoSuite Image</vt:lpstr>
      <vt:lpstr> ANATOMY OF THE SHOULDER REGION </vt:lpstr>
      <vt:lpstr>OBJECTIVES</vt:lpstr>
      <vt:lpstr>MUSCLES OF SHOULDER REGION</vt:lpstr>
      <vt:lpstr>DELTOID</vt:lpstr>
      <vt:lpstr>SUPRASPINATUS &amp; INFRASPINATUS</vt:lpstr>
      <vt:lpstr>TERES MINOR</vt:lpstr>
      <vt:lpstr>TERES MAJOR</vt:lpstr>
      <vt:lpstr>SUBSCAPULARIS</vt:lpstr>
      <vt:lpstr>SHOULDER JOINT</vt:lpstr>
      <vt:lpstr>ROTATOR CUFF</vt:lpstr>
      <vt:lpstr>Slide 11</vt:lpstr>
      <vt:lpstr>BURSAE IN RELATION TO SHOULDER JOINT</vt:lpstr>
      <vt:lpstr>RELATIONS OF SHOULDER JOINT</vt:lpstr>
      <vt:lpstr>MOVEMENTS OF SHOULDER JOINT</vt:lpstr>
      <vt:lpstr>MOVEMENTS OF SHOULDER JOINT</vt:lpstr>
      <vt:lpstr>MOVEMENTS OF SHOULDER JOINT</vt:lpstr>
      <vt:lpstr>SUMMARY</vt:lpstr>
      <vt:lpstr>SUMMARY</vt:lpstr>
      <vt:lpstr>QUESTION 1</vt:lpstr>
      <vt:lpstr>QUESTION 2</vt:lpstr>
      <vt:lpstr>QUESTION 3</vt:lpstr>
      <vt:lpstr>Slide 22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Zeenat</cp:lastModifiedBy>
  <cp:revision>220</cp:revision>
  <dcterms:created xsi:type="dcterms:W3CDTF">2010-01-27T08:25:16Z</dcterms:created>
  <dcterms:modified xsi:type="dcterms:W3CDTF">2011-12-23T09:29:58Z</dcterms:modified>
</cp:coreProperties>
</file>