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30"/>
  </p:notesMasterIdLst>
  <p:sldIdLst>
    <p:sldId id="302" r:id="rId2"/>
    <p:sldId id="301" r:id="rId3"/>
    <p:sldId id="258" r:id="rId4"/>
    <p:sldId id="286" r:id="rId5"/>
    <p:sldId id="303" r:id="rId6"/>
    <p:sldId id="260" r:id="rId7"/>
    <p:sldId id="292" r:id="rId8"/>
    <p:sldId id="293" r:id="rId9"/>
    <p:sldId id="294" r:id="rId10"/>
    <p:sldId id="295" r:id="rId11"/>
    <p:sldId id="308" r:id="rId12"/>
    <p:sldId id="304" r:id="rId13"/>
    <p:sldId id="297" r:id="rId14"/>
    <p:sldId id="298" r:id="rId15"/>
    <p:sldId id="261" r:id="rId16"/>
    <p:sldId id="305" r:id="rId17"/>
    <p:sldId id="262" r:id="rId18"/>
    <p:sldId id="266" r:id="rId19"/>
    <p:sldId id="281" r:id="rId20"/>
    <p:sldId id="306" r:id="rId21"/>
    <p:sldId id="267" r:id="rId22"/>
    <p:sldId id="276" r:id="rId23"/>
    <p:sldId id="277" r:id="rId24"/>
    <p:sldId id="268" r:id="rId25"/>
    <p:sldId id="272" r:id="rId26"/>
    <p:sldId id="285" r:id="rId27"/>
    <p:sldId id="283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908108-A1CB-9342-8D3D-1F9297BDBF43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7D409-EDB0-6147-91F7-89BFC77B4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8E1B33-8ACF-7945-AFCD-4109D80960AC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D86FAC-EA5B-5B43-8E00-1947F6FD4A43}" type="slidenum">
              <a:rPr lang="en-US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5051D7-AF71-D144-879C-8B882B8DAD91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03A8DD-D570-C74E-A6F6-700E97FB0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78954-88B8-2542-B13E-938F4801FDE8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01A01-5162-9746-A488-86523C12A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1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CFC1E-0E8C-DF4D-A3B3-A6F0846729C2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1533-BCDA-0745-A854-A0EA7FC9D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charset="0"/>
                <a:cs typeface="黑体" charset="0"/>
              </a:defRPr>
            </a:lvl1pPr>
          </a:lstStyle>
          <a:p>
            <a:fld id="{FFB4D730-BAFD-8740-965A-AF26DEE9F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024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charset="0"/>
                <a:cs typeface="黑体" charset="0"/>
              </a:defRPr>
            </a:lvl1pPr>
          </a:lstStyle>
          <a:p>
            <a:fld id="{EB332CBB-1F03-2945-AF07-F8AB7F3310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035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D6A6A8-9DC1-2B4E-B57C-1F3320E14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89052-6499-CB4B-9630-77CFE92C6318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FF8C3-B39F-6441-9B8F-D863C6959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5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BB2E00"/>
              </a:gs>
              <a:gs pos="72000">
                <a:srgbClr val="EF5E45"/>
              </a:gs>
              <a:gs pos="100000">
                <a:srgbClr val="EE8779"/>
              </a:gs>
            </a:gsLst>
            <a:lin ang="162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BB2E00"/>
              </a:gs>
              <a:gs pos="72000">
                <a:srgbClr val="EF5E45"/>
              </a:gs>
              <a:gs pos="100000">
                <a:srgbClr val="EE8779"/>
              </a:gs>
            </a:gsLst>
            <a:lin ang="162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4EE3F-0747-4247-BB26-EC4D2FE8973C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46298-231D-9C4E-A345-170B49EC9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71DCA-A725-1A41-BE6C-D84FE23B2070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96C69-678E-8043-9F68-1C128939C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537A3-A1DC-4142-9E6D-7B73E98E63E0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E86E1-973C-7B42-A186-F62A164C9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603D2-50BD-4D4F-BF57-3386874C96C0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D0437-112D-F744-8DD3-D74B037FB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21352-A4FD-374E-9791-1968080D3E95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9D2E-CE30-7B4E-BFA7-83E863D5A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2902-FFB0-1045-B5C9-FB3471C172CC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0C796-D982-6E4C-A894-A67012ACE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BB2E00"/>
              </a:gs>
              <a:gs pos="72000">
                <a:srgbClr val="EF5E45"/>
              </a:gs>
              <a:gs pos="100000">
                <a:srgbClr val="EE8779"/>
              </a:gs>
            </a:gsLst>
            <a:lin ang="162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BB2E00"/>
              </a:gs>
              <a:gs pos="72000">
                <a:srgbClr val="EF5E45"/>
              </a:gs>
              <a:gs pos="100000">
                <a:srgbClr val="EE8779"/>
              </a:gs>
            </a:gsLst>
            <a:lin ang="162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A7D3F-34E6-FE42-9AEE-23A1EA90D45E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EBB41-28D3-1B47-965E-BC4C2077F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4A00F35-2EAA-F44A-B6ED-881D473D67F0}" type="datetimeFigureOut">
              <a:rPr lang="en-US"/>
              <a:pPr/>
              <a:t>12/25/11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7B025E7-25CB-3D4D-9C42-683ECE9903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26" r:id="rId2"/>
    <p:sldLayoutId id="2147484233" r:id="rId3"/>
    <p:sldLayoutId id="2147484227" r:id="rId4"/>
    <p:sldLayoutId id="2147484234" r:id="rId5"/>
    <p:sldLayoutId id="2147484228" r:id="rId6"/>
    <p:sldLayoutId id="2147484229" r:id="rId7"/>
    <p:sldLayoutId id="2147484235" r:id="rId8"/>
    <p:sldLayoutId id="2147484236" r:id="rId9"/>
    <p:sldLayoutId id="2147484230" r:id="rId10"/>
    <p:sldLayoutId id="2147484231" r:id="rId11"/>
    <p:sldLayoutId id="2147484237" r:id="rId12"/>
    <p:sldLayoutId id="2147484238" r:id="rId13"/>
    <p:sldLayoutId id="21474842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2286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Arm, </a:t>
            </a:r>
            <a:r>
              <a:rPr kumimoji="1" lang="en-US" altLang="zh-CN" dirty="0" err="1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Cubital</a:t>
            </a:r>
            <a: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Fossa</a:t>
            </a:r>
            <a: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/>
            </a:r>
            <a:b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</a:br>
            <a: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 &amp; </a:t>
            </a:r>
            <a:b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</a:br>
            <a: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Elbow Joi</a:t>
            </a:r>
            <a:r>
              <a:rPr kumimoji="1" lang="en-US" altLang="zh-CN" dirty="0" smtClean="0">
                <a:latin typeface="Arial Rounded MT Bold" pitchFamily="34" charset="0"/>
                <a:ea typeface="+mj-ea"/>
              </a:rPr>
              <a:t>nt</a:t>
            </a:r>
            <a:endParaRPr kumimoji="1" lang="zh-CN" altLang="en-US" dirty="0" smtClean="0">
              <a:latin typeface="Arial Rounded MT Bold" pitchFamily="34" charset="0"/>
              <a:ea typeface="华文新魏" pitchFamily="2" charset="-122"/>
            </a:endParaRPr>
          </a:p>
        </p:txBody>
      </p:sp>
      <p:pic>
        <p:nvPicPr>
          <p:cNvPr id="10243" name="Picture 4" descr="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685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Brachialis</a:t>
            </a:r>
            <a:endParaRPr lang="en-US" sz="3600" dirty="0" smtClean="0">
              <a:solidFill>
                <a:schemeClr val="tx1"/>
              </a:solidFill>
              <a:latin typeface="Arial Rounded MT Bold" pitchFamily="34" charset="0"/>
              <a:ea typeface="+mj-ea"/>
            </a:endParaRPr>
          </a:p>
        </p:txBody>
      </p:sp>
      <p:sp>
        <p:nvSpPr>
          <p:cNvPr id="1945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990600"/>
            <a:ext cx="41941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Origin:</a:t>
            </a:r>
            <a:r>
              <a:rPr lang="en-US" sz="2800">
                <a:latin typeface="Lucida Sans Unicode" charset="0"/>
              </a:rPr>
              <a:t> front of the lower half of humerus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Insertion:</a:t>
            </a:r>
            <a:r>
              <a:rPr lang="en-US" sz="2800">
                <a:latin typeface="Lucida Sans Unicode" charset="0"/>
              </a:rPr>
              <a:t> anterior surface of coronoid process of ulna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Nerve supply:</a:t>
            </a:r>
            <a:r>
              <a:rPr lang="en-US" sz="2800">
                <a:latin typeface="Lucida Sans Unicode" charset="0"/>
              </a:rPr>
              <a:t> Musculocutaneous &amp; Radial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Action:</a:t>
            </a:r>
            <a:r>
              <a:rPr lang="en-US" sz="2800">
                <a:latin typeface="Lucida Sans Unicode" charset="0"/>
              </a:rPr>
              <a:t> Strong flexor of the forearm </a:t>
            </a:r>
          </a:p>
        </p:txBody>
      </p:sp>
      <p:pic>
        <p:nvPicPr>
          <p:cNvPr id="19460" name="Picture 5" descr="C:\Users\user\Pictures\C6-FF62 - Copy (2)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1" r="922" b="51746"/>
          <a:stretch>
            <a:fillRect/>
          </a:stretch>
        </p:blipFill>
        <p:spPr>
          <a:xfrm>
            <a:off x="4876800" y="914400"/>
            <a:ext cx="2971800" cy="53340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</a:b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Arial" charset="0"/>
              </a:rPr>
              <a:t>Posterior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Fascial</a:t>
            </a: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 Compartment Contents </a:t>
            </a:r>
            <a:b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</a:b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 </a:t>
            </a:r>
            <a:r>
              <a:rPr lang="en-US" sz="3600" dirty="0" smtClean="0">
                <a:latin typeface="Arial Rounded MT Bold" pitchFamily="34" charset="0"/>
                <a:ea typeface="+mj-ea"/>
              </a:rPr>
              <a:t/>
            </a:r>
            <a:br>
              <a:rPr lang="en-US" sz="3600" dirty="0" smtClean="0">
                <a:latin typeface="Arial Rounded MT Bold" pitchFamily="34" charset="0"/>
                <a:ea typeface="+mj-ea"/>
              </a:rPr>
            </a:br>
            <a:endParaRPr lang="en-US" sz="3600" dirty="0" smtClean="0">
              <a:latin typeface="Arial Rounded MT Bold" pitchFamily="34" charset="0"/>
              <a:ea typeface="+mj-ea"/>
            </a:endParaRPr>
          </a:p>
        </p:txBody>
      </p:sp>
      <p:pic>
        <p:nvPicPr>
          <p:cNvPr id="20483" name="Content Placeholder 4" descr="Untitled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/>
          <a:stretch>
            <a:fillRect/>
          </a:stretch>
        </p:blipFill>
        <p:spPr bwMode="auto">
          <a:xfrm>
            <a:off x="2514600" y="1295400"/>
            <a:ext cx="64373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28600" y="1371600"/>
            <a:ext cx="213360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Muscles</a:t>
            </a:r>
            <a:r>
              <a:rPr lang="en-US" sz="2400" dirty="0">
                <a:latin typeface="+mn-lt"/>
                <a:ea typeface="+mn-ea"/>
                <a:cs typeface="+mn-cs"/>
              </a:rPr>
              <a:t>: Triceps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Vessels</a:t>
            </a:r>
            <a:r>
              <a:rPr lang="en-US" sz="2400" dirty="0">
                <a:latin typeface="+mn-lt"/>
                <a:ea typeface="+mn-ea"/>
                <a:cs typeface="+mn-cs"/>
              </a:rPr>
              <a:t>: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Profunda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brachii</a:t>
            </a:r>
            <a:r>
              <a:rPr lang="en-US" sz="2400" dirty="0">
                <a:latin typeface="+mn-lt"/>
                <a:ea typeface="+mn-ea"/>
                <a:cs typeface="+mn-cs"/>
              </a:rPr>
              <a:t> &amp; </a:t>
            </a:r>
            <a:r>
              <a:rPr lang="en-US" sz="2400" dirty="0" err="1">
                <a:latin typeface="+mn-lt"/>
                <a:ea typeface="+mn-ea"/>
                <a:cs typeface="+mn-cs"/>
              </a:rPr>
              <a:t>Ulnar</a:t>
            </a:r>
            <a:r>
              <a:rPr lang="en-US" sz="2400" dirty="0">
                <a:latin typeface="+mn-lt"/>
                <a:ea typeface="+mn-ea"/>
                <a:cs typeface="+mn-cs"/>
              </a:rPr>
              <a:t> collateral arteries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en-US" sz="2400" dirty="0">
                <a:latin typeface="+mn-lt"/>
                <a:ea typeface="+mn-ea"/>
                <a:cs typeface="+mn-cs"/>
              </a:rPr>
              <a:t>: Radial &amp; </a:t>
            </a:r>
            <a:r>
              <a:rPr lang="en-US" sz="2400" dirty="0" err="1">
                <a:latin typeface="+mn-lt"/>
                <a:ea typeface="+mn-ea"/>
                <a:cs typeface="+mn-cs"/>
              </a:rPr>
              <a:t>Ulnar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927475" y="2816225"/>
            <a:ext cx="3513138" cy="2641600"/>
          </a:xfrm>
          <a:custGeom>
            <a:avLst/>
            <a:gdLst>
              <a:gd name="connsiteX0" fmla="*/ 1917148 w 3514035"/>
              <a:gd name="connsiteY0" fmla="*/ 960783 h 2641600"/>
              <a:gd name="connsiteX1" fmla="*/ 1652104 w 3514035"/>
              <a:gd name="connsiteY1" fmla="*/ 722243 h 2641600"/>
              <a:gd name="connsiteX2" fmla="*/ 1241287 w 3514035"/>
              <a:gd name="connsiteY2" fmla="*/ 443948 h 2641600"/>
              <a:gd name="connsiteX3" fmla="*/ 1228035 w 3514035"/>
              <a:gd name="connsiteY3" fmla="*/ 430696 h 2641600"/>
              <a:gd name="connsiteX4" fmla="*/ 870226 w 3514035"/>
              <a:gd name="connsiteY4" fmla="*/ 205409 h 2641600"/>
              <a:gd name="connsiteX5" fmla="*/ 631687 w 3514035"/>
              <a:gd name="connsiteY5" fmla="*/ 6626 h 2641600"/>
              <a:gd name="connsiteX6" fmla="*/ 406400 w 3514035"/>
              <a:gd name="connsiteY6" fmla="*/ 245165 h 2641600"/>
              <a:gd name="connsiteX7" fmla="*/ 220869 w 3514035"/>
              <a:gd name="connsiteY7" fmla="*/ 536713 h 2641600"/>
              <a:gd name="connsiteX8" fmla="*/ 75096 w 3514035"/>
              <a:gd name="connsiteY8" fmla="*/ 841513 h 2641600"/>
              <a:gd name="connsiteX9" fmla="*/ 8835 w 3514035"/>
              <a:gd name="connsiteY9" fmla="*/ 1331843 h 2641600"/>
              <a:gd name="connsiteX10" fmla="*/ 128104 w 3514035"/>
              <a:gd name="connsiteY10" fmla="*/ 1848678 h 2641600"/>
              <a:gd name="connsiteX11" fmla="*/ 552174 w 3514035"/>
              <a:gd name="connsiteY11" fmla="*/ 2312504 h 2641600"/>
              <a:gd name="connsiteX12" fmla="*/ 1334052 w 3514035"/>
              <a:gd name="connsiteY12" fmla="*/ 2604052 h 2641600"/>
              <a:gd name="connsiteX13" fmla="*/ 1917148 w 3514035"/>
              <a:gd name="connsiteY13" fmla="*/ 2537791 h 2641600"/>
              <a:gd name="connsiteX14" fmla="*/ 2566504 w 3514035"/>
              <a:gd name="connsiteY14" fmla="*/ 2378765 h 2641600"/>
              <a:gd name="connsiteX15" fmla="*/ 3017078 w 3514035"/>
              <a:gd name="connsiteY15" fmla="*/ 2073965 h 2641600"/>
              <a:gd name="connsiteX16" fmla="*/ 3282122 w 3514035"/>
              <a:gd name="connsiteY16" fmla="*/ 1822174 h 2641600"/>
              <a:gd name="connsiteX17" fmla="*/ 3427896 w 3514035"/>
              <a:gd name="connsiteY17" fmla="*/ 1543878 h 2641600"/>
              <a:gd name="connsiteX18" fmla="*/ 3467652 w 3514035"/>
              <a:gd name="connsiteY18" fmla="*/ 1437861 h 2641600"/>
              <a:gd name="connsiteX19" fmla="*/ 3149600 w 3514035"/>
              <a:gd name="connsiteY19" fmla="*/ 1384852 h 2641600"/>
              <a:gd name="connsiteX20" fmla="*/ 2964069 w 3514035"/>
              <a:gd name="connsiteY20" fmla="*/ 1305339 h 2641600"/>
              <a:gd name="connsiteX21" fmla="*/ 2765287 w 3514035"/>
              <a:gd name="connsiteY21" fmla="*/ 1239078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4035" h="2641600">
                <a:moveTo>
                  <a:pt x="1917148" y="960783"/>
                </a:moveTo>
                <a:cubicBezTo>
                  <a:pt x="1840948" y="884582"/>
                  <a:pt x="1764748" y="808382"/>
                  <a:pt x="1652104" y="722243"/>
                </a:cubicBezTo>
                <a:cubicBezTo>
                  <a:pt x="1539461" y="636104"/>
                  <a:pt x="1311965" y="492539"/>
                  <a:pt x="1241287" y="443948"/>
                </a:cubicBezTo>
                <a:cubicBezTo>
                  <a:pt x="1170609" y="395357"/>
                  <a:pt x="1289878" y="470452"/>
                  <a:pt x="1228035" y="430696"/>
                </a:cubicBezTo>
                <a:cubicBezTo>
                  <a:pt x="1166192" y="390940"/>
                  <a:pt x="969617" y="276087"/>
                  <a:pt x="870226" y="205409"/>
                </a:cubicBezTo>
                <a:cubicBezTo>
                  <a:pt x="770835" y="134731"/>
                  <a:pt x="708991" y="0"/>
                  <a:pt x="631687" y="6626"/>
                </a:cubicBezTo>
                <a:cubicBezTo>
                  <a:pt x="554383" y="13252"/>
                  <a:pt x="474870" y="156817"/>
                  <a:pt x="406400" y="245165"/>
                </a:cubicBezTo>
                <a:cubicBezTo>
                  <a:pt x="337930" y="333513"/>
                  <a:pt x="276086" y="437322"/>
                  <a:pt x="220869" y="536713"/>
                </a:cubicBezTo>
                <a:cubicBezTo>
                  <a:pt x="165652" y="636104"/>
                  <a:pt x="110435" y="708991"/>
                  <a:pt x="75096" y="841513"/>
                </a:cubicBezTo>
                <a:cubicBezTo>
                  <a:pt x="39757" y="974035"/>
                  <a:pt x="0" y="1163982"/>
                  <a:pt x="8835" y="1331843"/>
                </a:cubicBezTo>
                <a:cubicBezTo>
                  <a:pt x="17670" y="1499704"/>
                  <a:pt x="37548" y="1685235"/>
                  <a:pt x="128104" y="1848678"/>
                </a:cubicBezTo>
                <a:cubicBezTo>
                  <a:pt x="218660" y="2012121"/>
                  <a:pt x="351183" y="2186608"/>
                  <a:pt x="552174" y="2312504"/>
                </a:cubicBezTo>
                <a:cubicBezTo>
                  <a:pt x="753165" y="2438400"/>
                  <a:pt x="1106556" y="2566504"/>
                  <a:pt x="1334052" y="2604052"/>
                </a:cubicBezTo>
                <a:cubicBezTo>
                  <a:pt x="1561548" y="2641600"/>
                  <a:pt x="1711740" y="2575339"/>
                  <a:pt x="1917148" y="2537791"/>
                </a:cubicBezTo>
                <a:cubicBezTo>
                  <a:pt x="2122556" y="2500243"/>
                  <a:pt x="2383182" y="2456069"/>
                  <a:pt x="2566504" y="2378765"/>
                </a:cubicBezTo>
                <a:cubicBezTo>
                  <a:pt x="2749826" y="2301461"/>
                  <a:pt x="2897808" y="2166730"/>
                  <a:pt x="3017078" y="2073965"/>
                </a:cubicBezTo>
                <a:cubicBezTo>
                  <a:pt x="3136348" y="1981200"/>
                  <a:pt x="3213652" y="1910522"/>
                  <a:pt x="3282122" y="1822174"/>
                </a:cubicBezTo>
                <a:cubicBezTo>
                  <a:pt x="3350592" y="1733826"/>
                  <a:pt x="3396974" y="1607930"/>
                  <a:pt x="3427896" y="1543878"/>
                </a:cubicBezTo>
                <a:cubicBezTo>
                  <a:pt x="3458818" y="1479826"/>
                  <a:pt x="3514035" y="1464365"/>
                  <a:pt x="3467652" y="1437861"/>
                </a:cubicBezTo>
                <a:cubicBezTo>
                  <a:pt x="3421269" y="1411357"/>
                  <a:pt x="3233530" y="1406939"/>
                  <a:pt x="3149600" y="1384852"/>
                </a:cubicBezTo>
                <a:cubicBezTo>
                  <a:pt x="3065670" y="1362765"/>
                  <a:pt x="3028121" y="1329635"/>
                  <a:pt x="2964069" y="1305339"/>
                </a:cubicBezTo>
                <a:cubicBezTo>
                  <a:pt x="2900017" y="1281043"/>
                  <a:pt x="2832652" y="1260060"/>
                  <a:pt x="2765287" y="1239078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3200" y="5410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57150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53340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67000" y="35052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95600" y="3200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38600" cy="4525963"/>
          </a:xfrm>
        </p:spPr>
        <p:txBody>
          <a:bodyPr/>
          <a:lstStyle/>
          <a:p>
            <a:pPr eaLnBrk="1" hangingPunct="1"/>
            <a:r>
              <a:rPr lang="en-US" sz="3200">
                <a:latin typeface="Lucida Sans Unicode" charset="0"/>
              </a:rPr>
              <a:t>Triceps brachii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tx1"/>
                </a:solidFill>
                <a:latin typeface="Arial" charset="0"/>
                <a:ea typeface="+mj-ea"/>
              </a:rPr>
              <a:t>Muscle of the Posterior Compartment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080125" y="2916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451725" y="2992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375525" y="3221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775325" y="2859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>
              <a:latin typeface="Calibri" charset="0"/>
            </a:endParaRPr>
          </a:p>
        </p:txBody>
      </p:sp>
      <p:pic>
        <p:nvPicPr>
          <p:cNvPr id="21512" name="Picture 10" descr="C:\Users\user\Pictures\f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r="5196" b="4770"/>
          <a:stretch>
            <a:fillRect/>
          </a:stretch>
        </p:blipFill>
        <p:spPr>
          <a:xfrm>
            <a:off x="4419600" y="990600"/>
            <a:ext cx="2895600" cy="54737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Arial Rounded MT Bold" pitchFamily="34" charset="0"/>
                <a:ea typeface="+mj-ea"/>
              </a:rPr>
              <a:t>Triceps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914400"/>
            <a:ext cx="472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Origin:</a:t>
            </a:r>
            <a:r>
              <a:rPr lang="en-US" sz="2800">
                <a:latin typeface="Lucida Sans Unicode" charset="0"/>
              </a:rPr>
              <a:t> Three heads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u="sng">
                <a:latin typeface="Lucida Sans Unicode" charset="0"/>
              </a:rPr>
              <a:t>Long head </a:t>
            </a:r>
            <a:r>
              <a:rPr lang="en-US">
                <a:latin typeface="Lucida Sans Unicode" charset="0"/>
              </a:rPr>
              <a:t>from infrglenoid tubercle of the scapula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u="sng">
                <a:latin typeface="Lucida Sans Unicode" charset="0"/>
              </a:rPr>
              <a:t>Lateral head </a:t>
            </a:r>
            <a:r>
              <a:rPr lang="en-US">
                <a:latin typeface="Lucida Sans Unicode" charset="0"/>
              </a:rPr>
              <a:t>from the upper half of the posterior surface of the shaft of humerus above the spiral groove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u="sng">
                <a:latin typeface="Lucida Sans Unicode" charset="0"/>
              </a:rPr>
              <a:t>Medial head</a:t>
            </a:r>
            <a:r>
              <a:rPr lang="en-US">
                <a:latin typeface="Lucida Sans Unicode" charset="0"/>
              </a:rPr>
              <a:t> from the lower half of the posterior surface of the shaft of humerus below the </a:t>
            </a:r>
            <a:r>
              <a:rPr lang="en-US" sz="2400">
                <a:latin typeface="Lucida Sans Unicode" charset="0"/>
              </a:rPr>
              <a:t>spiral groove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Lucida Sans Unicode" charset="0"/>
            </a:endParaRPr>
          </a:p>
        </p:txBody>
      </p:sp>
      <p:pic>
        <p:nvPicPr>
          <p:cNvPr id="22532" name="Picture 5" descr="C:\Users\user\Pictures\C6-FF62 - Copy (2)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54147" r="22353" b="4347"/>
          <a:stretch>
            <a:fillRect/>
          </a:stretch>
        </p:blipFill>
        <p:spPr>
          <a:xfrm>
            <a:off x="4953000" y="1447800"/>
            <a:ext cx="3817938" cy="41910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6858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Insertion:</a:t>
            </a:r>
            <a:r>
              <a:rPr lang="en-US" sz="2800" b="1">
                <a:latin typeface="Lucida Sans Unicode" charset="0"/>
              </a:rPr>
              <a:t> </a:t>
            </a:r>
            <a:r>
              <a:rPr lang="en-US" sz="2800">
                <a:latin typeface="Lucida Sans Unicode" charset="0"/>
              </a:rPr>
              <a:t>Common tendon inserted into the upper surface of the olecranon process of ulna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Nerve supply: </a:t>
            </a:r>
            <a:r>
              <a:rPr lang="en-US" sz="2800">
                <a:latin typeface="Lucida Sans Unicode" charset="0"/>
              </a:rPr>
              <a:t>Radial nerve</a:t>
            </a:r>
            <a:endParaRPr lang="en-US" sz="2800" b="1"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Action:</a:t>
            </a:r>
            <a:r>
              <a:rPr lang="en-US" sz="2800" b="1">
                <a:latin typeface="Lucida Sans Unicode" charset="0"/>
              </a:rPr>
              <a:t> </a:t>
            </a:r>
            <a:r>
              <a:rPr lang="en-US" sz="2800">
                <a:latin typeface="Lucida Sans Unicode" charset="0"/>
              </a:rPr>
              <a:t>Strong extensor of the elbow joint</a:t>
            </a:r>
          </a:p>
        </p:txBody>
      </p:sp>
      <p:pic>
        <p:nvPicPr>
          <p:cNvPr id="23555" name="Picture 5" descr="C:\Users\user\Pictures\C6-FF62 - Copy (2)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54147" r="22353" b="4347"/>
          <a:stretch>
            <a:fillRect/>
          </a:stretch>
        </p:blipFill>
        <p:spPr>
          <a:xfrm>
            <a:off x="4038600" y="990600"/>
            <a:ext cx="4773613" cy="41910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2400"/>
            <a:ext cx="3200400" cy="6410325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609600"/>
            <a:ext cx="2971800" cy="560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dirty="0" err="1" smtClean="0">
                <a:solidFill>
                  <a:schemeClr val="tx1"/>
                </a:solidFill>
                <a:latin typeface="Arial" charset="0"/>
                <a:ea typeface="+mj-ea"/>
              </a:rPr>
              <a:t>Cubital</a:t>
            </a:r>
            <a:r>
              <a:rPr lang="en-US" altLang="zh-CN" sz="3600" dirty="0" smtClean="0">
                <a:solidFill>
                  <a:schemeClr val="tx1"/>
                </a:solidFill>
                <a:latin typeface="Arial" charset="0"/>
                <a:ea typeface="+mj-ea"/>
              </a:rPr>
              <a:t> Fossa</a:t>
            </a:r>
            <a:endParaRPr lang="zh-CN" altLang="en-US" sz="3600" dirty="0" smtClean="0">
              <a:solidFill>
                <a:schemeClr val="tx1"/>
              </a:solidFill>
              <a:latin typeface="Arial" charset="0"/>
              <a:ea typeface="华文新魏" pitchFamily="2" charset="-122"/>
            </a:endParaRPr>
          </a:p>
        </p:txBody>
      </p:sp>
      <p:sp>
        <p:nvSpPr>
          <p:cNvPr id="24580" name="Line 11"/>
          <p:cNvSpPr>
            <a:spLocks noChangeShapeType="1"/>
          </p:cNvSpPr>
          <p:nvPr/>
        </p:nvSpPr>
        <p:spPr bwMode="auto">
          <a:xfrm>
            <a:off x="5715000" y="762000"/>
            <a:ext cx="1371600" cy="304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16"/>
          <p:cNvSpPr>
            <a:spLocks noChangeShapeType="1"/>
          </p:cNvSpPr>
          <p:nvPr/>
        </p:nvSpPr>
        <p:spPr bwMode="auto">
          <a:xfrm flipH="1">
            <a:off x="6096000" y="1066800"/>
            <a:ext cx="990600" cy="10001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1295400"/>
            <a:ext cx="2133600" cy="37115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latin typeface="+mn-lt"/>
                <a:ea typeface="+mn-ea"/>
              </a:rPr>
              <a:t>The </a:t>
            </a:r>
            <a:r>
              <a:rPr lang="en-US" sz="2800" dirty="0" err="1">
                <a:latin typeface="+mn-lt"/>
                <a:ea typeface="+mn-ea"/>
              </a:rPr>
              <a:t>cubital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fossa</a:t>
            </a:r>
            <a:r>
              <a:rPr lang="en-US" sz="2800" dirty="0">
                <a:latin typeface="+mn-lt"/>
                <a:ea typeface="+mn-ea"/>
              </a:rPr>
              <a:t> is a triangular depression that lies in front of the elbow </a:t>
            </a:r>
          </a:p>
        </p:txBody>
      </p:sp>
      <p:sp>
        <p:nvSpPr>
          <p:cNvPr id="24583" name="Freeform 15"/>
          <p:cNvSpPr>
            <a:spLocks/>
          </p:cNvSpPr>
          <p:nvPr/>
        </p:nvSpPr>
        <p:spPr bwMode="auto">
          <a:xfrm>
            <a:off x="5715000" y="762000"/>
            <a:ext cx="381000" cy="1295400"/>
          </a:xfrm>
          <a:custGeom>
            <a:avLst/>
            <a:gdLst>
              <a:gd name="T0" fmla="*/ 2147483647 w 272"/>
              <a:gd name="T1" fmla="*/ 2147483647 h 771"/>
              <a:gd name="T2" fmla="*/ 0 w 272"/>
              <a:gd name="T3" fmla="*/ 0 h 771"/>
              <a:gd name="T4" fmla="*/ 0 60000 65536"/>
              <a:gd name="T5" fmla="*/ 0 60000 65536"/>
              <a:gd name="T6" fmla="*/ 0 w 272"/>
              <a:gd name="T7" fmla="*/ 0 h 771"/>
              <a:gd name="T8" fmla="*/ 272 w 272"/>
              <a:gd name="T9" fmla="*/ 771 h 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771">
                <a:moveTo>
                  <a:pt x="272" y="771"/>
                </a:moveTo>
                <a:cubicBezTo>
                  <a:pt x="158" y="449"/>
                  <a:pt x="45" y="128"/>
                  <a:pt x="0" y="0"/>
                </a:cubicBez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400" dirty="0" smtClean="0">
                <a:ea typeface="+mj-ea"/>
              </a:rPr>
              <a:t/>
            </a:r>
            <a:br>
              <a:rPr lang="en-US" altLang="zh-CN" sz="4400" dirty="0" smtClean="0">
                <a:ea typeface="+mj-ea"/>
              </a:rPr>
            </a:br>
            <a:r>
              <a:rPr lang="en-US" altLang="zh-CN" sz="4400" dirty="0" smtClean="0">
                <a:solidFill>
                  <a:schemeClr val="tx1"/>
                </a:solidFill>
                <a:ea typeface="+mj-ea"/>
              </a:rPr>
              <a:t>Boundaries</a:t>
            </a:r>
            <a:br>
              <a:rPr lang="en-US" altLang="zh-CN" sz="4400" dirty="0" smtClean="0">
                <a:solidFill>
                  <a:schemeClr val="tx1"/>
                </a:solidFill>
                <a:ea typeface="+mj-ea"/>
              </a:rPr>
            </a:b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419600" cy="47879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>
                <a:latin typeface="Lucida Sans Unicode" charset="0"/>
                <a:ea typeface="黑体" charset="0"/>
                <a:cs typeface="黑体" charset="0"/>
              </a:rPr>
              <a:t>Base: </a:t>
            </a:r>
            <a:r>
              <a:rPr lang="en-US" altLang="zh-CN" sz="2400">
                <a:latin typeface="Lucida Sans Unicode" charset="0"/>
                <a:ea typeface="黑体" charset="0"/>
                <a:cs typeface="黑体" charset="0"/>
              </a:rPr>
              <a:t>line drawn through the two epicondyles of humerus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>
                <a:latin typeface="Lucida Sans Unicode" charset="0"/>
                <a:ea typeface="黑体" charset="0"/>
                <a:cs typeface="黑体" charset="0"/>
              </a:rPr>
              <a:t>Laterally: </a:t>
            </a:r>
            <a:r>
              <a:rPr lang="en-US" altLang="zh-CN" sz="2400">
                <a:latin typeface="Lucida Sans Unicode" charset="0"/>
                <a:ea typeface="黑体" charset="0"/>
                <a:cs typeface="黑体" charset="0"/>
              </a:rPr>
              <a:t>brachioradialis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>
                <a:latin typeface="Lucida Sans Unicode" charset="0"/>
                <a:ea typeface="黑体" charset="0"/>
                <a:cs typeface="黑体" charset="0"/>
              </a:rPr>
              <a:t>Medially: </a:t>
            </a:r>
            <a:r>
              <a:rPr lang="en-US" altLang="zh-CN" sz="2400">
                <a:latin typeface="Lucida Sans Unicode" charset="0"/>
                <a:ea typeface="黑体" charset="0"/>
                <a:cs typeface="黑体" charset="0"/>
              </a:rPr>
              <a:t>pronator teres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>
                <a:latin typeface="Lucida Sans Unicode" charset="0"/>
                <a:ea typeface="黑体" charset="0"/>
                <a:cs typeface="黑体" charset="0"/>
              </a:rPr>
              <a:t>Roof: </a:t>
            </a:r>
            <a:r>
              <a:rPr lang="en-US" altLang="zh-CN" sz="2400">
                <a:latin typeface="Lucida Sans Unicode" charset="0"/>
                <a:ea typeface="黑体" charset="0"/>
                <a:cs typeface="黑体" charset="0"/>
              </a:rPr>
              <a:t>skin, superficial &amp; deep fascia and bicipital aponeurosis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>
                <a:latin typeface="Lucida Sans Unicode" charset="0"/>
                <a:ea typeface="黑体" charset="0"/>
                <a:cs typeface="黑体" charset="0"/>
              </a:rPr>
              <a:t>Floor: </a:t>
            </a:r>
            <a:r>
              <a:rPr lang="en-US" altLang="zh-CN" sz="2400">
                <a:latin typeface="Lucida Sans Unicode" charset="0"/>
                <a:ea typeface="黑体" charset="0"/>
                <a:cs typeface="黑体" charset="0"/>
              </a:rPr>
              <a:t>brachialis medially and supinator laterally. </a:t>
            </a:r>
          </a:p>
        </p:txBody>
      </p:sp>
      <p:pic>
        <p:nvPicPr>
          <p:cNvPr id="25604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b="46555"/>
          <a:stretch>
            <a:fillRect/>
          </a:stretch>
        </p:blipFill>
        <p:spPr>
          <a:xfrm>
            <a:off x="4876800" y="685800"/>
            <a:ext cx="3735388" cy="5410200"/>
          </a:xfr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 rot="4407729">
            <a:off x="5120481" y="2917032"/>
            <a:ext cx="177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charset="0"/>
                <a:ea typeface="黑体" charset="0"/>
                <a:cs typeface="黑体" charset="0"/>
              </a:rPr>
              <a:t>Brachioradialis</a:t>
            </a:r>
            <a:endParaRPr lang="en-US" sz="2000" b="1">
              <a:latin typeface="Calibri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-2375298">
            <a:off x="6470650" y="3127375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Calibri" charset="0"/>
              </a:rPr>
              <a:t>Pronator teres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53200" y="2362200"/>
            <a:ext cx="1600200" cy="13716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1905000"/>
            <a:ext cx="1981200" cy="4572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410200" y="2590800"/>
            <a:ext cx="1828800" cy="4572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chemeClr val="tx1"/>
                </a:solidFill>
                <a:latin typeface="Arial" charset="0"/>
                <a:ea typeface="+mj-ea"/>
              </a:rPr>
              <a:t>Contents</a:t>
            </a:r>
            <a:r>
              <a:rPr kumimoji="1" lang="en-US" altLang="zh-CN" sz="4000" dirty="0" smtClean="0">
                <a:solidFill>
                  <a:schemeClr val="tx1"/>
                </a:solidFill>
                <a:latin typeface="Arial" charset="0"/>
                <a:ea typeface="+mj-ea"/>
              </a:rPr>
              <a:t> of the </a:t>
            </a:r>
            <a:r>
              <a:rPr kumimoji="1" lang="en-US" altLang="zh-CN" sz="4000" dirty="0" err="1" smtClean="0">
                <a:solidFill>
                  <a:schemeClr val="tx1"/>
                </a:solidFill>
                <a:latin typeface="Arial" charset="0"/>
                <a:ea typeface="+mj-ea"/>
              </a:rPr>
              <a:t>Cubital</a:t>
            </a:r>
            <a:r>
              <a:rPr kumimoji="1" lang="en-US" altLang="zh-CN" sz="4000" dirty="0" smtClean="0">
                <a:solidFill>
                  <a:schemeClr val="tx1"/>
                </a:solidFill>
                <a:latin typeface="Arial" charset="0"/>
                <a:ea typeface="+mj-ea"/>
              </a:rPr>
              <a:t> </a:t>
            </a:r>
            <a:r>
              <a:rPr kumimoji="1" lang="en-US" altLang="zh-CN" sz="4000" dirty="0" err="1" smtClean="0">
                <a:solidFill>
                  <a:schemeClr val="tx1"/>
                </a:solidFill>
                <a:latin typeface="Arial" charset="0"/>
                <a:ea typeface="+mj-ea"/>
              </a:rPr>
              <a:t>Fossa</a:t>
            </a:r>
            <a:endParaRPr kumimoji="1" lang="en-US" altLang="zh-CN" sz="4000" dirty="0" smtClean="0">
              <a:solidFill>
                <a:schemeClr val="tx1"/>
              </a:solidFill>
              <a:latin typeface="Arial" charset="0"/>
              <a:ea typeface="+mj-ea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477000" y="1905000"/>
            <a:ext cx="209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ea typeface="黑体" charset="0"/>
                <a:cs typeface="黑体" charset="0"/>
              </a:rPr>
              <a:t>1</a:t>
            </a:r>
            <a:r>
              <a:rPr lang="en-US" altLang="zh-CN" sz="2000">
                <a:ea typeface="黑体" charset="0"/>
                <a:cs typeface="黑体" charset="0"/>
              </a:rPr>
              <a:t>. Median nerve.</a:t>
            </a:r>
            <a:endParaRPr lang="en-US" sz="20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ea typeface="黑体" charset="0"/>
                <a:cs typeface="黑体" charset="0"/>
              </a:rPr>
              <a:t>2</a:t>
            </a:r>
            <a:r>
              <a:rPr lang="en-US" altLang="zh-CN" sz="2000">
                <a:ea typeface="黑体" charset="0"/>
                <a:cs typeface="黑体" charset="0"/>
              </a:rPr>
              <a:t>. Brachial artery, divides into radial   and ulnar a., usually at apex of fossa</a:t>
            </a:r>
            <a:endParaRPr lang="en-US" sz="20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600200"/>
            <a:ext cx="338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zh-CN" sz="2000" b="1">
                <a:solidFill>
                  <a:srgbClr val="FF0000"/>
                </a:solidFill>
                <a:ea typeface="黑体" charset="0"/>
                <a:cs typeface="黑体" charset="0"/>
              </a:rPr>
              <a:t>3</a:t>
            </a:r>
            <a:r>
              <a:rPr lang="en-US" altLang="zh-CN" sz="2000">
                <a:ea typeface="黑体" charset="0"/>
                <a:cs typeface="黑体" charset="0"/>
              </a:rPr>
              <a:t>. Biceps brachii tendon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2590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2000" b="1">
                <a:solidFill>
                  <a:srgbClr val="FF0000"/>
                </a:solidFill>
                <a:ea typeface="黑体" charset="0"/>
                <a:cs typeface="黑体" charset="0"/>
              </a:rPr>
              <a:t>4</a:t>
            </a:r>
            <a:r>
              <a:rPr lang="en-US" altLang="zh-CN" sz="2000">
                <a:ea typeface="黑体" charset="0"/>
                <a:cs typeface="黑体" charset="0"/>
              </a:rPr>
              <a:t>. Deep branch of   radial nerve. </a:t>
            </a:r>
            <a:endParaRPr lang="zh-CN" altLang="en-US" sz="2000">
              <a:solidFill>
                <a:srgbClr val="0000FF"/>
              </a:solidFill>
              <a:ea typeface="黑体" charset="0"/>
              <a:cs typeface="黑体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ea typeface="黑体" charset="0"/>
                <a:cs typeface="黑体" charset="0"/>
              </a:rPr>
              <a:t>(From medial to lateral side)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981200"/>
            <a:ext cx="1828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00" y="2819400"/>
            <a:ext cx="2057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Rectangle 29"/>
          <p:cNvSpPr>
            <a:spLocks noChangeArrowheads="1"/>
          </p:cNvSpPr>
          <p:nvPr/>
        </p:nvSpPr>
        <p:spPr bwMode="auto">
          <a:xfrm>
            <a:off x="6172200" y="5638800"/>
            <a:ext cx="119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a typeface="黑体" charset="0"/>
                <a:cs typeface="黑体" charset="0"/>
              </a:rPr>
              <a:t>Radial a.</a:t>
            </a:r>
            <a:endParaRPr lang="en-US" sz="2000"/>
          </a:p>
        </p:txBody>
      </p:sp>
      <p:sp>
        <p:nvSpPr>
          <p:cNvPr id="26638" name="Rectangle 30"/>
          <p:cNvSpPr>
            <a:spLocks noChangeArrowheads="1"/>
          </p:cNvSpPr>
          <p:nvPr/>
        </p:nvSpPr>
        <p:spPr bwMode="auto">
          <a:xfrm>
            <a:off x="6172200" y="525780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a typeface="黑体" charset="0"/>
                <a:cs typeface="黑体" charset="0"/>
              </a:rPr>
              <a:t>Ulnar a.</a:t>
            </a:r>
            <a:endParaRPr lang="en-US" sz="200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228600"/>
            <a:ext cx="3276600" cy="56038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 Rounded MT Bold" pitchFamily="34" charset="0"/>
                <a:ea typeface="+mj-ea"/>
                <a:cs typeface="Arial" charset="0"/>
              </a:rPr>
              <a:t>Elbow Join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ea typeface="+mj-ea"/>
                <a:cs typeface="Arial" charset="0"/>
              </a:rPr>
              <a:t>t</a:t>
            </a:r>
          </a:p>
        </p:txBody>
      </p:sp>
      <p:pic>
        <p:nvPicPr>
          <p:cNvPr id="27651" name="Picture 2" descr="C:\Documents and Settings\Free User\My Documents\My Pictures\child_elbow_OCD_anatomy04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19200"/>
            <a:ext cx="4191000" cy="4191000"/>
          </a:xfr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676400"/>
            <a:ext cx="45720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Articulation: </a:t>
            </a:r>
          </a:p>
          <a:p>
            <a:pPr marL="621792" lvl="1" indent="-228600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800" dirty="0" err="1">
                <a:latin typeface="+mn-lt"/>
                <a:ea typeface="+mn-ea"/>
                <a:cs typeface="+mn-cs"/>
              </a:rPr>
              <a:t>Trochlea</a:t>
            </a:r>
            <a:r>
              <a:rPr lang="en-US" sz="2800" dirty="0">
                <a:latin typeface="+mn-lt"/>
                <a:ea typeface="+mn-ea"/>
                <a:cs typeface="+mn-cs"/>
              </a:rPr>
              <a:t> and </a:t>
            </a:r>
            <a:r>
              <a:rPr lang="en-US" sz="2800" dirty="0" err="1">
                <a:latin typeface="+mn-lt"/>
                <a:ea typeface="+mn-ea"/>
                <a:cs typeface="+mn-cs"/>
              </a:rPr>
              <a:t>capitulum</a:t>
            </a:r>
            <a:r>
              <a:rPr lang="en-US" sz="2800" dirty="0">
                <a:latin typeface="+mn-lt"/>
                <a:ea typeface="+mn-ea"/>
                <a:cs typeface="+mn-cs"/>
              </a:rPr>
              <a:t> of the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humerus</a:t>
            </a:r>
            <a:r>
              <a:rPr lang="en-US" sz="2800" dirty="0">
                <a:latin typeface="+mn-lt"/>
                <a:ea typeface="+mn-ea"/>
                <a:cs typeface="+mn-cs"/>
              </a:rPr>
              <a:t> above</a:t>
            </a:r>
          </a:p>
          <a:p>
            <a:pPr marL="621792" lvl="1" indent="-228600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800" dirty="0" err="1">
                <a:latin typeface="+mn-lt"/>
                <a:ea typeface="+mn-ea"/>
                <a:cs typeface="+mn-cs"/>
              </a:rPr>
              <a:t>Trochlear</a:t>
            </a:r>
            <a:r>
              <a:rPr lang="en-US" sz="2800" dirty="0">
                <a:latin typeface="+mn-lt"/>
                <a:ea typeface="+mn-ea"/>
                <a:cs typeface="+mn-cs"/>
              </a:rPr>
              <a:t> notch of ulna and the head of radius below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defRPr/>
            </a:pPr>
            <a:endParaRPr lang="en-US" sz="2700" dirty="0">
              <a:latin typeface="+mn-lt"/>
              <a:ea typeface="+mn-ea"/>
              <a:cs typeface="+mn-cs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419600" y="5562600"/>
            <a:ext cx="4572000" cy="97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The articular surfaces are covered with </a:t>
            </a:r>
            <a:r>
              <a:rPr lang="en-US" sz="2400">
                <a:solidFill>
                  <a:srgbClr val="FF0000"/>
                </a:solidFill>
              </a:rPr>
              <a:t>articular (hyaline) cartilage.</a:t>
            </a:r>
          </a:p>
        </p:txBody>
      </p:sp>
      <p:pic>
        <p:nvPicPr>
          <p:cNvPr id="27654" name="Picture 3" descr="C:\Documents and Settings\Free User\My Documents\My Pictures\img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8667" r="35001" b="63333"/>
          <a:stretch>
            <a:fillRect/>
          </a:stretch>
        </p:blipFill>
        <p:spPr bwMode="auto">
          <a:xfrm>
            <a:off x="914400" y="4267200"/>
            <a:ext cx="322103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52400" y="914400"/>
            <a:ext cx="48402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Char char=""/>
            </a:pPr>
            <a:r>
              <a:rPr lang="en-US" sz="2400" b="1">
                <a:solidFill>
                  <a:srgbClr val="FF0000"/>
                </a:solidFill>
              </a:rPr>
              <a:t>Uniaxial, Synovial Hinge joint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7543800" y="3657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Trochlea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4572000" y="3505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Capitulum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7315200" y="34290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67400" y="34290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419600" cy="5410200"/>
          </a:xfrm>
        </p:spPr>
        <p:txBody>
          <a:bodyPr/>
          <a:lstStyle/>
          <a:p>
            <a:pPr eaLnBrk="1" hangingPunct="1"/>
            <a:r>
              <a:rPr lang="en-US" sz="2800" b="1" u="sng">
                <a:latin typeface="Lucida Sans Unicode" charset="0"/>
              </a:rPr>
              <a:t>Anteriorly</a:t>
            </a:r>
            <a:r>
              <a:rPr lang="en-US" sz="2800">
                <a:latin typeface="Lucida Sans Unicode" charset="0"/>
              </a:rPr>
              <a:t>: </a:t>
            </a:r>
            <a:r>
              <a:rPr lang="en-US" sz="2400">
                <a:latin typeface="Lucida Sans Unicode" charset="0"/>
              </a:rPr>
              <a:t>attached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 b="1">
                <a:latin typeface="Lucida Sans Unicode" charset="0"/>
              </a:rPr>
              <a:t>Above</a:t>
            </a:r>
            <a:r>
              <a:rPr lang="en-US" sz="2400">
                <a:latin typeface="Lucida Sans Unicode" charset="0"/>
              </a:rPr>
              <a:t> to the humerus along the upper margins of the coronoid and radial fossae and to the front of the medial and lateral epicondyles and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 b="1">
                <a:latin typeface="Lucida Sans Unicode" charset="0"/>
              </a:rPr>
              <a:t>Below</a:t>
            </a:r>
            <a:r>
              <a:rPr lang="en-US" sz="2400">
                <a:latin typeface="Lucida Sans Unicode" charset="0"/>
              </a:rPr>
              <a:t> to the margin of the coronoid process of the ulna and to the anular ligament, which surrounds the he</a:t>
            </a:r>
            <a:r>
              <a:rPr lang="en-US" sz="2800">
                <a:latin typeface="Lucida Sans Unicode" charset="0"/>
              </a:rPr>
              <a:t>ad of the radius.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057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Capsule</a:t>
            </a:r>
          </a:p>
        </p:txBody>
      </p:sp>
      <p:pic>
        <p:nvPicPr>
          <p:cNvPr id="28676" name="Picture 8" descr="C:\Users\user\Pictures\fff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2180" r="50311" b="8447"/>
          <a:stretch>
            <a:fillRect/>
          </a:stretch>
        </p:blipFill>
        <p:spPr bwMode="auto">
          <a:xfrm>
            <a:off x="4648200" y="1447800"/>
            <a:ext cx="42814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445125" y="2395538"/>
            <a:ext cx="2124075" cy="2222500"/>
          </a:xfrm>
          <a:custGeom>
            <a:avLst/>
            <a:gdLst>
              <a:gd name="connsiteX0" fmla="*/ 81886 w 2124501"/>
              <a:gd name="connsiteY0" fmla="*/ 1166884 h 2222311"/>
              <a:gd name="connsiteX1" fmla="*/ 150125 w 2124501"/>
              <a:gd name="connsiteY1" fmla="*/ 825690 h 2222311"/>
              <a:gd name="connsiteX2" fmla="*/ 232012 w 2124501"/>
              <a:gd name="connsiteY2" fmla="*/ 648269 h 2222311"/>
              <a:gd name="connsiteX3" fmla="*/ 450376 w 2124501"/>
              <a:gd name="connsiteY3" fmla="*/ 498143 h 2222311"/>
              <a:gd name="connsiteX4" fmla="*/ 696036 w 2124501"/>
              <a:gd name="connsiteY4" fmla="*/ 429905 h 2222311"/>
              <a:gd name="connsiteX5" fmla="*/ 941695 w 2124501"/>
              <a:gd name="connsiteY5" fmla="*/ 266131 h 2222311"/>
              <a:gd name="connsiteX6" fmla="*/ 1078173 w 2124501"/>
              <a:gd name="connsiteY6" fmla="*/ 88711 h 2222311"/>
              <a:gd name="connsiteX7" fmla="*/ 1392071 w 2124501"/>
              <a:gd name="connsiteY7" fmla="*/ 6824 h 2222311"/>
              <a:gd name="connsiteX8" fmla="*/ 1528549 w 2124501"/>
              <a:gd name="connsiteY8" fmla="*/ 129654 h 2222311"/>
              <a:gd name="connsiteX9" fmla="*/ 1705970 w 2124501"/>
              <a:gd name="connsiteY9" fmla="*/ 348018 h 2222311"/>
              <a:gd name="connsiteX10" fmla="*/ 1883391 w 2124501"/>
              <a:gd name="connsiteY10" fmla="*/ 620973 h 2222311"/>
              <a:gd name="connsiteX11" fmla="*/ 2019868 w 2124501"/>
              <a:gd name="connsiteY11" fmla="*/ 784746 h 2222311"/>
              <a:gd name="connsiteX12" fmla="*/ 2060812 w 2124501"/>
              <a:gd name="connsiteY12" fmla="*/ 1084997 h 2222311"/>
              <a:gd name="connsiteX13" fmla="*/ 2101755 w 2124501"/>
              <a:gd name="connsiteY13" fmla="*/ 1357952 h 2222311"/>
              <a:gd name="connsiteX14" fmla="*/ 1924334 w 2124501"/>
              <a:gd name="connsiteY14" fmla="*/ 1562669 h 2222311"/>
              <a:gd name="connsiteX15" fmla="*/ 1542197 w 2124501"/>
              <a:gd name="connsiteY15" fmla="*/ 1671851 h 2222311"/>
              <a:gd name="connsiteX16" fmla="*/ 1214650 w 2124501"/>
              <a:gd name="connsiteY16" fmla="*/ 1685499 h 2222311"/>
              <a:gd name="connsiteX17" fmla="*/ 1037230 w 2124501"/>
              <a:gd name="connsiteY17" fmla="*/ 1862919 h 2222311"/>
              <a:gd name="connsiteX18" fmla="*/ 846161 w 2124501"/>
              <a:gd name="connsiteY18" fmla="*/ 2013045 h 2222311"/>
              <a:gd name="connsiteX19" fmla="*/ 832513 w 2124501"/>
              <a:gd name="connsiteY19" fmla="*/ 2135875 h 2222311"/>
              <a:gd name="connsiteX20" fmla="*/ 805218 w 2124501"/>
              <a:gd name="connsiteY20" fmla="*/ 2204114 h 2222311"/>
              <a:gd name="connsiteX21" fmla="*/ 668740 w 2124501"/>
              <a:gd name="connsiteY21" fmla="*/ 2026693 h 2222311"/>
              <a:gd name="connsiteX22" fmla="*/ 586853 w 2124501"/>
              <a:gd name="connsiteY22" fmla="*/ 1903863 h 2222311"/>
              <a:gd name="connsiteX23" fmla="*/ 368489 w 2124501"/>
              <a:gd name="connsiteY23" fmla="*/ 1876567 h 2222311"/>
              <a:gd name="connsiteX24" fmla="*/ 191068 w 2124501"/>
              <a:gd name="connsiteY24" fmla="*/ 1794681 h 2222311"/>
              <a:gd name="connsiteX25" fmla="*/ 27295 w 2124501"/>
              <a:gd name="connsiteY25" fmla="*/ 1630908 h 2222311"/>
              <a:gd name="connsiteX26" fmla="*/ 27295 w 2124501"/>
              <a:gd name="connsiteY26" fmla="*/ 1398896 h 2222311"/>
              <a:gd name="connsiteX27" fmla="*/ 68239 w 2124501"/>
              <a:gd name="connsiteY27" fmla="*/ 1112293 h 2222311"/>
              <a:gd name="connsiteX28" fmla="*/ 81886 w 2124501"/>
              <a:gd name="connsiteY28" fmla="*/ 1112293 h 222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24501" h="2222311">
                <a:moveTo>
                  <a:pt x="81886" y="1166884"/>
                </a:moveTo>
                <a:cubicBezTo>
                  <a:pt x="103495" y="1039505"/>
                  <a:pt x="125104" y="912126"/>
                  <a:pt x="150125" y="825690"/>
                </a:cubicBezTo>
                <a:cubicBezTo>
                  <a:pt x="175146" y="739254"/>
                  <a:pt x="181970" y="702860"/>
                  <a:pt x="232012" y="648269"/>
                </a:cubicBezTo>
                <a:cubicBezTo>
                  <a:pt x="282054" y="593678"/>
                  <a:pt x="373039" y="534537"/>
                  <a:pt x="450376" y="498143"/>
                </a:cubicBezTo>
                <a:cubicBezTo>
                  <a:pt x="527713" y="461749"/>
                  <a:pt x="614150" y="468574"/>
                  <a:pt x="696036" y="429905"/>
                </a:cubicBezTo>
                <a:cubicBezTo>
                  <a:pt x="777922" y="391236"/>
                  <a:pt x="878006" y="322997"/>
                  <a:pt x="941695" y="266131"/>
                </a:cubicBezTo>
                <a:cubicBezTo>
                  <a:pt x="1005384" y="209265"/>
                  <a:pt x="1003110" y="131929"/>
                  <a:pt x="1078173" y="88711"/>
                </a:cubicBezTo>
                <a:cubicBezTo>
                  <a:pt x="1153236" y="45493"/>
                  <a:pt x="1317008" y="0"/>
                  <a:pt x="1392071" y="6824"/>
                </a:cubicBezTo>
                <a:cubicBezTo>
                  <a:pt x="1467134" y="13648"/>
                  <a:pt x="1476233" y="72788"/>
                  <a:pt x="1528549" y="129654"/>
                </a:cubicBezTo>
                <a:cubicBezTo>
                  <a:pt x="1580866" y="186520"/>
                  <a:pt x="1646830" y="266132"/>
                  <a:pt x="1705970" y="348018"/>
                </a:cubicBezTo>
                <a:cubicBezTo>
                  <a:pt x="1765110" y="429905"/>
                  <a:pt x="1831075" y="548185"/>
                  <a:pt x="1883391" y="620973"/>
                </a:cubicBezTo>
                <a:cubicBezTo>
                  <a:pt x="1935707" y="693761"/>
                  <a:pt x="1990298" y="707409"/>
                  <a:pt x="2019868" y="784746"/>
                </a:cubicBezTo>
                <a:cubicBezTo>
                  <a:pt x="2049438" y="862083"/>
                  <a:pt x="2047164" y="989463"/>
                  <a:pt x="2060812" y="1084997"/>
                </a:cubicBezTo>
                <a:cubicBezTo>
                  <a:pt x="2074460" y="1180531"/>
                  <a:pt x="2124501" y="1278340"/>
                  <a:pt x="2101755" y="1357952"/>
                </a:cubicBezTo>
                <a:cubicBezTo>
                  <a:pt x="2079009" y="1437564"/>
                  <a:pt x="2017594" y="1510353"/>
                  <a:pt x="1924334" y="1562669"/>
                </a:cubicBezTo>
                <a:cubicBezTo>
                  <a:pt x="1831074" y="1614985"/>
                  <a:pt x="1660478" y="1651379"/>
                  <a:pt x="1542197" y="1671851"/>
                </a:cubicBezTo>
                <a:cubicBezTo>
                  <a:pt x="1423916" y="1692323"/>
                  <a:pt x="1298811" y="1653654"/>
                  <a:pt x="1214650" y="1685499"/>
                </a:cubicBezTo>
                <a:cubicBezTo>
                  <a:pt x="1130489" y="1717344"/>
                  <a:pt x="1098645" y="1808328"/>
                  <a:pt x="1037230" y="1862919"/>
                </a:cubicBezTo>
                <a:cubicBezTo>
                  <a:pt x="975815" y="1917510"/>
                  <a:pt x="880280" y="1967552"/>
                  <a:pt x="846161" y="2013045"/>
                </a:cubicBezTo>
                <a:cubicBezTo>
                  <a:pt x="812042" y="2058538"/>
                  <a:pt x="839337" y="2104030"/>
                  <a:pt x="832513" y="2135875"/>
                </a:cubicBezTo>
                <a:cubicBezTo>
                  <a:pt x="825689" y="2167720"/>
                  <a:pt x="832513" y="2222311"/>
                  <a:pt x="805218" y="2204114"/>
                </a:cubicBezTo>
                <a:cubicBezTo>
                  <a:pt x="777923" y="2185917"/>
                  <a:pt x="705134" y="2076735"/>
                  <a:pt x="668740" y="2026693"/>
                </a:cubicBezTo>
                <a:cubicBezTo>
                  <a:pt x="632346" y="1976651"/>
                  <a:pt x="636895" y="1928884"/>
                  <a:pt x="586853" y="1903863"/>
                </a:cubicBezTo>
                <a:cubicBezTo>
                  <a:pt x="536811" y="1878842"/>
                  <a:pt x="434453" y="1894764"/>
                  <a:pt x="368489" y="1876567"/>
                </a:cubicBezTo>
                <a:cubicBezTo>
                  <a:pt x="302525" y="1858370"/>
                  <a:pt x="247934" y="1835624"/>
                  <a:pt x="191068" y="1794681"/>
                </a:cubicBezTo>
                <a:cubicBezTo>
                  <a:pt x="134202" y="1753738"/>
                  <a:pt x="54591" y="1696872"/>
                  <a:pt x="27295" y="1630908"/>
                </a:cubicBezTo>
                <a:cubicBezTo>
                  <a:pt x="0" y="1564944"/>
                  <a:pt x="20471" y="1485332"/>
                  <a:pt x="27295" y="1398896"/>
                </a:cubicBezTo>
                <a:cubicBezTo>
                  <a:pt x="34119" y="1312460"/>
                  <a:pt x="59141" y="1160060"/>
                  <a:pt x="68239" y="1112293"/>
                </a:cubicBezTo>
                <a:cubicBezTo>
                  <a:pt x="77337" y="1064526"/>
                  <a:pt x="81886" y="1119117"/>
                  <a:pt x="81886" y="1112293"/>
                </a:cubicBezTo>
              </a:path>
            </a:pathLst>
          </a:cu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i="1" dirty="0" smtClean="0">
                <a:ea typeface="+mn-ea"/>
              </a:rPr>
              <a:t>At the end of this session, students should be able to:</a:t>
            </a:r>
            <a:endParaRPr lang="en-US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Describe the attachments, actions and </a:t>
            </a:r>
            <a:r>
              <a:rPr lang="en-US" sz="2400" dirty="0" err="1" smtClean="0">
                <a:ea typeface="+mn-ea"/>
              </a:rPr>
              <a:t>innervation</a:t>
            </a:r>
            <a:r>
              <a:rPr lang="en-US" sz="2400" dirty="0" smtClean="0">
                <a:ea typeface="+mn-ea"/>
              </a:rPr>
              <a:t> of biceps </a:t>
            </a:r>
            <a:r>
              <a:rPr lang="en-US" sz="2400" dirty="0" err="1" smtClean="0">
                <a:ea typeface="+mn-ea"/>
              </a:rPr>
              <a:t>brachii</a:t>
            </a:r>
            <a:r>
              <a:rPr lang="en-US" sz="2400" dirty="0" smtClean="0">
                <a:ea typeface="+mn-ea"/>
              </a:rPr>
              <a:t>, </a:t>
            </a:r>
            <a:r>
              <a:rPr lang="en-US" sz="2400" dirty="0" err="1" smtClean="0">
                <a:ea typeface="+mn-ea"/>
              </a:rPr>
              <a:t>coracobrachialis</a:t>
            </a:r>
            <a:r>
              <a:rPr lang="en-US" sz="2400" dirty="0" smtClean="0">
                <a:ea typeface="+mn-ea"/>
              </a:rPr>
              <a:t>, </a:t>
            </a:r>
            <a:r>
              <a:rPr lang="en-US" sz="2400" dirty="0" err="1" smtClean="0">
                <a:ea typeface="+mn-ea"/>
              </a:rPr>
              <a:t>brachialis</a:t>
            </a:r>
            <a:r>
              <a:rPr lang="en-US" sz="2400" dirty="0" smtClean="0">
                <a:ea typeface="+mn-ea"/>
              </a:rPr>
              <a:t>, triceps </a:t>
            </a:r>
            <a:r>
              <a:rPr lang="en-US" sz="2400" dirty="0" err="1" smtClean="0">
                <a:ea typeface="+mn-ea"/>
              </a:rPr>
              <a:t>brachii</a:t>
            </a:r>
            <a:r>
              <a:rPr lang="en-US" sz="2400" dirty="0" smtClean="0">
                <a:ea typeface="+mn-ea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Demonstrate the following features of the elbow joint: Articulating bones, capsule, lateral &amp; medial collateral ligaments, synovial membrane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Demonstrate the movements (flexion and extension) of the elbow joint. List the main muscles producing the above movements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Define the boundaries of the </a:t>
            </a:r>
            <a:r>
              <a:rPr lang="en-US" sz="2400" dirty="0" err="1" smtClean="0">
                <a:ea typeface="+mn-ea"/>
              </a:rPr>
              <a:t>cubital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err="1" smtClean="0">
                <a:ea typeface="+mn-ea"/>
              </a:rPr>
              <a:t>fossa</a:t>
            </a:r>
            <a:r>
              <a:rPr lang="en-US" sz="2400" dirty="0" smtClean="0">
                <a:ea typeface="+mn-ea"/>
              </a:rPr>
              <a:t> and enumerate its contents.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Objectives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066800"/>
            <a:ext cx="4038600" cy="4419600"/>
          </a:xfrm>
        </p:spPr>
        <p:txBody>
          <a:bodyPr/>
          <a:lstStyle/>
          <a:p>
            <a:pPr eaLnBrk="1" hangingPunct="1"/>
            <a:r>
              <a:rPr lang="en-US" sz="2800" b="1" u="sng">
                <a:latin typeface="Lucida Sans Unicode" charset="0"/>
              </a:rPr>
              <a:t>Posteriorly</a:t>
            </a:r>
            <a:r>
              <a:rPr lang="en-US" sz="2800">
                <a:latin typeface="Lucida Sans Unicode" charset="0"/>
              </a:rPr>
              <a:t>: </a:t>
            </a:r>
            <a:r>
              <a:rPr lang="en-US" sz="2400">
                <a:latin typeface="Lucida Sans Unicode" charset="0"/>
              </a:rPr>
              <a:t>attached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 b="1">
                <a:latin typeface="Lucida Sans Unicode" charset="0"/>
              </a:rPr>
              <a:t>Above </a:t>
            </a:r>
            <a:r>
              <a:rPr lang="en-US" sz="2400">
                <a:latin typeface="Lucida Sans Unicode" charset="0"/>
              </a:rPr>
              <a:t>to the margins of the olecranon fossa of the humerus and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b="1">
                <a:latin typeface="Lucida Sans Unicode" charset="0"/>
              </a:rPr>
              <a:t>Below </a:t>
            </a:r>
            <a:r>
              <a:rPr lang="en-US" sz="2400">
                <a:latin typeface="Lucida Sans Unicode" charset="0"/>
              </a:rPr>
              <a:t>to the upper margin and sides of the olecranon process of the ulna and to the anular ligament.</a:t>
            </a:r>
          </a:p>
        </p:txBody>
      </p:sp>
      <p:pic>
        <p:nvPicPr>
          <p:cNvPr id="29699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8" t="4224" r="7764" b="8583"/>
          <a:stretch>
            <a:fillRect/>
          </a:stretch>
        </p:blipFill>
        <p:spPr>
          <a:xfrm>
            <a:off x="4572000" y="1371600"/>
            <a:ext cx="4370388" cy="3886200"/>
          </a:xfrm>
          <a:noFill/>
        </p:spPr>
      </p:pic>
      <p:sp>
        <p:nvSpPr>
          <p:cNvPr id="7" name="Freeform 6"/>
          <p:cNvSpPr/>
          <p:nvPr/>
        </p:nvSpPr>
        <p:spPr>
          <a:xfrm>
            <a:off x="6027738" y="2586038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Ligaments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3505200" cy="36576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>
                <a:ea typeface="+mn-ea"/>
              </a:rPr>
              <a:t>Triangular in shape: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>
                <a:solidFill>
                  <a:srgbClr val="FF0000"/>
                </a:solidFill>
                <a:ea typeface="+mn-ea"/>
              </a:rPr>
              <a:t>Apex </a:t>
            </a:r>
            <a:r>
              <a:rPr lang="en-US" sz="2800" smtClean="0">
                <a:ea typeface="+mn-ea"/>
              </a:rPr>
              <a:t>attached to the lateral epicondyle of humerus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>
                <a:solidFill>
                  <a:srgbClr val="FF0000"/>
                </a:solidFill>
                <a:ea typeface="+mn-ea"/>
              </a:rPr>
              <a:t>Base</a:t>
            </a:r>
            <a:r>
              <a:rPr lang="en-US" sz="2800" smtClean="0">
                <a:ea typeface="+mn-ea"/>
              </a:rPr>
              <a:t> attached to the upper margin of annular ligament.</a:t>
            </a:r>
            <a:r>
              <a:rPr lang="en-US" sz="2400" smtClean="0">
                <a:ea typeface="+mn-ea"/>
              </a:rPr>
              <a:t> </a:t>
            </a:r>
            <a:endParaRPr lang="en-US" sz="2400" smtClean="0">
              <a:solidFill>
                <a:schemeClr val="folHlink"/>
              </a:solidFill>
              <a:ea typeface="+mn-ea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ea typeface="+mn-ea"/>
            </a:endParaRPr>
          </a:p>
        </p:txBody>
      </p:sp>
      <p:pic>
        <p:nvPicPr>
          <p:cNvPr id="30724" name="Picture 5" descr="C:\Users\user\Pictures\...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209800"/>
            <a:ext cx="5149850" cy="3679825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52400" y="1371600"/>
            <a:ext cx="62484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Lateral (radial collateral) ligament 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sz="half" idx="4294967295"/>
          </p:nvPr>
        </p:nvSpPr>
        <p:spPr>
          <a:xfrm>
            <a:off x="533400" y="4419600"/>
            <a:ext cx="8610600" cy="1981200"/>
          </a:xfrm>
        </p:spPr>
        <p:txBody>
          <a:bodyPr/>
          <a:lstStyle/>
          <a:p>
            <a:pPr lvl="1" eaLnBrk="1" hangingPunct="1">
              <a:buClr>
                <a:srgbClr val="FFFF00"/>
              </a:buClr>
              <a:buFont typeface="Wingdings" charset="0"/>
              <a:buChar char="§"/>
            </a:pPr>
            <a:endParaRPr lang="en-US" sz="2000">
              <a:solidFill>
                <a:srgbClr val="FF0000"/>
              </a:solidFill>
              <a:latin typeface="Lucida Sans Unicode" charset="0"/>
            </a:endParaRPr>
          </a:p>
          <a:p>
            <a:pPr eaLnBrk="1" hangingPunct="1"/>
            <a:endParaRPr lang="en-US">
              <a:latin typeface="Lucida Sans Unicode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" y="381000"/>
            <a:ext cx="62484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Medial (ulnar collateral) ligament </a:t>
            </a:r>
            <a:endParaRPr lang="en-US" sz="32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191000"/>
            <a:ext cx="8305800" cy="243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Anterior strong cord-like band</a:t>
            </a:r>
            <a:r>
              <a:rPr lang="en-US" sz="2400" dirty="0">
                <a:latin typeface="+mn-lt"/>
                <a:ea typeface="+mn-ea"/>
                <a:cs typeface="+mn-cs"/>
              </a:rPr>
              <a:t>: between medial </a:t>
            </a:r>
            <a:r>
              <a:rPr lang="en-US" sz="2400" dirty="0" err="1">
                <a:latin typeface="+mn-lt"/>
                <a:ea typeface="+mn-ea"/>
                <a:cs typeface="+mn-cs"/>
              </a:rPr>
              <a:t>epicondyle</a:t>
            </a:r>
            <a:r>
              <a:rPr lang="en-US" sz="2400" dirty="0">
                <a:latin typeface="+mn-lt"/>
                <a:ea typeface="+mn-ea"/>
                <a:cs typeface="+mn-cs"/>
              </a:rPr>
              <a:t> and the coronoid process of ulna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Posterior weaker fan-like band</a:t>
            </a:r>
            <a:r>
              <a:rPr lang="en-US" sz="2400" dirty="0">
                <a:latin typeface="+mn-lt"/>
                <a:ea typeface="+mn-ea"/>
                <a:cs typeface="+mn-cs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latin typeface="+mn-lt"/>
                <a:ea typeface="+mn-ea"/>
                <a:cs typeface="+mn-cs"/>
              </a:rPr>
              <a:t>between medial </a:t>
            </a:r>
            <a:r>
              <a:rPr lang="en-US" sz="2400" dirty="0" err="1">
                <a:latin typeface="+mn-lt"/>
                <a:ea typeface="+mn-ea"/>
                <a:cs typeface="+mn-cs"/>
              </a:rPr>
              <a:t>epicondyle</a:t>
            </a:r>
            <a:r>
              <a:rPr lang="en-US" sz="2400" dirty="0">
                <a:latin typeface="+mn-lt"/>
                <a:ea typeface="+mn-ea"/>
                <a:cs typeface="+mn-cs"/>
              </a:rPr>
              <a:t> and the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olecranon</a:t>
            </a:r>
            <a:r>
              <a:rPr lang="en-US" sz="2400" dirty="0">
                <a:latin typeface="+mn-lt"/>
                <a:ea typeface="+mn-ea"/>
                <a:cs typeface="+mn-cs"/>
              </a:rPr>
              <a:t> process of ulna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Transverse band</a:t>
            </a:r>
            <a:r>
              <a:rPr lang="en-US" sz="2400" dirty="0">
                <a:latin typeface="+mn-lt"/>
                <a:ea typeface="+mn-ea"/>
                <a:cs typeface="+mn-cs"/>
              </a:rPr>
              <a:t>: passes between the anterior and posterior bands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31749" name="Picture 4" descr="C:\Users\user\Pictures\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7215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49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latin typeface="Lucida Sans Unicode" charset="0"/>
              </a:rPr>
              <a:t>This lines the capsule and covers fatty pads in the floors of the coronoid, radial, and olecranon fossae</a:t>
            </a:r>
          </a:p>
          <a:p>
            <a:pPr eaLnBrk="1" hangingPunct="1"/>
            <a:r>
              <a:rPr lang="en-US" sz="2400">
                <a:latin typeface="Lucida Sans Unicode" charset="0"/>
              </a:rPr>
              <a:t>Is continuous below with synovial membrane of the superior radioulnar joint</a:t>
            </a:r>
          </a:p>
          <a:p>
            <a:pPr eaLnBrk="1" hangingPunct="1"/>
            <a:endParaRPr lang="en-US">
              <a:latin typeface="Lucida Sans Unicode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Synovial Membrane</a:t>
            </a:r>
          </a:p>
        </p:txBody>
      </p:sp>
      <p:pic>
        <p:nvPicPr>
          <p:cNvPr id="32772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2994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r="15314" b="3705"/>
          <a:stretch>
            <a:fillRect/>
          </a:stretch>
        </p:blipFill>
        <p:spPr>
          <a:xfrm>
            <a:off x="5334000" y="3276600"/>
            <a:ext cx="2895600" cy="33528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2362200" cy="636587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Relations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37338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latin typeface="Lucida Sans Unicode" charset="0"/>
              </a:rPr>
              <a:t>Anterior</a:t>
            </a:r>
            <a:r>
              <a:rPr lang="en-US" sz="2800">
                <a:latin typeface="Lucida Sans Unicode" charset="0"/>
              </a:rPr>
              <a:t>: </a:t>
            </a:r>
            <a:r>
              <a:rPr lang="en-US" sz="2400">
                <a:latin typeface="Lucida Sans Unicode" charset="0"/>
              </a:rPr>
              <a:t>Brachialis, tendon of biceps, median nerve, brachial artery</a:t>
            </a:r>
          </a:p>
          <a:p>
            <a:pPr eaLnBrk="1" hangingPunct="1"/>
            <a:r>
              <a:rPr lang="en-US" sz="2800" b="1">
                <a:latin typeface="Lucida Sans Unicode" charset="0"/>
              </a:rPr>
              <a:t>Posterior</a:t>
            </a:r>
            <a:r>
              <a:rPr lang="en-US" sz="2800">
                <a:latin typeface="Lucida Sans Unicode" charset="0"/>
              </a:rPr>
              <a:t>: </a:t>
            </a:r>
            <a:r>
              <a:rPr lang="en-US" sz="2400">
                <a:latin typeface="Lucida Sans Unicode" charset="0"/>
              </a:rPr>
              <a:t>Triceps muscle, small bursa intervening</a:t>
            </a:r>
          </a:p>
          <a:p>
            <a:pPr eaLnBrk="1" hangingPunct="1"/>
            <a:r>
              <a:rPr lang="en-US" sz="2800" b="1">
                <a:latin typeface="Lucida Sans Unicode" charset="0"/>
              </a:rPr>
              <a:t>Lateral</a:t>
            </a:r>
            <a:r>
              <a:rPr lang="en-US" sz="2800">
                <a:latin typeface="Lucida Sans Unicode" charset="0"/>
              </a:rPr>
              <a:t>: </a:t>
            </a:r>
            <a:r>
              <a:rPr lang="en-US" sz="2400">
                <a:latin typeface="Lucida Sans Unicode" charset="0"/>
              </a:rPr>
              <a:t>Common extensor tendon &amp; the supinator</a:t>
            </a:r>
          </a:p>
          <a:p>
            <a:pPr eaLnBrk="1" hangingPunct="1"/>
            <a:r>
              <a:rPr lang="en-US" sz="2800" b="1">
                <a:latin typeface="Lucida Sans Unicode" charset="0"/>
              </a:rPr>
              <a:t>Medial</a:t>
            </a:r>
            <a:r>
              <a:rPr lang="en-US" sz="2800">
                <a:latin typeface="Lucida Sans Unicode" charset="0"/>
              </a:rPr>
              <a:t>: </a:t>
            </a:r>
            <a:r>
              <a:rPr lang="en-US" sz="2400">
                <a:latin typeface="Lucida Sans Unicode" charset="0"/>
              </a:rPr>
              <a:t>Ulnar nerve</a:t>
            </a:r>
          </a:p>
        </p:txBody>
      </p:sp>
      <p:pic>
        <p:nvPicPr>
          <p:cNvPr id="33796" name="Picture 9" descr="C:\Users\user\Pictures\mnmn - Cop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60" r="3773" b="9526"/>
          <a:stretch>
            <a:fillRect/>
          </a:stretch>
        </p:blipFill>
        <p:spPr>
          <a:xfrm>
            <a:off x="4114800" y="1295400"/>
            <a:ext cx="4832350" cy="3352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4114800" y="4800600"/>
            <a:ext cx="4876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FF3300"/>
                </a:solidFill>
              </a:rPr>
              <a:t>Bursae around the elbow joint:</a:t>
            </a:r>
          </a:p>
          <a:p>
            <a:pPr>
              <a:buFont typeface="Wingdings" charset="0"/>
              <a:buChar char="Ø"/>
            </a:pPr>
            <a:r>
              <a:rPr lang="en-US" sz="2400"/>
              <a:t>Subcutaneous olecranon bursa</a:t>
            </a:r>
          </a:p>
          <a:p>
            <a:pPr>
              <a:buFont typeface="Wingdings" charset="0"/>
              <a:buChar char="Ø"/>
            </a:pPr>
            <a:r>
              <a:rPr lang="en-US" sz="2400"/>
              <a:t>Subtendinous olecranon bursa</a:t>
            </a:r>
          </a:p>
        </p:txBody>
      </p:sp>
      <p:sp>
        <p:nvSpPr>
          <p:cNvPr id="19" name="Oval 18"/>
          <p:cNvSpPr/>
          <p:nvPr/>
        </p:nvSpPr>
        <p:spPr>
          <a:xfrm>
            <a:off x="4343400" y="25146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43400" y="32766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2362200" cy="25146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Flexion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is limited by the anterior surfaces of the forearm and arm coming into contact. </a:t>
            </a:r>
          </a:p>
        </p:txBody>
      </p:sp>
      <p:sp>
        <p:nvSpPr>
          <p:cNvPr id="29700" name="Content Placeholder 5"/>
          <p:cNvSpPr>
            <a:spLocks noGrp="1"/>
          </p:cNvSpPr>
          <p:nvPr>
            <p:ph sz="half" idx="2"/>
          </p:nvPr>
        </p:nvSpPr>
        <p:spPr>
          <a:xfrm>
            <a:off x="6477000" y="1828800"/>
            <a:ext cx="2362200" cy="30480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Extension</a:t>
            </a:r>
            <a:r>
              <a:rPr lang="en-US" sz="2600" dirty="0" smtClean="0">
                <a:ea typeface="+mn-ea"/>
              </a:rPr>
              <a:t> is limited by the tension of the anterior ligament and the </a:t>
            </a:r>
            <a:r>
              <a:rPr lang="en-US" sz="2600" dirty="0" err="1" smtClean="0">
                <a:ea typeface="+mn-ea"/>
              </a:rPr>
              <a:t>brachialis</a:t>
            </a:r>
            <a:r>
              <a:rPr lang="en-US" sz="2600" dirty="0" smtClean="0">
                <a:ea typeface="+mn-ea"/>
              </a:rPr>
              <a:t> muscle.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200400" y="228600"/>
            <a:ext cx="2895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</a:rPr>
              <a:t/>
            </a:r>
            <a:br>
              <a:rPr lang="en-US" dirty="0" smtClean="0">
                <a:solidFill>
                  <a:srgbClr val="FF0000"/>
                </a:solidFill>
                <a:ea typeface="+mj-ea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  <a:ea typeface="+mj-ea"/>
              </a:rPr>
              <a:t>Movements</a:t>
            </a:r>
            <a:br>
              <a:rPr lang="en-US" sz="4000" dirty="0" smtClean="0">
                <a:solidFill>
                  <a:srgbClr val="FF0000"/>
                </a:solidFill>
                <a:latin typeface="Arial Rounded MT Bold" pitchFamily="34" charset="0"/>
                <a:ea typeface="+mj-ea"/>
              </a:rPr>
            </a:br>
            <a:endParaRPr lang="en-US" sz="4000" dirty="0" smtClean="0">
              <a:latin typeface="Arial Rounded MT Bold" pitchFamily="34" charset="0"/>
              <a:ea typeface="+mj-ea"/>
            </a:endParaRPr>
          </a:p>
        </p:txBody>
      </p:sp>
      <p:pic>
        <p:nvPicPr>
          <p:cNvPr id="34821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25157" r="24529" b="2390"/>
          <a:stretch>
            <a:fillRect/>
          </a:stretch>
        </p:blipFill>
        <p:spPr bwMode="auto">
          <a:xfrm>
            <a:off x="2667000" y="15240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28600" y="838200"/>
            <a:ext cx="8534400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Movements possible are </a:t>
            </a:r>
            <a:r>
              <a:rPr lang="en-US" sz="2400" b="1" u="sng">
                <a:solidFill>
                  <a:srgbClr val="FF0000"/>
                </a:solidFill>
              </a:rPr>
              <a:t>Flexion &amp; Extension</a:t>
            </a:r>
          </a:p>
        </p:txBody>
      </p:sp>
      <p:sp>
        <p:nvSpPr>
          <p:cNvPr id="34823" name="Rectangle 3"/>
          <p:cNvSpPr txBox="1">
            <a:spLocks noChangeArrowheads="1"/>
          </p:cNvSpPr>
          <p:nvPr/>
        </p:nvSpPr>
        <p:spPr bwMode="auto">
          <a:xfrm>
            <a:off x="228600" y="5257800"/>
            <a:ext cx="868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/>
              <a:t>The joint is supplied by branches from the median, ulnar, musculocutaneous, and radial nerves.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143000"/>
            <a:ext cx="2819400" cy="5043488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5843" name="Content Placeholder 11"/>
          <p:cNvSpPr>
            <a:spLocks noGrp="1"/>
          </p:cNvSpPr>
          <p:nvPr>
            <p:ph sz="half" idx="2"/>
          </p:nvPr>
        </p:nvSpPr>
        <p:spPr>
          <a:xfrm>
            <a:off x="685800" y="1143000"/>
            <a:ext cx="4876800" cy="5029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Lucida Sans Unicode" charset="0"/>
              </a:rPr>
              <a:t>Angle</a:t>
            </a:r>
            <a:r>
              <a:rPr lang="en-US" sz="2400">
                <a:latin typeface="Lucida Sans Unicode" charset="0"/>
              </a:rPr>
              <a:t> between the long axis of the extended forearm and the long axis of the arm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Lucida Sans Unicode" charset="0"/>
              </a:rPr>
              <a:t>Opens</a:t>
            </a:r>
            <a:r>
              <a:rPr lang="en-US" sz="2400">
                <a:latin typeface="Lucida Sans Unicode" charset="0"/>
              </a:rPr>
              <a:t> laterally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Lucida Sans Unicode" charset="0"/>
              </a:rPr>
              <a:t>Is about</a:t>
            </a:r>
            <a:r>
              <a:rPr lang="en-US" sz="2400">
                <a:latin typeface="Lucida Sans Unicode" charset="0"/>
              </a:rPr>
              <a:t> 170 degrees in male and 167 degrees in females</a:t>
            </a:r>
          </a:p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Lucida Sans Unicode" charset="0"/>
                <a:ea typeface="黑体" charset="0"/>
                <a:cs typeface="黑体" charset="0"/>
              </a:rPr>
              <a:t>Disappears</a:t>
            </a:r>
            <a:r>
              <a:rPr lang="en-US" altLang="zh-CN" sz="2400">
                <a:latin typeface="Lucida Sans Unicode" charset="0"/>
                <a:ea typeface="黑体" charset="0"/>
                <a:cs typeface="黑体" charset="0"/>
              </a:rPr>
              <a:t> when the elbow joint is flexed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Lucida Sans Unicode" charset="0"/>
              </a:rPr>
              <a:t>Permits</a:t>
            </a:r>
            <a:r>
              <a:rPr lang="en-US" sz="2400">
                <a:latin typeface="Lucida Sans Unicode" charset="0"/>
              </a:rPr>
              <a:t> the forearms to clear the hips in swinging movements during walking, and is important when carrying objects</a:t>
            </a:r>
          </a:p>
          <a:p>
            <a:pPr eaLnBrk="1" hangingPunct="1"/>
            <a:endParaRPr lang="en-US" altLang="zh-CN" baseline="30000">
              <a:latin typeface="Lucida Sans Unicode" charset="0"/>
              <a:ea typeface="黑体" charset="0"/>
              <a:cs typeface="黑体" charset="0"/>
            </a:endParaRPr>
          </a:p>
          <a:p>
            <a:pPr eaLnBrk="1" hangingPunct="1"/>
            <a:endParaRPr lang="en-US">
              <a:latin typeface="Lucida Sans Unicode" charset="0"/>
            </a:endParaRPr>
          </a:p>
        </p:txBody>
      </p:sp>
      <p:sp>
        <p:nvSpPr>
          <p:cNvPr id="30722" name="Title 10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397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ea typeface="+mj-ea"/>
              </a:rPr>
              <a:t/>
            </a:r>
            <a:br>
              <a:rPr lang="en-US" altLang="zh-CN" dirty="0" smtClean="0">
                <a:ea typeface="+mj-ea"/>
              </a:rPr>
            </a:br>
            <a:r>
              <a:rPr lang="en-US" altLang="zh-CN" sz="4000" dirty="0" smtClean="0">
                <a:solidFill>
                  <a:schemeClr val="tx1"/>
                </a:solidFill>
                <a:ea typeface="+mj-ea"/>
              </a:rPr>
              <a:t>Carrying Angle</a:t>
            </a:r>
            <a:r>
              <a:rPr lang="zh-CN" altLang="en-US" sz="4000" dirty="0" smtClean="0">
                <a:solidFill>
                  <a:srgbClr val="0000FF"/>
                </a:solidFill>
                <a:ea typeface="+mj-ea"/>
              </a:rPr>
              <a:t/>
            </a:r>
            <a:br>
              <a:rPr lang="zh-CN" altLang="en-US" sz="4000" dirty="0" smtClean="0">
                <a:solidFill>
                  <a:srgbClr val="0000FF"/>
                </a:solidFill>
                <a:ea typeface="+mj-ea"/>
              </a:rPr>
            </a:br>
            <a:endParaRPr lang="en-US" sz="4000" dirty="0" smtClean="0">
              <a:ea typeface="+mj-ea"/>
            </a:endParaRPr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H="1">
            <a:off x="7239000" y="114300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H="1">
            <a:off x="6553200" y="3048000"/>
            <a:ext cx="14366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Arc 6"/>
          <p:cNvSpPr>
            <a:spLocks/>
          </p:cNvSpPr>
          <p:nvPr/>
        </p:nvSpPr>
        <p:spPr bwMode="auto">
          <a:xfrm flipH="1">
            <a:off x="7010400" y="320040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096000" y="2895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黑体" charset="0"/>
                <a:cs typeface="黑体" charset="0"/>
              </a:rPr>
              <a:t>165</a:t>
            </a:r>
            <a:r>
              <a:rPr lang="en-US" altLang="zh-CN" b="1" baseline="30000">
                <a:ea typeface="黑体" charset="0"/>
                <a:cs typeface="黑体" charset="0"/>
              </a:rPr>
              <a:t>0</a:t>
            </a:r>
            <a:r>
              <a:rPr lang="en-US" altLang="zh-CN" b="1">
                <a:ea typeface="黑体" charset="0"/>
                <a:cs typeface="黑体" charset="0"/>
              </a:rPr>
              <a:t>-170</a:t>
            </a:r>
            <a:r>
              <a:rPr lang="en-US" altLang="zh-CN" b="1" baseline="30000">
                <a:ea typeface="黑体" charset="0"/>
                <a:cs typeface="黑体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7010400" cy="2362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latin typeface="Lucida Sans Unicode" charset="0"/>
              </a:rPr>
              <a:t>Elbow dislocations are </a:t>
            </a:r>
            <a:r>
              <a:rPr lang="en-US" sz="2400" u="sng">
                <a:latin typeface="Lucida Sans Unicode" charset="0"/>
              </a:rPr>
              <a:t>common</a:t>
            </a:r>
            <a:r>
              <a:rPr lang="en-US" sz="2400">
                <a:latin typeface="Lucida Sans Unicode" charset="0"/>
              </a:rPr>
              <a:t>, and </a:t>
            </a:r>
            <a:r>
              <a:rPr lang="en-US" sz="2400" b="1" u="sng">
                <a:latin typeface="Lucida Sans Unicode" charset="0"/>
              </a:rPr>
              <a:t>most are posterior</a:t>
            </a:r>
            <a:r>
              <a:rPr lang="en-US" sz="2400" b="1">
                <a:latin typeface="Lucida Sans Unicode" charset="0"/>
              </a:rPr>
              <a:t>.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000">
                <a:latin typeface="Lucida Sans Unicode" charset="0"/>
              </a:rPr>
              <a:t>Posterior dislocation usually follows falling on the outstretched hand.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000">
                <a:latin typeface="Lucida Sans Unicode" charset="0"/>
              </a:rPr>
              <a:t>Posterior dislocations of the joint are </a:t>
            </a:r>
            <a:r>
              <a:rPr lang="en-US" sz="2000" b="1">
                <a:latin typeface="Lucida Sans Unicode" charset="0"/>
              </a:rPr>
              <a:t>common in children </a:t>
            </a:r>
            <a:r>
              <a:rPr lang="en-US" sz="2000">
                <a:latin typeface="Lucida Sans Unicode" charset="0"/>
              </a:rPr>
              <a:t>because the parts of the bones that stabilize the joint are incompletely developed.</a:t>
            </a:r>
          </a:p>
          <a:p>
            <a:pPr eaLnBrk="1" hangingPunct="1"/>
            <a:endParaRPr lang="en-US" sz="2000">
              <a:latin typeface="Lucida Sans Unicode" charset="0"/>
            </a:endParaRPr>
          </a:p>
        </p:txBody>
      </p:sp>
      <p:pic>
        <p:nvPicPr>
          <p:cNvPr id="35843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60435"/>
          <a:stretch>
            <a:fillRect/>
          </a:stretch>
        </p:blipFill>
        <p:spPr bwMode="auto">
          <a:xfrm>
            <a:off x="7315200" y="381000"/>
            <a:ext cx="167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https://secure.childrensmemorial.org/depts/sportsmedicine/images/medialepicondyleavulsionfra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1" b="17787"/>
          <a:stretch>
            <a:fillRect/>
          </a:stretch>
        </p:blipFill>
        <p:spPr bwMode="auto">
          <a:xfrm>
            <a:off x="6477000" y="4800600"/>
            <a:ext cx="2400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04800" y="4495800"/>
            <a:ext cx="617220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  <a:ea typeface="+mn-ea"/>
                <a:cs typeface="Arial" pitchFamily="34" charset="0"/>
              </a:rPr>
              <a:t>Avulsion of the epiphysis </a:t>
            </a:r>
            <a:r>
              <a:rPr lang="en-US" sz="2000" dirty="0">
                <a:latin typeface="+mn-lt"/>
                <a:ea typeface="+mn-ea"/>
                <a:cs typeface="Arial" pitchFamily="34" charset="0"/>
              </a:rPr>
              <a:t>of the medial </a:t>
            </a:r>
            <a:r>
              <a:rPr lang="en-US" sz="2000" dirty="0" err="1">
                <a:latin typeface="+mn-lt"/>
                <a:ea typeface="+mn-ea"/>
                <a:cs typeface="Arial" pitchFamily="34" charset="0"/>
              </a:rPr>
              <a:t>epicondyle</a:t>
            </a:r>
            <a:r>
              <a:rPr lang="en-US" sz="2000" b="1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2000" dirty="0">
                <a:latin typeface="+mn-lt"/>
                <a:ea typeface="+mn-ea"/>
                <a:cs typeface="Arial" pitchFamily="34" charset="0"/>
              </a:rPr>
              <a:t>is also common in childhood because then the medial ligament is much stronger than the bond of union between the epiphysis and the </a:t>
            </a:r>
            <a:r>
              <a:rPr lang="en-US" sz="2000" dirty="0" err="1">
                <a:latin typeface="+mn-lt"/>
                <a:ea typeface="+mn-ea"/>
                <a:cs typeface="Arial" pitchFamily="34" charset="0"/>
              </a:rPr>
              <a:t>diaphysis</a:t>
            </a:r>
            <a:r>
              <a:rPr lang="en-US" sz="2000" dirty="0">
                <a:latin typeface="+mn-lt"/>
                <a:ea typeface="+mn-ea"/>
                <a:cs typeface="Arial" pitchFamily="34" charset="0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735094" y="50665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"/>
            <a:ext cx="7010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The elbow joint is a </a:t>
            </a:r>
            <a:r>
              <a:rPr lang="en-US" sz="2400" b="1" u="sng" dirty="0">
                <a:latin typeface="+mn-lt"/>
                <a:ea typeface="+mn-ea"/>
                <a:cs typeface="+mn-cs"/>
              </a:rPr>
              <a:t>stable</a:t>
            </a:r>
            <a:r>
              <a:rPr lang="en-US" sz="2400" u="sng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latin typeface="+mn-lt"/>
                <a:ea typeface="+mn-ea"/>
                <a:cs typeface="+mn-cs"/>
              </a:rPr>
              <a:t>joint because of the: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Wrench-shaped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articular</a:t>
            </a:r>
            <a:r>
              <a:rPr lang="en-US" sz="2000" b="1" dirty="0">
                <a:latin typeface="+mn-lt"/>
                <a:ea typeface="+mn-ea"/>
                <a:cs typeface="+mn-cs"/>
              </a:rPr>
              <a:t> surface of the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olecranon</a:t>
            </a:r>
            <a:r>
              <a:rPr lang="en-US" sz="2000" b="1" dirty="0">
                <a:latin typeface="+mn-lt"/>
                <a:ea typeface="+mn-ea"/>
                <a:cs typeface="+mn-cs"/>
              </a:rPr>
              <a:t> and the pulley-shaped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trochlea</a:t>
            </a:r>
            <a:r>
              <a:rPr lang="en-US" sz="2000" b="1" dirty="0">
                <a:latin typeface="+mn-lt"/>
                <a:ea typeface="+mn-ea"/>
                <a:cs typeface="+mn-cs"/>
              </a:rPr>
              <a:t> of the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humerus</a:t>
            </a:r>
            <a:endParaRPr lang="en-US" sz="2000" b="1" dirty="0">
              <a:latin typeface="+mn-lt"/>
              <a:ea typeface="+mn-ea"/>
              <a:cs typeface="+mn-cs"/>
            </a:endParaRP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Strong medial and lateral ligaments.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nimBg="1"/>
      <p:bldP spid="358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ee 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495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581400" y="1600200"/>
            <a:ext cx="2133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3399"/>
                </a:solidFill>
                <a:latin typeface="Algerian" pitchFamily="82" charset="0"/>
                <a:ea typeface="+mj-ea"/>
              </a:rPr>
              <a:t>Thank 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1371600" y="228600"/>
            <a:ext cx="2438400" cy="788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The Arm</a:t>
            </a:r>
          </a:p>
        </p:txBody>
      </p:sp>
      <p:pic>
        <p:nvPicPr>
          <p:cNvPr id="12291" name="Picture 5" descr="C:\Documents and Settings\Free User\My Documents\My Pictures\humer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3657600" cy="4826000"/>
          </a:xfrm>
          <a:noFill/>
        </p:spPr>
      </p:pic>
      <p:pic>
        <p:nvPicPr>
          <p:cNvPr id="12292" name="Picture 4" descr="臂部神经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508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ket 8"/>
          <p:cNvSpPr/>
          <p:nvPr/>
        </p:nvSpPr>
        <p:spPr>
          <a:xfrm>
            <a:off x="1676400" y="1143000"/>
            <a:ext cx="152400" cy="4038600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33400" y="10668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Shoulder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762000" y="4800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Elbow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 rot="-5400000">
            <a:off x="698500" y="2806700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A      R     M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4953000" y="381000"/>
            <a:ext cx="3276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ea typeface="+mn-ea"/>
              </a:rPr>
              <a:t>Bone of the Arm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Humerus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7467600" y="41148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Anterior</a:t>
            </a:r>
          </a:p>
          <a:p>
            <a:pPr algn="ctr" eaLnBrk="1" hangingPunct="1"/>
            <a:r>
              <a:rPr lang="en-US" sz="1400" b="1"/>
              <a:t>view</a:t>
            </a:r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3962400" y="4191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Posterior</a:t>
            </a:r>
          </a:p>
          <a:p>
            <a:pPr algn="ctr" eaLnBrk="1" hangingPunct="1"/>
            <a:r>
              <a:rPr lang="en-US" sz="1400" b="1"/>
              <a:t>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肌间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35988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4572000"/>
            <a:ext cx="7848600" cy="1905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1" lang="en-US" altLang="zh-CN" sz="2800" dirty="0">
                <a:latin typeface="+mn-lt"/>
                <a:ea typeface="+mn-ea"/>
                <a:cs typeface="+mn-cs"/>
              </a:rPr>
              <a:t>The lateral and medial </a:t>
            </a:r>
            <a:r>
              <a:rPr kumimoji="1" lang="en-US" altLang="zh-CN" sz="2800" dirty="0" err="1">
                <a:latin typeface="+mn-lt"/>
                <a:ea typeface="+mn-ea"/>
                <a:cs typeface="+mn-cs"/>
              </a:rPr>
              <a:t>intermuscular</a:t>
            </a:r>
            <a:r>
              <a:rPr kumimoji="1" lang="en-US" altLang="zh-CN" sz="2800" dirty="0">
                <a:latin typeface="+mn-lt"/>
                <a:ea typeface="+mn-ea"/>
                <a:cs typeface="+mn-cs"/>
              </a:rPr>
              <a:t> septa divide the distal part of the arm into: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1" lang="en-US" altLang="zh-CN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Anterior </a:t>
            </a:r>
            <a:r>
              <a:rPr kumimoji="1" lang="en-US" altLang="zh-CN" sz="2800" dirty="0">
                <a:latin typeface="+mn-lt"/>
                <a:ea typeface="+mn-ea"/>
                <a:cs typeface="+mn-cs"/>
              </a:rPr>
              <a:t>&amp;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1" lang="en-US" altLang="zh-CN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Posterior </a:t>
            </a:r>
            <a:r>
              <a:rPr kumimoji="1" lang="en-US" altLang="zh-CN" sz="2800" dirty="0">
                <a:latin typeface="+mn-lt"/>
                <a:ea typeface="+mn-ea"/>
                <a:cs typeface="+mn-cs"/>
              </a:rPr>
              <a:t>compartments</a:t>
            </a:r>
            <a:endParaRPr kumimoji="1" lang="en-US" altLang="zh-CN" sz="240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419600" y="182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A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495800" y="3429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248400" y="3810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Medial intermuscular septum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6019800" y="37338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Humerus</a:t>
            </a:r>
          </a:p>
        </p:txBody>
      </p:sp>
      <p:sp>
        <p:nvSpPr>
          <p:cNvPr id="13320" name="TextBox 5"/>
          <p:cNvSpPr txBox="1">
            <a:spLocks noChangeArrowheads="1"/>
          </p:cNvSpPr>
          <p:nvPr/>
        </p:nvSpPr>
        <p:spPr bwMode="auto">
          <a:xfrm>
            <a:off x="2514600" y="37338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Deep Fascia</a:t>
            </a:r>
          </a:p>
        </p:txBody>
      </p:sp>
      <p:sp>
        <p:nvSpPr>
          <p:cNvPr id="13321" name="TextBox 5"/>
          <p:cNvSpPr txBox="1">
            <a:spLocks noChangeArrowheads="1"/>
          </p:cNvSpPr>
          <p:nvPr/>
        </p:nvSpPr>
        <p:spPr bwMode="auto">
          <a:xfrm>
            <a:off x="1981200" y="2743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Skin</a:t>
            </a:r>
          </a:p>
        </p:txBody>
      </p:sp>
      <p:sp>
        <p:nvSpPr>
          <p:cNvPr id="13322" name="TextBox 5"/>
          <p:cNvSpPr txBox="1">
            <a:spLocks noChangeArrowheads="1"/>
          </p:cNvSpPr>
          <p:nvPr/>
        </p:nvSpPr>
        <p:spPr bwMode="auto">
          <a:xfrm>
            <a:off x="1981200" y="3810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Lateral intermuscular septum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90800" y="29718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876800" y="1295400"/>
            <a:ext cx="16764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35052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495800" y="3048000"/>
            <a:ext cx="14478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2895600" y="1600200"/>
            <a:ext cx="1447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5638800" y="2514600"/>
            <a:ext cx="12192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5"/>
          <p:cNvSpPr txBox="1">
            <a:spLocks noChangeArrowheads="1"/>
          </p:cNvSpPr>
          <p:nvPr/>
        </p:nvSpPr>
        <p:spPr bwMode="auto">
          <a:xfrm>
            <a:off x="6629400" y="21336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Neurovascular bundle</a:t>
            </a:r>
          </a:p>
        </p:txBody>
      </p:sp>
      <p:sp>
        <p:nvSpPr>
          <p:cNvPr id="13330" name="TextBox 5"/>
          <p:cNvSpPr txBox="1">
            <a:spLocks noChangeArrowheads="1"/>
          </p:cNvSpPr>
          <p:nvPr/>
        </p:nvSpPr>
        <p:spPr bwMode="auto">
          <a:xfrm>
            <a:off x="1371600" y="31242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Superficial Fascia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3276600"/>
            <a:ext cx="685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 descr="Untitled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/>
          <a:stretch>
            <a:fillRect/>
          </a:stretch>
        </p:blipFill>
        <p:spPr bwMode="auto">
          <a:xfrm>
            <a:off x="3276600" y="1371600"/>
            <a:ext cx="56562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/>
            </a:r>
            <a:b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</a:br>
            <a: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/>
            </a:r>
            <a:b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</a:rPr>
              <a:t>Anterior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</a:rPr>
              <a:t> </a:t>
            </a:r>
            <a:r>
              <a:rPr lang="en-US" sz="36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Fascial</a:t>
            </a:r>
            <a: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 Compartment Contents </a:t>
            </a:r>
            <a:b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</a:br>
            <a: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/>
            </a:r>
            <a:b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</a:br>
            <a:endParaRPr lang="en-US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434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219200"/>
            <a:ext cx="2895600" cy="4724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Lucida Sans Unicode" charset="0"/>
              </a:rPr>
              <a:t>Muscles</a:t>
            </a:r>
            <a:r>
              <a:rPr lang="en-US" sz="2400">
                <a:latin typeface="Lucida Sans Unicode" charset="0"/>
              </a:rPr>
              <a:t>: Biceps brachii, Coracobrachialis, Brachialis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Lucida Sans Unicode" charset="0"/>
              </a:rPr>
              <a:t>Blood Vessels</a:t>
            </a:r>
            <a:r>
              <a:rPr lang="en-US" sz="2400">
                <a:latin typeface="Lucida Sans Unicode" charset="0"/>
              </a:rPr>
              <a:t>: Brachial artery, Basilic vein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Lucida Sans Unicode" charset="0"/>
              </a:rPr>
              <a:t>Nerves </a:t>
            </a:r>
            <a:r>
              <a:rPr lang="en-US" sz="2400">
                <a:latin typeface="Lucida Sans Unicode" charset="0"/>
              </a:rPr>
              <a:t>: Musculo-cutaneous, Median, Ulnar &amp; Radial</a:t>
            </a:r>
          </a:p>
        </p:txBody>
      </p:sp>
      <p:sp>
        <p:nvSpPr>
          <p:cNvPr id="19" name="Oval 18"/>
          <p:cNvSpPr/>
          <p:nvPr/>
        </p:nvSpPr>
        <p:spPr>
          <a:xfrm>
            <a:off x="6019800" y="1447800"/>
            <a:ext cx="1371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17526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72400" y="3124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18288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2438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19600" y="19050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889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chemeClr val="tx1"/>
                </a:solidFill>
                <a:latin typeface="Arial" charset="0"/>
                <a:ea typeface="+mj-ea"/>
              </a:rPr>
              <a:t>Muscles of the Anterior Compartm</a:t>
            </a:r>
            <a:r>
              <a:rPr lang="en-US" altLang="zh-CN" sz="3600" dirty="0" smtClean="0">
                <a:latin typeface="Arial" charset="0"/>
                <a:ea typeface="+mj-ea"/>
              </a:rPr>
              <a:t>ent</a:t>
            </a:r>
          </a:p>
        </p:txBody>
      </p:sp>
      <p:pic>
        <p:nvPicPr>
          <p:cNvPr id="1536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1612900" cy="5410200"/>
          </a:xfrm>
        </p:spPr>
      </p:pic>
      <p:pic>
        <p:nvPicPr>
          <p:cNvPr id="15364" name="Picture 9" descr="肱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066800"/>
            <a:ext cx="1563688" cy="5257800"/>
          </a:xfr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80125" y="2916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451725" y="2992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75525" y="3221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775325" y="2859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>
              <a:latin typeface="Calibri" charset="0"/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838200" y="3810000"/>
            <a:ext cx="18986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charset="0"/>
                <a:ea typeface="黑体" charset="0"/>
                <a:cs typeface="黑体" charset="0"/>
              </a:rPr>
              <a:t>Biceps brachii</a:t>
            </a:r>
            <a:endParaRPr lang="zh-CN" altLang="en-US" sz="2400">
              <a:latin typeface="Calibri" charset="0"/>
              <a:ea typeface="黑体" charset="0"/>
              <a:cs typeface="黑体" charset="0"/>
            </a:endParaRP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4572000" y="2743200"/>
            <a:ext cx="22288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charset="0"/>
                <a:ea typeface="黑体" charset="0"/>
                <a:cs typeface="黑体" charset="0"/>
              </a:rPr>
              <a:t>Coracobrachialis</a:t>
            </a:r>
            <a:endParaRPr lang="zh-CN" altLang="en-US" sz="2400" b="1">
              <a:solidFill>
                <a:srgbClr val="0000FF"/>
              </a:solidFill>
              <a:latin typeface="Calibri" charset="0"/>
              <a:ea typeface="黑体" charset="0"/>
              <a:cs typeface="黑体" charset="0"/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5181600" y="4191000"/>
            <a:ext cx="1371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charset="0"/>
                <a:ea typeface="黑体" charset="0"/>
                <a:cs typeface="黑体" charset="0"/>
              </a:rPr>
              <a:t>Brachialis</a:t>
            </a:r>
            <a:endParaRPr lang="zh-CN" altLang="en-US" sz="2400" b="1">
              <a:solidFill>
                <a:srgbClr val="0000FF"/>
              </a:solidFill>
              <a:latin typeface="Calibri" charset="0"/>
              <a:ea typeface="黑体" charset="0"/>
              <a:cs typeface="黑体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781800" y="3048000"/>
            <a:ext cx="56515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53200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510588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Biceps </a:t>
            </a:r>
            <a:r>
              <a:rPr lang="en-US" sz="3600" dirty="0" err="1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Brachii</a:t>
            </a:r>
            <a:endParaRPr lang="en-US" sz="3600" dirty="0" smtClean="0">
              <a:solidFill>
                <a:schemeClr val="tx1"/>
              </a:solidFill>
              <a:latin typeface="Arial Rounded MT Bold" pitchFamily="34" charset="0"/>
              <a:ea typeface="+mj-ea"/>
            </a:endParaRPr>
          </a:p>
        </p:txBody>
      </p:sp>
      <p:sp>
        <p:nvSpPr>
          <p:cNvPr id="1638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066800"/>
            <a:ext cx="5181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Origin:</a:t>
            </a:r>
            <a:r>
              <a:rPr lang="en-US" sz="2800" b="1">
                <a:latin typeface="Lucida Sans Unicode" charset="0"/>
              </a:rPr>
              <a:t> </a:t>
            </a:r>
            <a:r>
              <a:rPr lang="en-US" sz="2800">
                <a:latin typeface="Lucida Sans Unicode" charset="0"/>
              </a:rPr>
              <a:t>Two heads: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Lucida Sans Unicode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800" u="sng">
                <a:solidFill>
                  <a:srgbClr val="FF0000"/>
                </a:solidFill>
                <a:latin typeface="Lucida Sans Unicode" charset="0"/>
              </a:rPr>
              <a:t>Long head </a:t>
            </a:r>
            <a:r>
              <a:rPr lang="en-US" sz="2800">
                <a:latin typeface="Lucida Sans Unicode" charset="0"/>
              </a:rPr>
              <a:t>from supraglenoid tubercle of scapula (intracapsular)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800" u="sng">
                <a:solidFill>
                  <a:srgbClr val="FF0000"/>
                </a:solidFill>
                <a:latin typeface="Lucida Sans Unicode" charset="0"/>
              </a:rPr>
              <a:t>Short head </a:t>
            </a:r>
            <a:r>
              <a:rPr lang="en-US" sz="2800">
                <a:latin typeface="Lucida Sans Unicode" charset="0"/>
              </a:rPr>
              <a:t>from the tip of coronoid process of scapula</a:t>
            </a:r>
          </a:p>
          <a:p>
            <a:pPr lvl="1" eaLnBrk="1" hangingPunct="1">
              <a:lnSpc>
                <a:spcPct val="90000"/>
              </a:lnSpc>
              <a:buFont typeface="Verdana" charset="0"/>
              <a:buNone/>
            </a:pPr>
            <a:endParaRPr lang="en-US" sz="2800"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Two heads join in the middle of the arm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>
              <a:latin typeface="Lucida Sans Unicode" charset="0"/>
            </a:endParaRPr>
          </a:p>
        </p:txBody>
      </p:sp>
      <p:pic>
        <p:nvPicPr>
          <p:cNvPr id="16388" name="Picture 6" descr="C:\Users\user\Pictures\C6-FF62 - Copy (2)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r="54810" b="51430"/>
          <a:stretch>
            <a:fillRect/>
          </a:stretch>
        </p:blipFill>
        <p:spPr>
          <a:xfrm>
            <a:off x="5715000" y="762000"/>
            <a:ext cx="3200400" cy="5319713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7200900" y="1638300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7162800" y="990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Coracoid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28600"/>
            <a:ext cx="5032375" cy="6477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</a:rPr>
              <a:t>Insertion:</a:t>
            </a:r>
            <a:r>
              <a:rPr lang="en-US" sz="2800" b="1" dirty="0" smtClean="0">
                <a:ea typeface="+mn-ea"/>
              </a:rPr>
              <a:t>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in the posterior part of the </a:t>
            </a:r>
            <a:r>
              <a:rPr lang="en-US" sz="2400" b="1" dirty="0" smtClean="0">
                <a:ea typeface="+mn-ea"/>
              </a:rPr>
              <a:t>radial </a:t>
            </a:r>
            <a:r>
              <a:rPr lang="en-US" sz="2400" b="1" dirty="0" err="1" smtClean="0">
                <a:ea typeface="+mn-ea"/>
              </a:rPr>
              <a:t>tuberosity</a:t>
            </a:r>
            <a:r>
              <a:rPr lang="en-US" sz="2400" dirty="0" smtClean="0">
                <a:ea typeface="+mn-ea"/>
              </a:rPr>
              <a:t>, and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into the deep fascia of the medial aspect of the forearm through </a:t>
            </a:r>
            <a:r>
              <a:rPr lang="en-US" sz="2400" b="1" dirty="0" err="1" smtClean="0">
                <a:ea typeface="+mn-ea"/>
              </a:rPr>
              <a:t>bicipital</a:t>
            </a:r>
            <a:r>
              <a:rPr lang="en-US" sz="2400" b="1" dirty="0" smtClean="0">
                <a:ea typeface="+mn-ea"/>
              </a:rPr>
              <a:t> </a:t>
            </a:r>
            <a:r>
              <a:rPr lang="en-US" sz="2400" b="1" dirty="0" err="1" smtClean="0">
                <a:ea typeface="+mn-ea"/>
              </a:rPr>
              <a:t>aponeurosis</a:t>
            </a:r>
            <a:r>
              <a:rPr lang="en-US" sz="2400" b="1" dirty="0" smtClean="0">
                <a:ea typeface="+mn-ea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</a:rPr>
              <a:t>Nerve supply:</a:t>
            </a:r>
            <a:r>
              <a:rPr lang="en-US" sz="2800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sz="2800" dirty="0" err="1" smtClean="0">
                <a:ea typeface="+mn-ea"/>
              </a:rPr>
              <a:t>Musculocutaneous</a:t>
            </a:r>
            <a:endParaRPr lang="en-US" sz="28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</a:rPr>
              <a:t>Action:</a:t>
            </a:r>
            <a:r>
              <a:rPr lang="en-US" sz="2800" dirty="0" smtClean="0">
                <a:solidFill>
                  <a:srgbClr val="FF0000"/>
                </a:solidFill>
                <a:ea typeface="+mn-ea"/>
              </a:rPr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ea typeface="+mn-ea"/>
              </a:rPr>
              <a:t>Strong </a:t>
            </a:r>
            <a:r>
              <a:rPr lang="en-US" sz="2800" dirty="0" err="1" smtClean="0">
                <a:ea typeface="+mn-ea"/>
              </a:rPr>
              <a:t>supinator</a:t>
            </a:r>
            <a:r>
              <a:rPr lang="en-US" sz="2800" dirty="0" smtClean="0">
                <a:ea typeface="+mn-ea"/>
              </a:rPr>
              <a:t> of the forearm </a:t>
            </a:r>
            <a:r>
              <a:rPr lang="en-US" sz="2800" b="1" u="sng" dirty="0" smtClean="0">
                <a:ea typeface="+mn-ea"/>
              </a:rPr>
              <a:t>(used in screwing)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ea typeface="+mn-ea"/>
              </a:rPr>
              <a:t>Powerful flexor of elbow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ea typeface="+mn-ea"/>
              </a:rPr>
              <a:t>Weak flexor of shoulder</a:t>
            </a:r>
            <a:endParaRPr lang="en-US" sz="2800" b="1" dirty="0" smtClean="0">
              <a:ea typeface="+mn-ea"/>
            </a:endParaRPr>
          </a:p>
        </p:txBody>
      </p:sp>
      <p:pic>
        <p:nvPicPr>
          <p:cNvPr id="17411" name="Picture 4" descr="臂部神经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1" r="33165"/>
          <a:stretch>
            <a:fillRect/>
          </a:stretch>
        </p:blipFill>
        <p:spPr>
          <a:xfrm>
            <a:off x="5715000" y="609600"/>
            <a:ext cx="2981325" cy="3276600"/>
          </a:xfr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6781800" y="685800"/>
            <a:ext cx="53340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400800" y="1752600"/>
            <a:ext cx="609600" cy="609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353300" y="2705100"/>
            <a:ext cx="838200" cy="609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6096000" y="228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Biceps brachii</a:t>
            </a: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7620000" y="3429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Bicipital</a:t>
            </a:r>
          </a:p>
          <a:p>
            <a:pPr algn="ctr" eaLnBrk="1" hangingPunct="1"/>
            <a:r>
              <a:rPr lang="en-US"/>
              <a:t>aponeurosis</a:t>
            </a:r>
          </a:p>
        </p:txBody>
      </p:sp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5334000" y="533400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Tendon inserted to radial tuberosity</a:t>
            </a:r>
          </a:p>
        </p:txBody>
      </p:sp>
      <p:pic>
        <p:nvPicPr>
          <p:cNvPr id="17418" name="Picture 12" descr="Untitled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7717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510588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 Rounded MT Bold" pitchFamily="34" charset="0"/>
                <a:ea typeface="+mj-ea"/>
              </a:rPr>
              <a:t>Coracobrachialis</a:t>
            </a:r>
            <a:endParaRPr lang="en-US" sz="3600" dirty="0" smtClean="0">
              <a:solidFill>
                <a:schemeClr val="tx1"/>
              </a:solidFill>
              <a:latin typeface="Arial Rounded MT Bold" pitchFamily="34" charset="0"/>
              <a:ea typeface="+mj-ea"/>
            </a:endParaRPr>
          </a:p>
        </p:txBody>
      </p:sp>
      <p:sp>
        <p:nvSpPr>
          <p:cNvPr id="1843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2954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Origin:</a:t>
            </a:r>
            <a:r>
              <a:rPr lang="en-US" sz="2800">
                <a:latin typeface="Lucida Sans Unicode" charset="0"/>
              </a:rPr>
              <a:t> Tip of the coracoid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Insertion:</a:t>
            </a:r>
            <a:r>
              <a:rPr lang="en-US" sz="2800">
                <a:solidFill>
                  <a:srgbClr val="FF0000"/>
                </a:solidFill>
                <a:latin typeface="Lucida Sans Unicode" charset="0"/>
              </a:rPr>
              <a:t> </a:t>
            </a:r>
            <a:r>
              <a:rPr lang="en-US" sz="2800">
                <a:latin typeface="Lucida Sans Unicode" charset="0"/>
              </a:rPr>
              <a:t>Middle of the medial side of the shaft of the humerus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Nerve supply:</a:t>
            </a:r>
            <a:r>
              <a:rPr lang="en-US" sz="2800">
                <a:solidFill>
                  <a:srgbClr val="FF0000"/>
                </a:solidFill>
                <a:latin typeface="Lucida Sans Unicode" charset="0"/>
              </a:rPr>
              <a:t> </a:t>
            </a:r>
            <a:r>
              <a:rPr lang="en-US" sz="2800">
                <a:latin typeface="Lucida Sans Unicode" charset="0"/>
              </a:rPr>
              <a:t>Musculocutaneous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Lucida Sans Unicode" charset="0"/>
              </a:rPr>
              <a:t>Action:</a:t>
            </a:r>
            <a:r>
              <a:rPr lang="en-US" sz="2800">
                <a:latin typeface="Lucida Sans Unicode" charset="0"/>
              </a:rPr>
              <a:t> Flexor &amp; a weak adductor of the arm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Lucida Sans Unicode" charset="0"/>
            </a:endParaRPr>
          </a:p>
        </p:txBody>
      </p:sp>
      <p:pic>
        <p:nvPicPr>
          <p:cNvPr id="18436" name="Picture 5" descr="C:\Users\user\Pictures\C6-FF62 - Copy (2)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6" r="26599" b="51778"/>
          <a:stretch>
            <a:fillRect/>
          </a:stretch>
        </p:blipFill>
        <p:spPr>
          <a:xfrm>
            <a:off x="4953000" y="990600"/>
            <a:ext cx="3124200" cy="54102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1459</TotalTime>
  <Words>1064</Words>
  <Application>Microsoft Macintosh PowerPoint</Application>
  <PresentationFormat>On-screen Show (4:3)</PresentationFormat>
  <Paragraphs>156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Lucida Sans Unicode</vt:lpstr>
      <vt:lpstr>Wingdings 3</vt:lpstr>
      <vt:lpstr>Verdana</vt:lpstr>
      <vt:lpstr>Wingdings 2</vt:lpstr>
      <vt:lpstr>Calibri</vt:lpstr>
      <vt:lpstr>黑体</vt:lpstr>
      <vt:lpstr>Wingdings</vt:lpstr>
      <vt:lpstr>Times New Roman</vt:lpstr>
      <vt:lpstr>Concourse</vt:lpstr>
      <vt:lpstr>Arm, Cubital Fossa  &amp;  Elbow Joint</vt:lpstr>
      <vt:lpstr>Objectives</vt:lpstr>
      <vt:lpstr>The Arm</vt:lpstr>
      <vt:lpstr>PowerPoint Presentation</vt:lpstr>
      <vt:lpstr>PowerPoint Presentation</vt:lpstr>
      <vt:lpstr>Muscles of the Anterior Compartment</vt:lpstr>
      <vt:lpstr>Biceps Brachii</vt:lpstr>
      <vt:lpstr>PowerPoint Presentation</vt:lpstr>
      <vt:lpstr>Coracobrachialis</vt:lpstr>
      <vt:lpstr>Brachialis</vt:lpstr>
      <vt:lpstr>  Posterior Fascial Compartment Contents    </vt:lpstr>
      <vt:lpstr>Muscle of the Posterior Compartment</vt:lpstr>
      <vt:lpstr>Triceps</vt:lpstr>
      <vt:lpstr>PowerPoint Presentation</vt:lpstr>
      <vt:lpstr>Cubital Fossa</vt:lpstr>
      <vt:lpstr> Boundaries </vt:lpstr>
      <vt:lpstr>Contents of the Cubital Fossa</vt:lpstr>
      <vt:lpstr>Elbow Joint</vt:lpstr>
      <vt:lpstr>Capsule</vt:lpstr>
      <vt:lpstr>PowerPoint Presentation</vt:lpstr>
      <vt:lpstr>Ligaments</vt:lpstr>
      <vt:lpstr>PowerPoint Presentation</vt:lpstr>
      <vt:lpstr>Synovial Membrane</vt:lpstr>
      <vt:lpstr>Relations</vt:lpstr>
      <vt:lpstr> Movements </vt:lpstr>
      <vt:lpstr> Carrying Angle </vt:lpstr>
      <vt:lpstr>PowerPoint Presentation</vt:lpstr>
      <vt:lpstr>Thank U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ARM, CUBITAL FOSSA &amp; ELBOW JOINT</dc:title>
  <dc:creator>www.arabswell.com;Dr. Aymen abdo;Zeenat Zaidi</dc:creator>
  <cp:lastModifiedBy>User</cp:lastModifiedBy>
  <cp:revision>161</cp:revision>
  <dcterms:created xsi:type="dcterms:W3CDTF">2010-04-06T07:56:14Z</dcterms:created>
  <dcterms:modified xsi:type="dcterms:W3CDTF">2011-12-25T12:46:24Z</dcterms:modified>
</cp:coreProperties>
</file>