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0"/>
  </p:notesMasterIdLst>
  <p:sldIdLst>
    <p:sldId id="256" r:id="rId2"/>
    <p:sldId id="257" r:id="rId3"/>
    <p:sldId id="297" r:id="rId4"/>
    <p:sldId id="296" r:id="rId5"/>
    <p:sldId id="262" r:id="rId6"/>
    <p:sldId id="290" r:id="rId7"/>
    <p:sldId id="300" r:id="rId8"/>
    <p:sldId id="272" r:id="rId9"/>
    <p:sldId id="305" r:id="rId10"/>
    <p:sldId id="320" r:id="rId11"/>
    <p:sldId id="308" r:id="rId12"/>
    <p:sldId id="285" r:id="rId13"/>
    <p:sldId id="306" r:id="rId14"/>
    <p:sldId id="315" r:id="rId15"/>
    <p:sldId id="321" r:id="rId16"/>
    <p:sldId id="287" r:id="rId17"/>
    <p:sldId id="323" r:id="rId18"/>
    <p:sldId id="32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33"/>
    <a:srgbClr val="FF9933"/>
    <a:srgbClr val="FEE6F8"/>
    <a:srgbClr val="F0FB5F"/>
    <a:srgbClr val="FC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82373" autoAdjust="0"/>
  </p:normalViewPr>
  <p:slideViewPr>
    <p:cSldViewPr>
      <p:cViewPr>
        <p:scale>
          <a:sx n="66" d="100"/>
          <a:sy n="66" d="100"/>
        </p:scale>
        <p:origin x="-209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303A69-8474-344D-8C67-8100BE8057C5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6B7865-A91B-4F48-91B6-FA01D633C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E87278-C08F-CC46-8018-1C209C332973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AE0C57-C6D3-B04A-84AB-8E3726706947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A935C4-DDAD-8C49-AB8A-43D2350FE8EB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DD26B2-27EC-CF49-84D5-D85C93A6D48C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46D9F3-1BCB-354E-86DB-AC1FB6B08082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F879FC-5516-DD4B-A50B-DB0F2E34A815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100BA3-65C5-E941-9673-77FE5E6B405C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C5C674-7E42-8149-AA84-EA75271FD2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CB537-2DA6-2C49-B55F-FF91627336C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85E0A-1D8D-BB41-9AED-0C529850AFE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50D30-C0A0-4045-A7BB-E5F51AB2682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BFF12-2719-D24C-94DC-32A44CFB1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1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ED8B-2BFD-C942-BAED-5F5A884BC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9942"/>
      </p:ext>
    </p:extLst>
  </p:cSld>
  <p:clrMapOvr>
    <a:masterClrMapping/>
  </p:clrMapOvr>
  <p:transition xmlns:p14="http://schemas.microsoft.com/office/powerpoint/2010/main"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E3EC-21CF-DB4D-AB9A-343C82A6C2D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4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750C-3BB3-CD44-A026-0A0CA4C7454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EF307-B310-C24F-B73B-08BE1A62E62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BFD1-A097-2A48-A78D-66F2F45C728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1CE0A-B2BD-4C4C-B39A-3BC5FDC4AE21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9293E-FC9E-7147-976F-2D29312C5C9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E8565-0954-014C-9ACE-7385AB6EC69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4C862-DFC8-0742-A144-F0FE4D91C4E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5039D9F-2B59-684E-9893-35C142ACE0AF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8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348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348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348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348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aramond" pitchFamily="18" charset="0"/>
                <a:ea typeface="+mn-ea"/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2" r:id="rId13"/>
    <p:sldLayoutId id="214748407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49725"/>
            <a:ext cx="4932363" cy="2447925"/>
          </a:xfrm>
          <a:ln>
            <a:solidFill>
              <a:srgbClr val="F0FB5F"/>
            </a:solidFill>
          </a:ln>
        </p:spPr>
        <p:txBody>
          <a:bodyPr/>
          <a:lstStyle/>
          <a:p>
            <a:pPr algn="l" eaLnBrk="1" hangingPunct="1">
              <a:buFont typeface="Wingdings" charset="0"/>
              <a:buNone/>
            </a:pPr>
            <a:r>
              <a:rPr lang="en-US" b="1">
                <a:latin typeface="Garamond" charset="0"/>
                <a:cs typeface="Arial" charset="0"/>
              </a:rPr>
              <a:t>By :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Garamond" charset="0"/>
                <a:cs typeface="Arial" charset="0"/>
              </a:rPr>
              <a:t>Dr. Sanaa Al-Sharawy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Garamond" charset="0"/>
                <a:cs typeface="Arial" charset="0"/>
              </a:rPr>
              <a:t>Prof. Saeed Abuel Makarem</a:t>
            </a:r>
          </a:p>
        </p:txBody>
      </p:sp>
      <p:pic>
        <p:nvPicPr>
          <p:cNvPr id="5" name="Picture 5" descr="Untitled-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88913"/>
            <a:ext cx="417671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611188" y="476250"/>
            <a:ext cx="3455987" cy="6461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/>
              <a:t>FOREARM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ad\Student Gray\7. Upper limb\F66122-007-f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>
            <a:fillRect/>
          </a:stretch>
        </p:blipFill>
        <p:spPr bwMode="auto">
          <a:xfrm>
            <a:off x="3276600" y="188913"/>
            <a:ext cx="56880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79388" y="260350"/>
            <a:ext cx="2808287" cy="1385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00"/>
                </a:solidFill>
              </a:rPr>
              <a:t>Supination 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</a:rPr>
              <a:t>and 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</a:rPr>
              <a:t>pronation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1844675"/>
            <a:ext cx="2952750" cy="470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It occurs in the </a:t>
            </a:r>
            <a:r>
              <a:rPr lang="en-US" sz="2000" b="1" u="sng"/>
              <a:t>superior and  inferior radioulnar joints;</a:t>
            </a:r>
          </a:p>
          <a:p>
            <a:pPr algn="ctr" eaLnBrk="1" hangingPunct="1"/>
            <a:r>
              <a:rPr lang="en-US" sz="2000" b="1" u="sng">
                <a:solidFill>
                  <a:srgbClr val="FFFF00"/>
                </a:solidFill>
              </a:rPr>
              <a:t>Muscles produce supination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b="1"/>
              <a:t> Biceps brachii.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b="1"/>
              <a:t> Supinator.</a:t>
            </a:r>
          </a:p>
          <a:p>
            <a:pPr algn="ctr" eaLnBrk="1" hangingPunct="1"/>
            <a:r>
              <a:rPr lang="en-US" sz="2000" b="1" u="sng">
                <a:solidFill>
                  <a:srgbClr val="FFFF00"/>
                </a:solidFill>
              </a:rPr>
              <a:t>Muscles produce pronation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b="1"/>
              <a:t> Pronator teres.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b="1"/>
              <a:t> pronator quadratus.</a:t>
            </a:r>
          </a:p>
          <a:p>
            <a:pPr eaLnBrk="1" hangingPunct="1"/>
            <a:endParaRPr lang="en-US" sz="2000" b="1"/>
          </a:p>
          <a:p>
            <a:pPr eaLnBrk="1" hangingPunct="1"/>
            <a:r>
              <a:rPr lang="en-US" sz="2000" b="1"/>
              <a:t>NB. </a:t>
            </a:r>
            <a:r>
              <a:rPr lang="en-US" sz="2000" b="1">
                <a:solidFill>
                  <a:srgbClr val="99FF33"/>
                </a:solidFill>
              </a:rPr>
              <a:t>Brachioradialis </a:t>
            </a:r>
            <a:r>
              <a:rPr lang="en-US" sz="2000" b="1"/>
              <a:t> put the forearm in </a:t>
            </a:r>
            <a:r>
              <a:rPr lang="en-US" sz="2000" b="1">
                <a:solidFill>
                  <a:srgbClr val="FFFF00"/>
                </a:solidFill>
              </a:rPr>
              <a:t>midprone- position.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489825" cy="646113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E3E30D"/>
                </a:solidFill>
              </a:rPr>
              <a:t>Posterior compartment:   3 groups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5903913" cy="2678112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FF00"/>
                </a:solidFill>
              </a:rPr>
              <a:t>Superficial group 5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>
                <a:solidFill>
                  <a:srgbClr val="99CCFF"/>
                </a:solidFill>
              </a:rPr>
              <a:t> </a:t>
            </a:r>
            <a:r>
              <a:rPr lang="en-US" sz="2800" b="1"/>
              <a:t>Extensor carpi radialis brevis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 Extensor digitorum 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 Extensor digiti minimi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 Extensor carpi ulnaris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Anconeus 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427538" y="3573463"/>
            <a:ext cx="4465637" cy="3108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FF00"/>
                </a:solidFill>
              </a:rPr>
              <a:t>Deep group  5 </a:t>
            </a:r>
            <a:r>
              <a:rPr lang="en-US" sz="2800" b="1">
                <a:solidFill>
                  <a:srgbClr val="FFFF00"/>
                </a:solidFill>
              </a:rPr>
              <a:t>(3 to thumb+ 1 to index + supinator).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Supinator.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Abductor pollicis longus. 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Extensor pollicis brevis.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Extensor pollicis longus.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800" b="1"/>
              <a:t>Extensor indices.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647700" y="1524000"/>
            <a:ext cx="5695950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227763" y="1341438"/>
            <a:ext cx="2736850" cy="16922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Common Extensor </a:t>
            </a:r>
          </a:p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Origin .</a:t>
            </a:r>
          </a:p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(front of lateral epicondyle).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23850" y="3500438"/>
            <a:ext cx="3605213" cy="2246312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FF00"/>
                </a:solidFill>
              </a:rPr>
              <a:t>Superficial </a:t>
            </a:r>
          </a:p>
          <a:p>
            <a:pPr eaLnBrk="1" hangingPunct="1"/>
            <a:r>
              <a:rPr lang="en-US" sz="2800" b="1" u="sng">
                <a:solidFill>
                  <a:srgbClr val="FFFF00"/>
                </a:solidFill>
              </a:rPr>
              <a:t>Lateral group 2</a:t>
            </a:r>
          </a:p>
          <a:p>
            <a:pPr eaLnBrk="1" hangingPunct="1">
              <a:buFont typeface="Wingdings" charset="0"/>
              <a:buChar char="v"/>
            </a:pPr>
            <a:r>
              <a:rPr lang="en-US" sz="2800" b="1"/>
              <a:t>Brachioradialis</a:t>
            </a:r>
          </a:p>
          <a:p>
            <a:pPr eaLnBrk="1" hangingPunct="1">
              <a:buFont typeface="Wingdings" charset="0"/>
              <a:buChar char="v"/>
            </a:pPr>
            <a:r>
              <a:rPr lang="en-US" sz="2800" b="1"/>
              <a:t>Extensor carpi radialis longus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4032250" cy="61198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600" b="1">
                <a:solidFill>
                  <a:schemeClr val="hlink"/>
                </a:solidFill>
                <a:latin typeface="Garamond" charset="0"/>
                <a:cs typeface="Arial" charset="0"/>
              </a:rPr>
              <a:t>Posterior compartment: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I- Superficial group: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latin typeface="Garamond" charset="0"/>
                <a:cs typeface="Arial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Garamond" charset="0"/>
                <a:cs typeface="Arial" charset="0"/>
              </a:rPr>
              <a:t>7 muscles </a:t>
            </a:r>
            <a:r>
              <a:rPr lang="en-US" sz="2400" b="1" u="sng">
                <a:latin typeface="Garamond" charset="0"/>
                <a:cs typeface="Arial" charset="0"/>
              </a:rPr>
              <a:t>( from lateral to medial) 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Garamond" charset="0"/>
                <a:cs typeface="Arial" charset="0"/>
              </a:rPr>
              <a:t> </a:t>
            </a:r>
            <a:r>
              <a:rPr lang="en-US" sz="2400" b="1">
                <a:latin typeface="Garamond" charset="0"/>
                <a:cs typeface="Arial" charset="0"/>
              </a:rPr>
              <a:t>Brachioradialis, (BR).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Garamond" charset="0"/>
                <a:cs typeface="Arial" charset="0"/>
              </a:rPr>
              <a:t> Extensor carpi radialis longus, (ECRL).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Garamond" charset="0"/>
                <a:cs typeface="Arial" charset="0"/>
              </a:rPr>
              <a:t> Extensor carpi radialis brevis, (ECRB).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Garamond" charset="0"/>
                <a:cs typeface="Arial" charset="0"/>
              </a:rPr>
              <a:t> Extensor digitorum,  (ED).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Garamond" charset="0"/>
                <a:cs typeface="Arial" charset="0"/>
              </a:rPr>
              <a:t>Extensor digiti minimi, (EDM).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Garamond" charset="0"/>
                <a:cs typeface="Arial" charset="0"/>
              </a:rPr>
              <a:t> Extensor carpi ulnaris, (ECU).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Garamond" charset="0"/>
                <a:cs typeface="Arial" charset="0"/>
              </a:rPr>
              <a:t> Anconeus. (An).</a:t>
            </a:r>
          </a:p>
        </p:txBody>
      </p:sp>
      <p:pic>
        <p:nvPicPr>
          <p:cNvPr id="14339" name="Picture 3" descr="F71683-052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 b="3999"/>
          <a:stretch>
            <a:fillRect/>
          </a:stretch>
        </p:blipFill>
        <p:spPr bwMode="auto">
          <a:xfrm>
            <a:off x="4356100" y="188913"/>
            <a:ext cx="44640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3600450" cy="720725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Garamond" charset="0"/>
                <a:cs typeface="Arial" charset="0"/>
              </a:rPr>
              <a:t>Superficial extensors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176712" cy="5329237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</a:rPr>
              <a:t>All arises from the </a:t>
            </a:r>
            <a:r>
              <a:rPr lang="en-US" sz="2200" dirty="0" smtClean="0">
                <a:solidFill>
                  <a:srgbClr val="FFFF00"/>
                </a:solidFill>
                <a:ea typeface="+mn-ea"/>
              </a:rPr>
              <a:t>common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ea typeface="+mn-ea"/>
              </a:rPr>
              <a:t>extensor origin</a:t>
            </a:r>
            <a:r>
              <a:rPr lang="en-US" sz="2200" dirty="0" smtClean="0">
                <a:ea typeface="+mn-ea"/>
              </a:rPr>
              <a:t>,  (</a:t>
            </a:r>
            <a:r>
              <a:rPr lang="en-US" sz="2200" u="sng" dirty="0" smtClean="0">
                <a:ea typeface="+mn-ea"/>
              </a:rPr>
              <a:t>front of lateral </a:t>
            </a:r>
            <a:r>
              <a:rPr lang="en-US" sz="2200" u="sng" dirty="0" err="1" smtClean="0">
                <a:ea typeface="+mn-ea"/>
              </a:rPr>
              <a:t>epicondyle</a:t>
            </a:r>
            <a:r>
              <a:rPr lang="en-US" sz="2200" u="sng" dirty="0" smtClean="0">
                <a:ea typeface="+mn-ea"/>
              </a:rPr>
              <a:t>)  of the </a:t>
            </a:r>
            <a:r>
              <a:rPr lang="en-US" sz="2200" u="sng" dirty="0" err="1" smtClean="0">
                <a:ea typeface="+mn-ea"/>
              </a:rPr>
              <a:t>humerus</a:t>
            </a:r>
            <a:r>
              <a:rPr lang="en-US" sz="2200" u="sng" dirty="0" smtClean="0">
                <a:ea typeface="+mn-ea"/>
              </a:rPr>
              <a:t>, </a:t>
            </a:r>
            <a:r>
              <a:rPr lang="en-US" sz="2200" b="1" dirty="0" smtClean="0">
                <a:solidFill>
                  <a:srgbClr val="FFFF00"/>
                </a:solidFill>
                <a:ea typeface="+mn-ea"/>
              </a:rPr>
              <a:t>EXCEPT</a:t>
            </a:r>
            <a:r>
              <a:rPr lang="en-US" sz="2400" b="1" dirty="0" smtClean="0">
                <a:ea typeface="+mn-ea"/>
              </a:rPr>
              <a:t>, 2 </a:t>
            </a:r>
            <a:r>
              <a:rPr lang="en-US" sz="2200" dirty="0" smtClean="0">
                <a:ea typeface="+mn-ea"/>
              </a:rPr>
              <a:t>(BR &amp; ECRL).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200" u="sng" dirty="0" smtClean="0">
                <a:ea typeface="+mn-ea"/>
              </a:rPr>
              <a:t>All cross the wrist </a:t>
            </a:r>
            <a:r>
              <a:rPr lang="en-US" sz="2200" b="1" dirty="0" smtClean="0">
                <a:solidFill>
                  <a:srgbClr val="FFFF00"/>
                </a:solidFill>
                <a:ea typeface="+mn-ea"/>
              </a:rPr>
              <a:t>EXCEPT,  </a:t>
            </a:r>
            <a:r>
              <a:rPr lang="en-US" sz="2200" dirty="0" smtClean="0">
                <a:ea typeface="+mn-ea"/>
              </a:rPr>
              <a:t>one, </a:t>
            </a:r>
            <a:r>
              <a:rPr lang="en-US" sz="2200" u="sng" dirty="0" err="1" smtClean="0">
                <a:ea typeface="+mn-ea"/>
              </a:rPr>
              <a:t>brachioradialis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</a:rPr>
              <a:t>All supplied by </a:t>
            </a:r>
            <a:r>
              <a:rPr lang="en-US" sz="2200" u="sng" dirty="0" smtClean="0">
                <a:ea typeface="+mn-ea"/>
              </a:rPr>
              <a:t>deep branch of radial  nerve</a:t>
            </a:r>
            <a:r>
              <a:rPr lang="en-US" sz="2200" dirty="0" smtClean="0">
                <a:ea typeface="+mn-ea"/>
              </a:rPr>
              <a:t>, </a:t>
            </a:r>
            <a:r>
              <a:rPr lang="en-US" sz="2200" u="sng" dirty="0" smtClean="0">
                <a:ea typeface="+mn-ea"/>
              </a:rPr>
              <a:t>EXCEPT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b="1" u="sng" dirty="0" smtClean="0">
                <a:solidFill>
                  <a:srgbClr val="FFFF00"/>
                </a:solidFill>
                <a:ea typeface="+mn-ea"/>
              </a:rPr>
              <a:t>ABE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200" b="1" u="sng" dirty="0" smtClean="0">
                <a:solidFill>
                  <a:srgbClr val="FFFF00"/>
                </a:solidFill>
                <a:ea typeface="+mn-ea"/>
              </a:rPr>
              <a:t>A,  </a:t>
            </a:r>
            <a:r>
              <a:rPr lang="en-US" sz="2200" b="1" u="sng" dirty="0" err="1" smtClean="0">
                <a:solidFill>
                  <a:srgbClr val="FFFF00"/>
                </a:solidFill>
                <a:ea typeface="+mn-ea"/>
              </a:rPr>
              <a:t>anconeus</a:t>
            </a:r>
            <a:endParaRPr lang="en-US" sz="2200" b="1" u="sng" dirty="0" smtClean="0">
              <a:solidFill>
                <a:srgbClr val="FFFF00"/>
              </a:solidFill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200" b="1" u="sng" dirty="0" smtClean="0">
                <a:solidFill>
                  <a:srgbClr val="FFFF00"/>
                </a:solidFill>
                <a:ea typeface="+mn-ea"/>
              </a:rPr>
              <a:t>B, </a:t>
            </a:r>
            <a:r>
              <a:rPr lang="en-US" sz="2200" b="1" u="sng" dirty="0" err="1" smtClean="0">
                <a:solidFill>
                  <a:srgbClr val="FFFF00"/>
                </a:solidFill>
                <a:ea typeface="+mn-ea"/>
              </a:rPr>
              <a:t>Brachioradialis</a:t>
            </a:r>
            <a:endParaRPr lang="en-US" sz="2200" b="1" u="sng" dirty="0" smtClean="0">
              <a:solidFill>
                <a:srgbClr val="FFFF00"/>
              </a:solidFill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200" b="1" u="sng" dirty="0" smtClean="0">
                <a:solidFill>
                  <a:srgbClr val="FFFF00"/>
                </a:solidFill>
                <a:ea typeface="+mn-ea"/>
              </a:rPr>
              <a:t>E, Extensor </a:t>
            </a:r>
            <a:r>
              <a:rPr lang="en-US" sz="2200" b="1" u="sng" dirty="0" err="1" smtClean="0">
                <a:solidFill>
                  <a:srgbClr val="FFFF00"/>
                </a:solidFill>
                <a:ea typeface="+mn-ea"/>
              </a:rPr>
              <a:t>carpi</a:t>
            </a:r>
            <a:r>
              <a:rPr lang="en-US" sz="2200" b="1" u="sng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200" b="1" u="sng" dirty="0" err="1" smtClean="0">
                <a:solidFill>
                  <a:srgbClr val="FFFF00"/>
                </a:solidFill>
                <a:ea typeface="+mn-ea"/>
              </a:rPr>
              <a:t>radialis</a:t>
            </a:r>
            <a:r>
              <a:rPr lang="en-US" sz="2200" b="1" u="sng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200" b="1" u="sng" dirty="0" err="1" smtClean="0">
                <a:solidFill>
                  <a:srgbClr val="FFFF00"/>
                </a:solidFill>
                <a:ea typeface="+mn-ea"/>
              </a:rPr>
              <a:t>longus</a:t>
            </a:r>
            <a:endParaRPr lang="en-US" sz="2200" b="1" u="sng" dirty="0" smtClean="0">
              <a:solidFill>
                <a:srgbClr val="FFFF00"/>
              </a:solidFill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200" b="1" u="sng" dirty="0" smtClean="0">
                <a:solidFill>
                  <a:srgbClr val="99FF33"/>
                </a:solidFill>
                <a:ea typeface="+mn-ea"/>
              </a:rPr>
              <a:t>These 3 muscles are supplied by the radial nerve itself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>
              <a:ea typeface="+mn-ea"/>
            </a:endParaRPr>
          </a:p>
        </p:txBody>
      </p:sp>
      <p:pic>
        <p:nvPicPr>
          <p:cNvPr id="17412" name="Picture 6" descr="F71683-052-f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6897" b="2702"/>
          <a:stretch>
            <a:fillRect/>
          </a:stretch>
        </p:blipFill>
        <p:spPr bwMode="auto">
          <a:xfrm>
            <a:off x="4572000" y="188913"/>
            <a:ext cx="41767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388" y="620713"/>
            <a:ext cx="2520950" cy="48958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Brachioradialis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Origin: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Garamond" pitchFamily="18" charset="0"/>
                <a:ea typeface="+mn-ea"/>
              </a:rPr>
              <a:t>Lateral supracondylar ridge of humerus</a:t>
            </a:r>
            <a:endParaRPr lang="en-US" sz="20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Insertion: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Garamond" pitchFamily="18" charset="0"/>
                <a:ea typeface="+mn-ea"/>
              </a:rPr>
              <a:t>Base of </a:t>
            </a:r>
            <a:r>
              <a:rPr lang="en-US" sz="2000" u="sng" dirty="0">
                <a:latin typeface="Garamond" pitchFamily="18" charset="0"/>
                <a:ea typeface="+mn-ea"/>
              </a:rPr>
              <a:t>styloid process of radius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Action: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Garamond" pitchFamily="18" charset="0"/>
                <a:ea typeface="+mn-ea"/>
              </a:rPr>
              <a:t>Flexes forearm; (elbow).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Garamond" pitchFamily="18" charset="0"/>
                <a:ea typeface="+mn-ea"/>
              </a:rPr>
              <a:t>Rotates forearm to the midprone position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88125" y="549275"/>
            <a:ext cx="2376488" cy="54721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Extensor Carpi  radialis longus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Origin: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Garamond" pitchFamily="18" charset="0"/>
                <a:ea typeface="+mn-ea"/>
              </a:rPr>
              <a:t>Lateral supracondylar ridge of humerus</a:t>
            </a:r>
            <a:endParaRPr lang="en-US" sz="20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Insertion: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Garamond" pitchFamily="18" charset="0"/>
                <a:ea typeface="+mn-ea"/>
              </a:rPr>
              <a:t>Posterior surface of </a:t>
            </a:r>
            <a:r>
              <a:rPr lang="en-US" sz="2000" u="sng" dirty="0">
                <a:latin typeface="Garamond" pitchFamily="18" charset="0"/>
                <a:ea typeface="+mn-ea"/>
              </a:rPr>
              <a:t>base of </a:t>
            </a:r>
            <a:r>
              <a:rPr lang="en-US" sz="2000" u="sng" dirty="0">
                <a:latin typeface="Garamond" pitchFamily="18" charset="0"/>
                <a:ea typeface="+mn-ea"/>
              </a:rPr>
              <a:t>2</a:t>
            </a:r>
            <a:r>
              <a:rPr lang="en-US" sz="2000" u="sng" baseline="30000" dirty="0">
                <a:latin typeface="Garamond" pitchFamily="18" charset="0"/>
                <a:ea typeface="+mn-ea"/>
              </a:rPr>
              <a:t>nd</a:t>
            </a:r>
            <a:r>
              <a:rPr lang="en-US" sz="2000" u="sng" dirty="0">
                <a:latin typeface="Garamond" pitchFamily="18" charset="0"/>
                <a:ea typeface="+mn-ea"/>
              </a:rPr>
              <a:t> metacarpal </a:t>
            </a:r>
            <a:r>
              <a:rPr lang="en-US" sz="2000" u="sng" dirty="0">
                <a:latin typeface="Garamond" pitchFamily="18" charset="0"/>
                <a:ea typeface="+mn-ea"/>
              </a:rPr>
              <a:t>bone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Action: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latin typeface="Garamond" pitchFamily="18" charset="0"/>
                <a:ea typeface="+mn-ea"/>
              </a:rPr>
              <a:t>Extends and abducts hand at wrist joint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2" descr="E:\dad\Student Gray\7. Upper limb\F66122-007-f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/>
          <a:stretch>
            <a:fillRect/>
          </a:stretch>
        </p:blipFill>
        <p:spPr bwMode="auto">
          <a:xfrm>
            <a:off x="2771775" y="333375"/>
            <a:ext cx="37449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ad\Student Gray\7. Upper limb\F66122-007-f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7" t="7523" b="6261"/>
          <a:stretch>
            <a:fillRect/>
          </a:stretch>
        </p:blipFill>
        <p:spPr bwMode="auto">
          <a:xfrm>
            <a:off x="4643438" y="260350"/>
            <a:ext cx="410527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9388" y="1628775"/>
            <a:ext cx="4248150" cy="3781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FFFF00"/>
                </a:solidFill>
              </a:rPr>
              <a:t>Extensor carpi radialis brevis</a:t>
            </a:r>
            <a:r>
              <a:rPr lang="en-US" sz="2400">
                <a:solidFill>
                  <a:srgbClr val="FFFF00"/>
                </a:solidFill>
              </a:rPr>
              <a:t>: </a:t>
            </a:r>
            <a:r>
              <a:rPr lang="en-US" sz="2400"/>
              <a:t>base of 3</a:t>
            </a:r>
            <a:r>
              <a:rPr lang="en-US" sz="2400" baseline="30000"/>
              <a:t>rd</a:t>
            </a:r>
            <a:r>
              <a:rPr lang="en-US" sz="2400"/>
              <a:t> metacarpal bone.</a:t>
            </a:r>
          </a:p>
          <a:p>
            <a:pPr eaLnBrk="1" hangingPunct="1"/>
            <a:r>
              <a:rPr lang="en-US" sz="2400" b="1" u="sng">
                <a:solidFill>
                  <a:srgbClr val="FFFF00"/>
                </a:solidFill>
              </a:rPr>
              <a:t>Extensor digitorum</a:t>
            </a:r>
            <a:r>
              <a:rPr lang="en-US" sz="2400">
                <a:solidFill>
                  <a:srgbClr val="FFFF00"/>
                </a:solidFill>
              </a:rPr>
              <a:t>: </a:t>
            </a:r>
          </a:p>
          <a:p>
            <a:pPr eaLnBrk="1" hangingPunct="1"/>
            <a:r>
              <a:rPr lang="en-US" sz="2400" u="sng"/>
              <a:t>Extensor expansion</a:t>
            </a:r>
            <a:r>
              <a:rPr lang="en-US" sz="2400"/>
              <a:t> of the medial 4 fingers.</a:t>
            </a:r>
          </a:p>
          <a:p>
            <a:pPr eaLnBrk="1" hangingPunct="1"/>
            <a:r>
              <a:rPr lang="en-US" sz="2400" b="1" u="sng">
                <a:solidFill>
                  <a:srgbClr val="FFFF00"/>
                </a:solidFill>
              </a:rPr>
              <a:t>Extensor digiti minimi</a:t>
            </a:r>
            <a:r>
              <a:rPr lang="en-US" sz="2400" b="1" u="sng"/>
              <a:t>: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 u="sng"/>
              <a:t>Extensor expansion</a:t>
            </a:r>
            <a:r>
              <a:rPr lang="en-US" sz="2400"/>
              <a:t> of the little finger.</a:t>
            </a:r>
          </a:p>
          <a:p>
            <a:pPr eaLnBrk="1" hangingPunct="1"/>
            <a:r>
              <a:rPr lang="en-US" sz="2400" b="1" u="sng">
                <a:solidFill>
                  <a:srgbClr val="FFFF00"/>
                </a:solidFill>
              </a:rPr>
              <a:t>Extensor carpi ulnaris</a:t>
            </a:r>
            <a:r>
              <a:rPr lang="en-US" sz="2400">
                <a:solidFill>
                  <a:srgbClr val="FFFF00"/>
                </a:solidFill>
              </a:rPr>
              <a:t>:</a:t>
            </a:r>
          </a:p>
          <a:p>
            <a:pPr eaLnBrk="1" hangingPunct="1"/>
            <a:r>
              <a:rPr lang="en-US" sz="2400"/>
              <a:t>Base of the 5</a:t>
            </a:r>
            <a:r>
              <a:rPr lang="en-US" sz="2400" baseline="30000"/>
              <a:t>th</a:t>
            </a:r>
            <a:r>
              <a:rPr lang="en-US" sz="2400"/>
              <a:t> metacarpal bone.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39750" y="549275"/>
            <a:ext cx="35274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INSERTION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333375"/>
            <a:ext cx="2987675" cy="5953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/>
              <a:t>II- Deep group:</a:t>
            </a:r>
            <a:r>
              <a:rPr lang="en-US" sz="2800" b="1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00"/>
                </a:solidFill>
              </a:rPr>
              <a:t>5 muscles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1- Abductor pollicis longus, (APL).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2- Extensor pollicis brevis, (EPB).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3- Extensor pollicis longus, (EPL).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4- Extensor indicis (EI).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5- Supinator.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sz="2400" b="1">
                <a:solidFill>
                  <a:srgbClr val="FFFF00"/>
                </a:solidFill>
              </a:rPr>
              <a:t>All back muscles of forearm</a:t>
            </a:r>
            <a:r>
              <a:rPr lang="en-US" sz="2400" b="1"/>
              <a:t> are supplied by </a:t>
            </a:r>
            <a:r>
              <a:rPr lang="en-US" sz="2400" b="1" u="sng"/>
              <a:t>posterior interosseous nerve</a:t>
            </a:r>
            <a:r>
              <a:rPr lang="en-US" sz="2400" b="1"/>
              <a:t> </a:t>
            </a:r>
            <a:r>
              <a:rPr lang="en-US" sz="2400" b="1" u="sng">
                <a:solidFill>
                  <a:schemeClr val="hlink"/>
                </a:solidFill>
              </a:rPr>
              <a:t>except</a:t>
            </a:r>
            <a:r>
              <a:rPr lang="en-US" sz="2400" b="1">
                <a:solidFill>
                  <a:schemeClr val="hlink"/>
                </a:solidFill>
              </a:rPr>
              <a:t> ,</a:t>
            </a:r>
            <a:r>
              <a:rPr lang="en-US" sz="2400" b="1"/>
              <a:t> </a:t>
            </a:r>
            <a:r>
              <a:rPr lang="en-US" sz="2400" b="1">
                <a:solidFill>
                  <a:srgbClr val="FFFF00"/>
                </a:solidFill>
              </a:rPr>
              <a:t>ABE</a:t>
            </a:r>
            <a:r>
              <a:rPr lang="en-US" sz="2400" b="1"/>
              <a:t> by </a:t>
            </a:r>
            <a:r>
              <a:rPr lang="en-US" sz="2400" b="1" u="sng"/>
              <a:t>Radial nerve.</a:t>
            </a:r>
          </a:p>
        </p:txBody>
      </p:sp>
      <p:pic>
        <p:nvPicPr>
          <p:cNvPr id="3" name="Picture 8" descr="ap11_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 b="1096"/>
          <a:stretch>
            <a:fillRect/>
          </a:stretch>
        </p:blipFill>
        <p:spPr bwMode="auto">
          <a:xfrm>
            <a:off x="6372225" y="188913"/>
            <a:ext cx="25923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dad\Student Gray\7. Upper limb\F66122-007-f0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1" b="5746"/>
          <a:stretch>
            <a:fillRect/>
          </a:stretch>
        </p:blipFill>
        <p:spPr bwMode="auto">
          <a:xfrm>
            <a:off x="3059113" y="260350"/>
            <a:ext cx="33131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554355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CFF66"/>
                </a:solidFill>
              </a:rPr>
              <a:t>Dorsal Extensor Expansion </a:t>
            </a:r>
          </a:p>
        </p:txBody>
      </p:sp>
      <p:pic>
        <p:nvPicPr>
          <p:cNvPr id="21507" name="Picture 6" descr="447 label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9685" b="4546"/>
          <a:stretch>
            <a:fillRect/>
          </a:stretch>
        </p:blipFill>
        <p:spPr>
          <a:xfrm>
            <a:off x="395288" y="908050"/>
            <a:ext cx="8497887" cy="2952750"/>
          </a:xfr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79388" y="4000500"/>
            <a:ext cx="8713787" cy="2754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400" b="1" u="sng"/>
              <a:t> It is formed on the dorsum of medial 4 fingers by</a:t>
            </a:r>
            <a:r>
              <a:rPr lang="en-US" sz="2400" b="1"/>
              <a:t>  : the union of </a:t>
            </a:r>
            <a:r>
              <a:rPr lang="en-US" sz="2400" b="1" u="sng"/>
              <a:t>the tendons of</a:t>
            </a:r>
            <a:r>
              <a:rPr lang="en-US" sz="2400" b="1"/>
              <a:t> : </a:t>
            </a:r>
            <a:r>
              <a:rPr lang="en-US" sz="2400" b="1">
                <a:solidFill>
                  <a:srgbClr val="FFFF00"/>
                </a:solidFill>
              </a:rPr>
              <a:t>Extensor digitorum, Extensor digiti minimi, Extensor indicis</a:t>
            </a:r>
            <a:r>
              <a:rPr lang="en-US" sz="2400" b="1"/>
              <a:t>,  palmar and dorsal  interossei  and lumbricals muscles.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 b="1"/>
              <a:t> All these tendons unite to form </a:t>
            </a:r>
            <a:r>
              <a:rPr lang="en-US" sz="2400" b="1" u="sng"/>
              <a:t>one tendon </a:t>
            </a:r>
            <a:r>
              <a:rPr lang="en-US" sz="2400" b="1"/>
              <a:t>which </a:t>
            </a:r>
            <a:r>
              <a:rPr lang="en-US" sz="2400" b="1" u="sng"/>
              <a:t>divides into 3 slips</a:t>
            </a:r>
            <a:r>
              <a:rPr lang="en-US" sz="2400" b="1"/>
              <a:t>, a </a:t>
            </a:r>
            <a:r>
              <a:rPr lang="en-US" sz="2400" b="1" u="sng"/>
              <a:t>median one attached to middle phalanges</a:t>
            </a:r>
            <a:r>
              <a:rPr lang="en-US" sz="2400" b="1"/>
              <a:t> and </a:t>
            </a:r>
            <a:r>
              <a:rPr lang="en-US" sz="2400" b="1" u="sng"/>
              <a:t>2 lateral attached to the</a:t>
            </a:r>
            <a:r>
              <a:rPr lang="en-US" sz="2400" b="1"/>
              <a:t> </a:t>
            </a:r>
            <a:r>
              <a:rPr lang="en-US" sz="2400" b="1" u="sng"/>
              <a:t>terminal phalanges.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2857500"/>
          </a:xfrm>
          <a:solidFill>
            <a:srgbClr val="FFFF00"/>
          </a:solidFill>
        </p:spPr>
        <p:txBody>
          <a:bodyPr/>
          <a:lstStyle/>
          <a:p>
            <a:r>
              <a:rPr lang="en-US" sz="8800">
                <a:solidFill>
                  <a:srgbClr val="FF0000"/>
                </a:solidFill>
                <a:latin typeface="Garamond" charset="0"/>
                <a:cs typeface="Arial" charset="0"/>
              </a:rPr>
              <a:t>THANK YOU</a:t>
            </a:r>
            <a:endParaRPr lang="ar-sa" sz="8800">
              <a:solidFill>
                <a:srgbClr val="FF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3600450" cy="6669087"/>
          </a:xfr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/>
                <a:latin typeface="Century Gothic" pitchFamily="34" charset="0"/>
                <a:ea typeface="+mn-ea"/>
              </a:rPr>
              <a:t>The forearm </a:t>
            </a:r>
            <a:r>
              <a:rPr lang="en-US" sz="2400" dirty="0" smtClean="0">
                <a:latin typeface="Century Gothic" pitchFamily="34" charset="0"/>
                <a:ea typeface="+mn-ea"/>
              </a:rPr>
              <a:t>extends from </a:t>
            </a:r>
            <a:r>
              <a:rPr lang="en-US" sz="2400" u="sng" dirty="0" smtClean="0">
                <a:latin typeface="Century Gothic" pitchFamily="34" charset="0"/>
                <a:ea typeface="+mn-ea"/>
              </a:rPr>
              <a:t>elbow</a:t>
            </a:r>
            <a:r>
              <a:rPr lang="en-US" sz="2400" dirty="0" smtClean="0">
                <a:latin typeface="Century Gothic" pitchFamily="34" charset="0"/>
                <a:ea typeface="+mn-ea"/>
              </a:rPr>
              <a:t> to </a:t>
            </a:r>
            <a:r>
              <a:rPr lang="en-US" sz="2400" u="sng" dirty="0" smtClean="0">
                <a:latin typeface="Century Gothic" pitchFamily="34" charset="0"/>
                <a:ea typeface="+mn-ea"/>
              </a:rPr>
              <a:t>wrist</a:t>
            </a:r>
            <a:r>
              <a:rPr lang="en-US" sz="2400" dirty="0" smtClean="0">
                <a:latin typeface="Century Gothic" pitchFamily="34" charset="0"/>
                <a:ea typeface="+mn-ea"/>
              </a:rPr>
              <a:t>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200" dirty="0" smtClean="0">
                <a:latin typeface="Century Gothic" pitchFamily="34" charset="0"/>
                <a:ea typeface="+mn-ea"/>
              </a:rPr>
              <a:t>It posses </a:t>
            </a:r>
            <a:r>
              <a:rPr lang="en-US" sz="2200" u="sng" dirty="0" smtClean="0">
                <a:latin typeface="Century Gothic" pitchFamily="34" charset="0"/>
                <a:ea typeface="+mn-ea"/>
              </a:rPr>
              <a:t>two bones</a:t>
            </a:r>
            <a:r>
              <a:rPr lang="en-US" sz="2200" dirty="0" smtClean="0">
                <a:latin typeface="Century Gothic" pitchFamily="34" charset="0"/>
                <a:ea typeface="+mn-ea"/>
              </a:rPr>
              <a:t> </a:t>
            </a:r>
            <a:r>
              <a:rPr lang="en-US" sz="2200" dirty="0" smtClean="0">
                <a:solidFill>
                  <a:srgbClr val="99FF33"/>
                </a:solidFill>
                <a:latin typeface="Century Gothic" pitchFamily="34" charset="0"/>
                <a:ea typeface="+mn-ea"/>
              </a:rPr>
              <a:t>radius </a:t>
            </a:r>
            <a:r>
              <a:rPr lang="en-US" sz="2200" dirty="0" smtClean="0">
                <a:latin typeface="Century Gothic" pitchFamily="34" charset="0"/>
                <a:ea typeface="+mn-ea"/>
              </a:rPr>
              <a:t>laterally &amp; </a:t>
            </a:r>
            <a:r>
              <a:rPr lang="en-US" sz="2200" dirty="0" smtClean="0">
                <a:solidFill>
                  <a:srgbClr val="99FF33"/>
                </a:solidFill>
                <a:latin typeface="Century Gothic" pitchFamily="34" charset="0"/>
                <a:ea typeface="+mn-ea"/>
              </a:rPr>
              <a:t>Ulna </a:t>
            </a:r>
            <a:r>
              <a:rPr lang="en-US" sz="2200" dirty="0" smtClean="0">
                <a:latin typeface="Century Gothic" pitchFamily="34" charset="0"/>
                <a:ea typeface="+mn-ea"/>
              </a:rPr>
              <a:t>medially.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u="sng" dirty="0" smtClean="0">
                <a:latin typeface="Century Gothic" pitchFamily="34" charset="0"/>
                <a:ea typeface="+mn-ea"/>
              </a:rPr>
              <a:t>The two bones</a:t>
            </a:r>
            <a:r>
              <a:rPr lang="en-US" sz="2400" dirty="0" smtClean="0">
                <a:latin typeface="Century Gothic" pitchFamily="34" charset="0"/>
                <a:ea typeface="+mn-ea"/>
              </a:rPr>
              <a:t> are  connected together by the </a:t>
            </a:r>
            <a:r>
              <a:rPr lang="en-US" sz="2400" u="sng" dirty="0" err="1" smtClean="0">
                <a:solidFill>
                  <a:srgbClr val="99FF33"/>
                </a:solidFill>
                <a:latin typeface="Century Gothic" pitchFamily="34" charset="0"/>
                <a:ea typeface="+mn-ea"/>
              </a:rPr>
              <a:t>interosseous</a:t>
            </a:r>
            <a:r>
              <a:rPr lang="en-US" sz="2400" u="sng" dirty="0" smtClean="0">
                <a:solidFill>
                  <a:srgbClr val="99FF33"/>
                </a:solidFill>
                <a:latin typeface="Century Gothic" pitchFamily="34" charset="0"/>
                <a:ea typeface="+mn-ea"/>
              </a:rPr>
              <a:t> membrane.</a:t>
            </a:r>
            <a:r>
              <a:rPr lang="en-US" sz="2400" dirty="0" smtClean="0">
                <a:latin typeface="Century Gothic" pitchFamily="34" charset="0"/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latin typeface="Century Gothic" pitchFamily="34" charset="0"/>
                <a:ea typeface="+mn-ea"/>
              </a:rPr>
              <a:t>This membrane allows movement of </a:t>
            </a:r>
            <a:r>
              <a:rPr lang="en-US" sz="2400" b="1" u="sng" dirty="0" err="1" smtClean="0">
                <a:solidFill>
                  <a:srgbClr val="FFFF00"/>
                </a:solidFill>
                <a:effectLst/>
                <a:latin typeface="Century Gothic" pitchFamily="34" charset="0"/>
                <a:ea typeface="+mn-ea"/>
              </a:rPr>
              <a:t>Pronation</a:t>
            </a:r>
            <a:r>
              <a:rPr lang="en-US" sz="2400" dirty="0" smtClean="0">
                <a:latin typeface="Century Gothic" pitchFamily="34" charset="0"/>
                <a:ea typeface="+mn-ea"/>
              </a:rPr>
              <a:t> and </a:t>
            </a:r>
            <a:r>
              <a:rPr lang="en-US" sz="2400" b="1" u="sng" dirty="0" err="1" smtClean="0">
                <a:solidFill>
                  <a:srgbClr val="FFFF00"/>
                </a:solidFill>
                <a:effectLst/>
                <a:latin typeface="Century Gothic" pitchFamily="34" charset="0"/>
                <a:ea typeface="+mn-ea"/>
              </a:rPr>
              <a:t>Supination</a:t>
            </a:r>
            <a:r>
              <a:rPr lang="en-US" sz="2400" dirty="0" smtClean="0">
                <a:latin typeface="Century Gothic" pitchFamily="34" charset="0"/>
                <a:ea typeface="+mn-ea"/>
              </a:rPr>
              <a:t> while the </a:t>
            </a:r>
            <a:r>
              <a:rPr lang="en-US" sz="2000" dirty="0" smtClean="0">
                <a:latin typeface="Century Gothic" pitchFamily="34" charset="0"/>
                <a:ea typeface="+mn-ea"/>
              </a:rPr>
              <a:t>two  bones are connected together.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dirty="0" smtClean="0">
                <a:latin typeface="Century Gothic" pitchFamily="34" charset="0"/>
                <a:ea typeface="+mn-ea"/>
              </a:rPr>
              <a:t>Also it gives origin for the deep muscles.</a:t>
            </a:r>
            <a:endParaRPr lang="en-US" sz="2000" dirty="0" smtClean="0">
              <a:ea typeface="+mn-ea"/>
            </a:endParaRPr>
          </a:p>
        </p:txBody>
      </p:sp>
      <p:pic>
        <p:nvPicPr>
          <p:cNvPr id="3" name="Picture 4" descr="ap11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r="38428" b="4834"/>
          <a:stretch>
            <a:fillRect/>
          </a:stretch>
        </p:blipFill>
        <p:spPr bwMode="auto">
          <a:xfrm>
            <a:off x="6732588" y="142875"/>
            <a:ext cx="2087562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p11_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15350" r="20502" b="8002"/>
          <a:stretch>
            <a:fillRect/>
          </a:stretch>
        </p:blipFill>
        <p:spPr bwMode="auto">
          <a:xfrm>
            <a:off x="3995738" y="908050"/>
            <a:ext cx="2663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916238" y="333375"/>
            <a:ext cx="604837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/>
              <a:t>Fascial Compartments of the Forearm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79388" y="260350"/>
            <a:ext cx="2678112" cy="5848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200"/>
              <a:t> </a:t>
            </a:r>
            <a:r>
              <a:rPr lang="en-US" sz="2200" b="1">
                <a:solidFill>
                  <a:srgbClr val="FFFF00"/>
                </a:solidFill>
              </a:rPr>
              <a:t>The forearm </a:t>
            </a:r>
            <a:r>
              <a:rPr lang="en-US" sz="2200" b="1"/>
              <a:t>is enclosed in </a:t>
            </a:r>
            <a:r>
              <a:rPr lang="en-US" sz="2200" b="1">
                <a:solidFill>
                  <a:srgbClr val="99FF33"/>
                </a:solidFill>
              </a:rPr>
              <a:t>a sheath of deep fascia</a:t>
            </a:r>
            <a:r>
              <a:rPr lang="en-US" sz="2200" b="1"/>
              <a:t>, which is attached to the  </a:t>
            </a:r>
            <a:r>
              <a:rPr lang="en-US" sz="2200" b="1" u="sng"/>
              <a:t>posterior border of the ulna .</a:t>
            </a:r>
          </a:p>
          <a:p>
            <a:pPr>
              <a:buFont typeface="Wingdings" charset="0"/>
              <a:buChar char="§"/>
            </a:pPr>
            <a:r>
              <a:rPr lang="en-US" sz="2200" b="1"/>
              <a:t>This </a:t>
            </a:r>
            <a:r>
              <a:rPr lang="en-US" sz="2200" b="1">
                <a:solidFill>
                  <a:srgbClr val="FFFF00"/>
                </a:solidFill>
              </a:rPr>
              <a:t>fascial sheath</a:t>
            </a:r>
            <a:r>
              <a:rPr lang="en-US" sz="2200" b="1"/>
              <a:t>, together with the </a:t>
            </a:r>
            <a:r>
              <a:rPr lang="en-US" sz="2200" b="1">
                <a:solidFill>
                  <a:srgbClr val="FFFF00"/>
                </a:solidFill>
              </a:rPr>
              <a:t>interosseous membrane</a:t>
            </a:r>
            <a:r>
              <a:rPr lang="en-US" sz="2200" b="1"/>
              <a:t> &amp; fibrous </a:t>
            </a:r>
            <a:r>
              <a:rPr lang="en-US" sz="2200" b="1">
                <a:solidFill>
                  <a:srgbClr val="FFFF00"/>
                </a:solidFill>
              </a:rPr>
              <a:t>intermuscular septa</a:t>
            </a:r>
            <a:r>
              <a:rPr lang="en-US" sz="2200" b="1"/>
              <a:t>, </a:t>
            </a:r>
            <a:r>
              <a:rPr lang="en-US" sz="2200" b="1" u="sng"/>
              <a:t>divides the forearm </a:t>
            </a:r>
            <a:r>
              <a:rPr lang="en-US" sz="2200" b="1"/>
              <a:t>into several </a:t>
            </a:r>
            <a:r>
              <a:rPr lang="en-US" sz="2200" b="1" u="sng"/>
              <a:t>compartments, </a:t>
            </a:r>
            <a:r>
              <a:rPr lang="en-US" sz="2200" b="1"/>
              <a:t>each having its own muscles, nerves, and blood supply.</a:t>
            </a:r>
          </a:p>
        </p:txBody>
      </p:sp>
      <p:pic>
        <p:nvPicPr>
          <p:cNvPr id="7172" name="Picture 5" descr="E:\dad\Student Gray\7. Upper limb\F66122-007-f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50000" b="4642"/>
          <a:stretch>
            <a:fillRect/>
          </a:stretch>
        </p:blipFill>
        <p:spPr bwMode="auto">
          <a:xfrm>
            <a:off x="3000375" y="1268413"/>
            <a:ext cx="59642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3429000"/>
            <a:ext cx="3319462" cy="2087563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9FF33"/>
                </a:solidFill>
                <a:ea typeface="+mn-ea"/>
              </a:rPr>
              <a:t>I-Superficial: 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Pronator teres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Flexor carpi radialis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Palmaris longus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Flexor carpi ulnaris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313" y="5661025"/>
            <a:ext cx="4429125" cy="1008063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II-Intermediate: 1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Flexor digitorum superficialis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260350"/>
            <a:ext cx="3606800" cy="308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sng">
                <a:solidFill>
                  <a:srgbClr val="FFFF00"/>
                </a:solidFill>
              </a:rPr>
              <a:t>These  muscles</a:t>
            </a:r>
            <a:r>
              <a:rPr lang="en-US" sz="2400" b="1"/>
              <a:t>: </a:t>
            </a:r>
            <a:r>
              <a:rPr lang="en-US" sz="2400" b="1">
                <a:solidFill>
                  <a:srgbClr val="FFFF00"/>
                </a:solidFill>
              </a:rPr>
              <a:t>8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sz="2400"/>
              <a:t> Act on the </a:t>
            </a:r>
            <a:r>
              <a:rPr lang="en-US" sz="2400" u="sng"/>
              <a:t>elbow </a:t>
            </a:r>
            <a:r>
              <a:rPr lang="en-US" sz="2400"/>
              <a:t>&amp; </a:t>
            </a:r>
            <a:r>
              <a:rPr lang="en-US" sz="2400" u="sng"/>
              <a:t>wrist</a:t>
            </a:r>
            <a:r>
              <a:rPr lang="en-US" sz="2400"/>
              <a:t> joints and those of the </a:t>
            </a:r>
            <a:r>
              <a:rPr lang="en-US" sz="2400" u="sng"/>
              <a:t>fingers.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sz="2400"/>
              <a:t> Form </a:t>
            </a:r>
            <a:r>
              <a:rPr lang="en-US" sz="2400">
                <a:solidFill>
                  <a:srgbClr val="99FF33"/>
                </a:solidFill>
              </a:rPr>
              <a:t>fleshy masses </a:t>
            </a:r>
            <a:r>
              <a:rPr lang="en-US" sz="2400"/>
              <a:t>in the </a:t>
            </a:r>
            <a:r>
              <a:rPr lang="en-US" sz="2400" u="sng"/>
              <a:t>proximal part</a:t>
            </a:r>
            <a:r>
              <a:rPr lang="en-US" sz="2400"/>
              <a:t> and become </a:t>
            </a:r>
            <a:r>
              <a:rPr lang="en-US" sz="2400">
                <a:solidFill>
                  <a:srgbClr val="99FF33"/>
                </a:solidFill>
              </a:rPr>
              <a:t>tendinous</a:t>
            </a:r>
            <a:r>
              <a:rPr lang="en-US" sz="2400"/>
              <a:t> in the </a:t>
            </a:r>
            <a:r>
              <a:rPr lang="en-US" sz="2400" u="sng"/>
              <a:t>distal part</a:t>
            </a:r>
            <a:r>
              <a:rPr lang="en-US" sz="2400"/>
              <a:t> of the forearm.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/>
              <a:t>Arranged in </a:t>
            </a:r>
            <a:r>
              <a:rPr lang="en-US" sz="2400" u="sng">
                <a:solidFill>
                  <a:schemeClr val="tx2"/>
                </a:solidFill>
              </a:rPr>
              <a:t>three</a:t>
            </a:r>
            <a:r>
              <a:rPr lang="en-US" sz="2400"/>
              <a:t> groups: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787900" y="4643438"/>
            <a:ext cx="4105275" cy="2214562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lang="en-US" sz="24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III- Deep: 3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Ø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digitorum profundus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Ø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pollicis longus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Ø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Pronator quadratus</a:t>
            </a:r>
          </a:p>
        </p:txBody>
      </p:sp>
      <p:pic>
        <p:nvPicPr>
          <p:cNvPr id="6" name="Picture 6" descr="Untitled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5556" r="5038" b="11111"/>
          <a:stretch>
            <a:fillRect/>
          </a:stretch>
        </p:blipFill>
        <p:spPr bwMode="auto">
          <a:xfrm>
            <a:off x="3779838" y="836613"/>
            <a:ext cx="51847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716463" y="188913"/>
            <a:ext cx="352742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FLEXOR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76250"/>
            <a:ext cx="3816350" cy="6096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Char char="n"/>
              <a:defRPr/>
            </a:pPr>
            <a:r>
              <a:rPr lang="en-US" sz="2800" b="1" u="sng" dirty="0" smtClean="0">
                <a:solidFill>
                  <a:srgbClr val="FFFF00"/>
                </a:solidFill>
                <a:ea typeface="+mn-ea"/>
              </a:rPr>
              <a:t>Superficial Flexors</a:t>
            </a: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: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b="1" dirty="0" smtClean="0">
                <a:ea typeface="+mn-ea"/>
              </a:rPr>
              <a:t>They arise - more or less- from </a:t>
            </a:r>
            <a:r>
              <a:rPr lang="en-US" sz="2800" b="1" u="sng" dirty="0" smtClean="0">
                <a:ea typeface="+mn-ea"/>
              </a:rPr>
              <a:t>the common flexor origin</a:t>
            </a:r>
            <a:r>
              <a:rPr lang="en-US" sz="2800" b="1" dirty="0" smtClean="0">
                <a:ea typeface="+mn-ea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ea typeface="+mn-ea"/>
              </a:rPr>
              <a:t>(front of</a:t>
            </a:r>
            <a:r>
              <a:rPr lang="en-US" sz="2800" b="1" dirty="0" smtClean="0">
                <a:ea typeface="+mn-ea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medial  </a:t>
            </a:r>
            <a:r>
              <a:rPr lang="en-US" sz="2800" b="1" dirty="0" err="1" smtClean="0">
                <a:solidFill>
                  <a:srgbClr val="FFC000"/>
                </a:solidFill>
                <a:ea typeface="+mn-ea"/>
              </a:rPr>
              <a:t>epicondyle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).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b="1" dirty="0" smtClean="0">
                <a:ea typeface="+mn-ea"/>
              </a:rPr>
              <a:t>All are supplied by </a:t>
            </a: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median nerve </a:t>
            </a:r>
            <a:r>
              <a:rPr lang="en-US" sz="2800" b="1" u="sng" dirty="0" smtClean="0">
                <a:ea typeface="+mn-ea"/>
              </a:rPr>
              <a:t>except</a:t>
            </a:r>
            <a:r>
              <a:rPr lang="en-US" sz="2800" b="1" dirty="0" smtClean="0">
                <a:ea typeface="+mn-ea"/>
              </a:rPr>
              <a:t> one, 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flexor </a:t>
            </a:r>
            <a:r>
              <a:rPr lang="en-US" sz="2800" b="1" dirty="0" err="1" smtClean="0">
                <a:solidFill>
                  <a:srgbClr val="FFC000"/>
                </a:solidFill>
                <a:ea typeface="+mn-ea"/>
              </a:rPr>
              <a:t>carpi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a typeface="+mn-ea"/>
              </a:rPr>
              <a:t>ulnaris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,</a:t>
            </a:r>
            <a:r>
              <a:rPr lang="en-US" sz="2800" b="1" dirty="0" smtClean="0">
                <a:ea typeface="+mn-ea"/>
              </a:rPr>
              <a:t> FCU (</a:t>
            </a:r>
            <a:r>
              <a:rPr lang="en-US" sz="2800" b="1" dirty="0" err="1" smtClean="0">
                <a:ea typeface="+mn-ea"/>
              </a:rPr>
              <a:t>ulnar</a:t>
            </a:r>
            <a:r>
              <a:rPr lang="en-US" sz="2800" b="1" dirty="0" smtClean="0">
                <a:ea typeface="+mn-ea"/>
              </a:rPr>
              <a:t>).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b="1" dirty="0" smtClean="0">
                <a:ea typeface="+mn-ea"/>
              </a:rPr>
              <a:t>All cross the wrist joint except one, </a:t>
            </a:r>
            <a:r>
              <a:rPr lang="en-US" sz="2800" b="1" dirty="0" err="1" smtClean="0">
                <a:solidFill>
                  <a:srgbClr val="FFC000"/>
                </a:solidFill>
                <a:ea typeface="+mn-ea"/>
              </a:rPr>
              <a:t>pronator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a typeface="+mn-ea"/>
              </a:rPr>
              <a:t>teres</a:t>
            </a:r>
            <a:r>
              <a:rPr lang="en-US" sz="2800" b="1" dirty="0" smtClean="0">
                <a:solidFill>
                  <a:srgbClr val="FFC000"/>
                </a:solidFill>
                <a:ea typeface="+mn-ea"/>
              </a:rPr>
              <a:t>,</a:t>
            </a:r>
            <a:r>
              <a:rPr lang="en-US" sz="2800" b="1" dirty="0" smtClean="0">
                <a:ea typeface="+mn-ea"/>
              </a:rPr>
              <a:t> (PT).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8195" name="Picture 4" descr="C:\Documents and Settings\Prof. Saeed Makarem\Desktop\52 Forearm\F71683-052-f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6755" b="3024"/>
          <a:stretch>
            <a:fillRect/>
          </a:stretch>
        </p:blipFill>
        <p:spPr bwMode="auto">
          <a:xfrm>
            <a:off x="4211638" y="133350"/>
            <a:ext cx="4681537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11638" y="836613"/>
            <a:ext cx="431800" cy="5762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51725" y="4437063"/>
            <a:ext cx="720725" cy="2159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2644775" cy="636428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CC66"/>
                </a:solidFill>
                <a:ea typeface="+mn-ea"/>
              </a:rPr>
              <a:t>Pronator teres </a:t>
            </a:r>
            <a:r>
              <a:rPr lang="en-US" sz="2000" u="sng" dirty="0" smtClean="0">
                <a:solidFill>
                  <a:srgbClr val="FFFF00"/>
                </a:solidFill>
                <a:ea typeface="+mn-ea"/>
              </a:rPr>
              <a:t>Insertion:</a:t>
            </a:r>
            <a:r>
              <a:rPr lang="en-US" sz="2000" dirty="0" smtClean="0">
                <a:ea typeface="+mn-ea"/>
              </a:rPr>
              <a:t> middle of lat. surface of radius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000" u="sng" dirty="0" smtClean="0">
                <a:solidFill>
                  <a:srgbClr val="FFCC66"/>
                </a:solidFill>
                <a:ea typeface="+mn-ea"/>
              </a:rPr>
              <a:t>Action</a:t>
            </a:r>
            <a:r>
              <a:rPr lang="en-US" sz="2000" u="sng" dirty="0" smtClean="0">
                <a:ea typeface="+mn-ea"/>
              </a:rPr>
              <a:t>:</a:t>
            </a:r>
            <a:r>
              <a:rPr lang="en-US" sz="2000" dirty="0" smtClean="0">
                <a:ea typeface="+mn-ea"/>
              </a:rPr>
              <a:t> pronation &amp; flexion of forearm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10243" name="Picture 5" descr="C:\Documents and Settings\Free User\My Documents\My Pictures\z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4161" r="3790" b="4161"/>
          <a:stretch>
            <a:fillRect/>
          </a:stretch>
        </p:blipFill>
        <p:spPr bwMode="auto">
          <a:xfrm>
            <a:off x="323850" y="1844675"/>
            <a:ext cx="24479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0" y="228600"/>
            <a:ext cx="2667000" cy="63246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Carpi Radialis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Insertion: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Base of 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metacarpal bone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: Flexion &amp; abduction of the hand</a:t>
            </a:r>
          </a:p>
        </p:txBody>
      </p:sp>
      <p:pic>
        <p:nvPicPr>
          <p:cNvPr id="9221" name="Picture 6" descr="C:\Documents and Settings\KSU\My Documents\My Pictures\Copy (2) of fa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3" t="3317" r="39182" b="56511"/>
          <a:stretch>
            <a:fillRect/>
          </a:stretch>
        </p:blipFill>
        <p:spPr>
          <a:xfrm>
            <a:off x="3203575" y="2276475"/>
            <a:ext cx="2376488" cy="391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867400" y="228600"/>
            <a:ext cx="3097213" cy="63246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Palmaris Longus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Insertion: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into the flexor retinaculum &amp; palmar aponeurosis.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Action</a:t>
            </a: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Flexes hand &amp; tightens palmer aponeurosis</a:t>
            </a:r>
          </a:p>
        </p:txBody>
      </p:sp>
      <p:pic>
        <p:nvPicPr>
          <p:cNvPr id="9223" name="Picture 5" descr="C:\Documents and Settings\KSU\My Documents\My Pictures\Copy (3) of f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1" t="2248" r="5403" b="56450"/>
          <a:stretch>
            <a:fillRect/>
          </a:stretch>
        </p:blipFill>
        <p:spPr bwMode="auto">
          <a:xfrm>
            <a:off x="6011863" y="2349500"/>
            <a:ext cx="2736850" cy="407987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2988" y="3933825"/>
            <a:ext cx="21590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00125"/>
            <a:ext cx="2178050" cy="471487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Flexor Carpi Ulnaris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Insertion: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Pisiform,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hook of hamate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5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metacarpal bone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Action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Flexion and adduction of the hand.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1267" name="Picture 9" descr="C:\Documents and Settings\KSU\My Documents\My Pictures\Copy (2) of fa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43550" r="61787" b="11974"/>
          <a:stretch>
            <a:fillRect/>
          </a:stretch>
        </p:blipFill>
        <p:spPr>
          <a:xfrm>
            <a:off x="2339975" y="981075"/>
            <a:ext cx="1727200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40200" y="549275"/>
            <a:ext cx="2789238" cy="602297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Flexor Digitorum Superficialis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u="sng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Origin: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Common flexor origin,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Coronoid process of ulna;</a:t>
            </a:r>
            <a:r>
              <a:rPr lang="en-US" sz="2000" b="1" dirty="0">
                <a:latin typeface="Garamond" pitchFamily="18" charset="0"/>
                <a:ea typeface="+mn-ea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latin typeface="Garamond" pitchFamily="18" charset="0"/>
                <a:ea typeface="+mn-ea"/>
              </a:rPr>
              <a:t>Anterior surface of radius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 </a:t>
            </a:r>
            <a:r>
              <a:rPr lang="en-US" sz="2000" b="1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u="sng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Insertion</a:t>
            </a:r>
            <a:r>
              <a:rPr lang="en-US" sz="20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base  of </a:t>
            </a:r>
            <a:r>
              <a:rPr lang="en-US" sz="20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middle </a:t>
            </a: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phalanges of medial 4 fingers.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u="sng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Action</a:t>
            </a:r>
            <a:r>
              <a:rPr lang="en-US" sz="20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Flexes middle and  proximal phalanges of medial 4 fingers, and the hand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269" name="Picture 5" descr="C:\Documents and Settings\KSU\My Documents\My Pictures\Copy (2) of f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44037" r="29605" b="5637"/>
          <a:stretch>
            <a:fillRect/>
          </a:stretch>
        </p:blipFill>
        <p:spPr bwMode="auto">
          <a:xfrm>
            <a:off x="6948488" y="188913"/>
            <a:ext cx="194468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49275"/>
            <a:ext cx="3714750" cy="58801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b="1" u="sng">
                <a:solidFill>
                  <a:srgbClr val="FFFF00"/>
                </a:solidFill>
                <a:latin typeface="Garamond" charset="0"/>
                <a:cs typeface="Arial" charset="0"/>
              </a:rPr>
              <a:t>Deep Flexors</a:t>
            </a:r>
          </a:p>
          <a:p>
            <a:pPr eaLnBrk="1" hangingPunct="1"/>
            <a:r>
              <a:rPr lang="en-US" b="1" u="sng">
                <a:solidFill>
                  <a:srgbClr val="FFFF00"/>
                </a:solidFill>
                <a:latin typeface="Garamond" charset="0"/>
                <a:cs typeface="Arial" charset="0"/>
              </a:rPr>
              <a:t>One above ulna</a:t>
            </a:r>
            <a:r>
              <a:rPr lang="en-US" b="1">
                <a:latin typeface="Garamond" charset="0"/>
                <a:cs typeface="Arial" charset="0"/>
              </a:rPr>
              <a:t>: Flexor Digitorum profundus</a:t>
            </a:r>
          </a:p>
          <a:p>
            <a:pPr eaLnBrk="1" hangingPunct="1"/>
            <a:r>
              <a:rPr lang="en-US" b="1" u="sng">
                <a:solidFill>
                  <a:srgbClr val="FFFF00"/>
                </a:solidFill>
                <a:latin typeface="Garamond" charset="0"/>
                <a:cs typeface="Arial" charset="0"/>
              </a:rPr>
              <a:t>One above radius</a:t>
            </a:r>
            <a:r>
              <a:rPr lang="en-US" b="1">
                <a:latin typeface="Garamond" charset="0"/>
                <a:cs typeface="Arial" charset="0"/>
              </a:rPr>
              <a:t>: Flexor pollicis longus</a:t>
            </a:r>
          </a:p>
          <a:p>
            <a:pPr eaLnBrk="1" hangingPunct="1"/>
            <a:r>
              <a:rPr lang="en-US" b="1" u="sng">
                <a:solidFill>
                  <a:srgbClr val="FFFF00"/>
                </a:solidFill>
                <a:latin typeface="Garamond" charset="0"/>
                <a:cs typeface="Arial" charset="0"/>
              </a:rPr>
              <a:t>One above the 2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Garamond" charset="0"/>
                <a:cs typeface="Arial" charset="0"/>
              </a:rPr>
              <a:t> </a:t>
            </a:r>
            <a:r>
              <a:rPr lang="en-US" b="1" u="sng">
                <a:solidFill>
                  <a:srgbClr val="FFFF00"/>
                </a:solidFill>
                <a:latin typeface="Garamond" charset="0"/>
                <a:cs typeface="Arial" charset="0"/>
              </a:rPr>
              <a:t>bones:</a:t>
            </a:r>
            <a:r>
              <a:rPr lang="en-US" b="1">
                <a:latin typeface="Garamond" charset="0"/>
                <a:cs typeface="Arial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Garamond" charset="0"/>
                <a:cs typeface="Arial" charset="0"/>
              </a:rPr>
              <a:t>Pronator Quadratus</a:t>
            </a:r>
            <a:r>
              <a:rPr lang="en-US">
                <a:latin typeface="Garamond" charset="0"/>
                <a:cs typeface="Arial" charset="0"/>
              </a:rPr>
              <a:t>.</a:t>
            </a:r>
          </a:p>
        </p:txBody>
      </p:sp>
      <p:pic>
        <p:nvPicPr>
          <p:cNvPr id="61444" name="Picture 4" descr="ap11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6554" r="15318" b="2859"/>
          <a:stretch>
            <a:fillRect/>
          </a:stretch>
        </p:blipFill>
        <p:spPr bwMode="auto">
          <a:xfrm>
            <a:off x="4067175" y="260350"/>
            <a:ext cx="48260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ingle Corner Rectangle 5"/>
          <p:cNvSpPr/>
          <p:nvPr/>
        </p:nvSpPr>
        <p:spPr>
          <a:xfrm>
            <a:off x="4643438" y="3068638"/>
            <a:ext cx="2200275" cy="215900"/>
          </a:xfrm>
          <a:prstGeom prst="round1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7175" y="2781300"/>
            <a:ext cx="2808288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87900" y="3357563"/>
            <a:ext cx="1944688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28600"/>
            <a:ext cx="2792412" cy="6400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99FF33"/>
                </a:solidFill>
                <a:ea typeface="+mn-ea"/>
              </a:rPr>
              <a:t>Flexor Digitorum Profundus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FFCC66"/>
                </a:solidFill>
                <a:ea typeface="+mn-ea"/>
              </a:rPr>
              <a:t>Insertion</a:t>
            </a:r>
            <a:r>
              <a:rPr lang="en-US" sz="2000" b="1" dirty="0" smtClean="0">
                <a:ea typeface="+mn-ea"/>
              </a:rPr>
              <a:t>: bases of distal phalanges of medial 4 digits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FFCC66"/>
                </a:solidFill>
                <a:ea typeface="+mn-ea"/>
              </a:rPr>
              <a:t>Action</a:t>
            </a:r>
            <a:r>
              <a:rPr lang="en-US" sz="2000" b="1" dirty="0" smtClean="0">
                <a:ea typeface="+mn-ea"/>
              </a:rPr>
              <a:t>: Flexes distal phalanges of medial 4 digits.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13315" name="Picture 6" descr="C:\Documents and Settings\KSU\My Documents\My Pictures\fa3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4518" r="73061" b="12070"/>
          <a:stretch>
            <a:fillRect/>
          </a:stretch>
        </p:blipFill>
        <p:spPr>
          <a:xfrm>
            <a:off x="611188" y="2857500"/>
            <a:ext cx="1657350" cy="381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228600"/>
            <a:ext cx="2963863" cy="6400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Flexor Pollicis  Longus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Insertion</a:t>
            </a: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: Base of distal phalanx of thumb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Action</a:t>
            </a: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: flexes interphalangeal, metacarpophalangeal &amp; carpometacarpal joints of thumb.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6" descr="C:\Documents and Settings\KSU\My Documents\My Pictures\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1" t="7423" r="37012" b="10553"/>
          <a:stretch>
            <a:fillRect/>
          </a:stretch>
        </p:blipFill>
        <p:spPr bwMode="auto">
          <a:xfrm>
            <a:off x="3563938" y="3143250"/>
            <a:ext cx="18002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72200" y="188913"/>
            <a:ext cx="2792413" cy="6440487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Pronator Quadratus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Insertion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: distal fourth of ant. surface of radius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Action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: </a:t>
            </a: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pronates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forearm (primover), helps to </a:t>
            </a: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hold the bones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together. </a:t>
            </a:r>
          </a:p>
        </p:txBody>
      </p:sp>
      <p:pic>
        <p:nvPicPr>
          <p:cNvPr id="13319" name="Picture 6" descr="C:\Documents and Settings\KSU\My Documents\My Pictures\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0" t="13644" r="4082" b="30269"/>
          <a:stretch>
            <a:fillRect/>
          </a:stretch>
        </p:blipFill>
        <p:spPr bwMode="auto">
          <a:xfrm>
            <a:off x="6804025" y="2924175"/>
            <a:ext cx="18002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1343</TotalTime>
  <Words>1020</Words>
  <Application>Microsoft Macintosh PowerPoint</Application>
  <PresentationFormat>On-screen Show (4:3)</PresentationFormat>
  <Paragraphs>163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Garamond</vt:lpstr>
      <vt:lpstr>Arial</vt:lpstr>
      <vt:lpstr>Wingdings</vt:lpstr>
      <vt:lpstr>Calibri</vt:lpstr>
      <vt:lpstr>Century Gothic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Superficial extensors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forearm</dc:subject>
  <dc:creator>Prof. Saeed Abuel Makarem</dc:creator>
  <cp:lastModifiedBy>User</cp:lastModifiedBy>
  <cp:revision>154</cp:revision>
  <dcterms:created xsi:type="dcterms:W3CDTF">2006-04-11T12:19:53Z</dcterms:created>
  <dcterms:modified xsi:type="dcterms:W3CDTF">2011-12-25T12:46:06Z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earm">
    <vt:lpwstr>prof. Saeed Abuel makarem</vt:lpwstr>
  </property>
</Properties>
</file>