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28" r:id="rId2"/>
    <p:sldId id="330" r:id="rId3"/>
    <p:sldId id="287" r:id="rId4"/>
    <p:sldId id="289" r:id="rId5"/>
    <p:sldId id="285" r:id="rId6"/>
    <p:sldId id="333" r:id="rId7"/>
    <p:sldId id="294" r:id="rId8"/>
    <p:sldId id="344" r:id="rId9"/>
    <p:sldId id="337" r:id="rId10"/>
    <p:sldId id="339" r:id="rId11"/>
    <p:sldId id="338" r:id="rId12"/>
    <p:sldId id="340" r:id="rId13"/>
    <p:sldId id="300" r:id="rId14"/>
    <p:sldId id="345" r:id="rId15"/>
    <p:sldId id="341" r:id="rId16"/>
    <p:sldId id="342" r:id="rId17"/>
    <p:sldId id="343" r:id="rId18"/>
    <p:sldId id="346" r:id="rId19"/>
    <p:sldId id="347" r:id="rId20"/>
    <p:sldId id="348" r:id="rId21"/>
    <p:sldId id="349" r:id="rId22"/>
    <p:sldId id="320" r:id="rId23"/>
    <p:sldId id="33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E39"/>
    <a:srgbClr val="FABE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51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44DD6-47C8-4E06-B0F6-B2E9B22024AF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3CF92-91F4-4B5C-B9AC-548039353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42C66-B3A0-411A-8F3B-2ABCBBB9FB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3CF92-91F4-4B5C-B9AC-54803935323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91FC2A-8516-45FF-8442-D058B30D15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7EA8-4988-4ACC-A68F-6BFD3F90D240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D37EA8-4988-4ACC-A68F-6BFD3F90D240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D236B5-D6D8-4C1A-891F-FCB9BD1FBC8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4294967295"/>
          </p:nvPr>
        </p:nvSpPr>
        <p:spPr>
          <a:xfrm>
            <a:off x="304800" y="228600"/>
            <a:ext cx="8001000" cy="2895600"/>
          </a:xfr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7500"/>
          </a:bodyPr>
          <a:lstStyle/>
          <a:p>
            <a:pPr lvl="8" algn="ctr"/>
            <a:r>
              <a:rPr lang="en-US" sz="4400" i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HAND &amp; WRIST</a:t>
            </a:r>
            <a:br>
              <a:rPr lang="en-US" sz="4400" i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sz="4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3962400"/>
            <a:ext cx="432714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Mohammed </a:t>
            </a:r>
            <a:r>
              <a:rPr lang="en-US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Saeed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Vohra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26179" y="3962400"/>
            <a:ext cx="323511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Jamila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El-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Medany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err="1" smtClean="0">
                <a:solidFill>
                  <a:srgbClr val="FF0000"/>
                </a:solidFill>
              </a:rPr>
              <a:t>Hypothenar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smtClean="0">
                <a:solidFill>
                  <a:srgbClr val="FF0000"/>
                </a:solidFill>
              </a:rPr>
              <a:t>Eminence </a:t>
            </a:r>
            <a:r>
              <a:rPr lang="en-US" sz="4400" b="1" i="1" dirty="0" smtClean="0">
                <a:solidFill>
                  <a:schemeClr val="tx1"/>
                </a:solidFill>
              </a:rPr>
              <a:t>(3)</a:t>
            </a:r>
            <a:endParaRPr lang="ar-SA" sz="4400" b="1" i="1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4511722" y="1976120"/>
          <a:ext cx="5165678" cy="53949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218062"/>
                <a:gridCol w="1111156"/>
                <a:gridCol w="1013346"/>
                <a:gridCol w="1062250"/>
                <a:gridCol w="760864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ACT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i="1" dirty="0" smtClean="0"/>
                        <a:t>Insertion</a:t>
                      </a:r>
                      <a:endParaRPr lang="ar-S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i="1" dirty="0" smtClean="0"/>
                        <a:t>Origin</a:t>
                      </a:r>
                      <a:endParaRPr lang="ar-SA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000" b="1" i="0" dirty="0" smtClean="0">
                          <a:latin typeface="+mj-lt"/>
                        </a:rPr>
                        <a:t>AB</a:t>
                      </a:r>
                      <a:endParaRPr lang="ar-SA" sz="20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i="0" dirty="0" smtClean="0">
                          <a:latin typeface="+mj-lt"/>
                        </a:rPr>
                        <a:t>Deep branch</a:t>
                      </a:r>
                    </a:p>
                    <a:p>
                      <a:pPr algn="l" rtl="0"/>
                      <a:r>
                        <a:rPr lang="en-US" sz="2000" b="1" i="0" dirty="0" smtClean="0">
                          <a:latin typeface="+mj-lt"/>
                        </a:rPr>
                        <a:t>of </a:t>
                      </a:r>
                      <a:r>
                        <a:rPr lang="en-US" sz="2000" b="1" i="0" dirty="0" err="1" smtClean="0">
                          <a:latin typeface="+mj-lt"/>
                        </a:rPr>
                        <a:t>Ulnar</a:t>
                      </a:r>
                      <a:endParaRPr lang="en-US" sz="2000" b="1" i="0" dirty="0" smtClean="0">
                        <a:latin typeface="+mj-lt"/>
                      </a:endParaRPr>
                    </a:p>
                    <a:p>
                      <a:pPr algn="l" rtl="0"/>
                      <a:endParaRPr lang="en-US" b="1" i="0" dirty="0" smtClean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0" dirty="0" smtClean="0">
                          <a:latin typeface="+mj-lt"/>
                        </a:rPr>
                        <a:t>Base of </a:t>
                      </a:r>
                      <a:r>
                        <a:rPr lang="en-US" b="1" i="0" dirty="0" err="1" smtClean="0">
                          <a:latin typeface="+mj-lt"/>
                        </a:rPr>
                        <a:t>Prox</a:t>
                      </a:r>
                      <a:r>
                        <a:rPr lang="en-US" b="1" i="0" dirty="0" smtClean="0">
                          <a:latin typeface="+mj-lt"/>
                        </a:rPr>
                        <a:t> </a:t>
                      </a:r>
                      <a:r>
                        <a:rPr lang="en-US" b="1" i="0" baseline="0" dirty="0" smtClean="0">
                          <a:latin typeface="+mj-lt"/>
                        </a:rPr>
                        <a:t> p</a:t>
                      </a:r>
                      <a:r>
                        <a:rPr lang="en-US" b="1" i="0" dirty="0" smtClean="0">
                          <a:latin typeface="+mj-lt"/>
                        </a:rPr>
                        <a:t>h</a:t>
                      </a:r>
                      <a:endParaRPr lang="ar-SA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1" i="0" dirty="0" err="1" smtClean="0">
                          <a:solidFill>
                            <a:srgbClr val="0000FF"/>
                          </a:solidFill>
                          <a:latin typeface="+mj-lt"/>
                        </a:rPr>
                        <a:t>Pisiform</a:t>
                      </a:r>
                      <a:endParaRPr lang="ar-SA" sz="1800" b="1" i="0" dirty="0">
                        <a:solidFill>
                          <a:srgbClr val="0000FF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i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Ab</a:t>
                      </a:r>
                      <a:endParaRPr lang="en-US" sz="2000" b="1" i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Dig Min</a:t>
                      </a:r>
                      <a:endParaRPr lang="ar-SA" sz="2000" b="1" i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000" b="1" i="0" dirty="0" smtClean="0">
                          <a:latin typeface="+mj-lt"/>
                        </a:rPr>
                        <a:t>FLX</a:t>
                      </a:r>
                      <a:endParaRPr lang="ar-SA" sz="20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 branch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 </a:t>
                      </a:r>
                      <a:r>
                        <a:rPr kumimoji="0" lang="en-US" sz="18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Ulnar</a:t>
                      </a:r>
                      <a:endParaRPr kumimoji="0" lang="en-US" sz="18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/>
                      <a:endParaRPr lang="ar-SA" b="1" i="0" dirty="0" smtClean="0">
                        <a:latin typeface="+mj-lt"/>
                      </a:endParaRPr>
                    </a:p>
                    <a:p>
                      <a:pPr rtl="1"/>
                      <a:endParaRPr lang="ar-SA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>
                          <a:latin typeface="+mj-lt"/>
                        </a:rPr>
                        <a:t>With</a:t>
                      </a:r>
                    </a:p>
                    <a:p>
                      <a:pPr rtl="1"/>
                      <a:r>
                        <a:rPr lang="en-US" b="1" i="1" dirty="0" smtClean="0">
                          <a:latin typeface="+mj-lt"/>
                        </a:rPr>
                        <a:t>AB</a:t>
                      </a:r>
                      <a:r>
                        <a:rPr lang="en-US" b="1" i="1" baseline="0" dirty="0" smtClean="0">
                          <a:latin typeface="+mj-lt"/>
                        </a:rPr>
                        <a:t> DIG MIN</a:t>
                      </a:r>
                      <a:endParaRPr lang="ar-SA" b="1" i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i="0" dirty="0" smtClean="0">
                          <a:latin typeface="+mj-lt"/>
                        </a:rPr>
                        <a:t>FR</a:t>
                      </a:r>
                      <a:endParaRPr lang="ar-SA" sz="20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Flx</a:t>
                      </a:r>
                      <a:endParaRPr lang="en-US" b="1" i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Dig</a:t>
                      </a:r>
                      <a:r>
                        <a:rPr lang="en-US" b="1" i="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Min</a:t>
                      </a:r>
                      <a:endParaRPr lang="ar-SA" b="1" i="1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 rtl="0"/>
                      <a:endParaRPr lang="en-US" i="0" dirty="0" smtClean="0">
                        <a:latin typeface="+mj-lt"/>
                      </a:endParaRPr>
                    </a:p>
                    <a:p>
                      <a:pPr rtl="1"/>
                      <a:endParaRPr lang="ar-SA" i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kumimoji="0" lang="en-US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Pulls</a:t>
                      </a:r>
                      <a:r>
                        <a:rPr kumimoji="0" lang="en-US" sz="18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5</a:t>
                      </a:r>
                      <a:r>
                        <a:rPr kumimoji="0" lang="en-US" sz="1800" b="1" i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kumimoji="0" lang="en-US" sz="18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metac</a:t>
                      </a:r>
                      <a:r>
                        <a:rPr kumimoji="0" lang="en-US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forward</a:t>
                      </a:r>
                    </a:p>
                    <a:p>
                      <a:pPr rtl="1"/>
                      <a:r>
                        <a:rPr kumimoji="0" lang="en-US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(Cup the palm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ar-SA" sz="1800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 branch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18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 </a:t>
                      </a:r>
                      <a:endParaRPr lang="en-US" b="1" i="0" dirty="0" smtClean="0">
                        <a:latin typeface="+mj-lt"/>
                      </a:endParaRPr>
                    </a:p>
                    <a:p>
                      <a:pPr algn="l" rtl="0"/>
                      <a:r>
                        <a:rPr lang="en-US" b="1" i="0" dirty="0" err="1" smtClean="0">
                          <a:latin typeface="+mj-lt"/>
                        </a:rPr>
                        <a:t>Ulnar</a:t>
                      </a:r>
                      <a:endParaRPr lang="en-US" b="1" i="0" dirty="0" smtClean="0">
                        <a:latin typeface="+mj-lt"/>
                      </a:endParaRPr>
                    </a:p>
                    <a:p>
                      <a:pPr rtl="1"/>
                      <a:endParaRPr lang="ar-SA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i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0" dirty="0" err="1" smtClean="0">
                          <a:latin typeface="+mj-lt"/>
                        </a:rPr>
                        <a:t>Palmar</a:t>
                      </a:r>
                      <a:r>
                        <a:rPr lang="en-US" b="1" i="0" dirty="0" smtClean="0">
                          <a:latin typeface="+mj-lt"/>
                        </a:rPr>
                        <a:t> surface of 5</a:t>
                      </a:r>
                      <a:r>
                        <a:rPr lang="en-US" b="1" i="0" baseline="30000" dirty="0" smtClean="0">
                          <a:latin typeface="+mj-lt"/>
                        </a:rPr>
                        <a:t>th</a:t>
                      </a:r>
                      <a:r>
                        <a:rPr lang="en-US" b="1" i="0" dirty="0" smtClean="0">
                          <a:latin typeface="+mj-lt"/>
                        </a:rPr>
                        <a:t> metacarpal</a:t>
                      </a:r>
                      <a:endParaRPr lang="ar-SA" b="1" i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0" dirty="0" err="1" smtClean="0">
                          <a:latin typeface="+mj-lt"/>
                        </a:rPr>
                        <a:t>Opp</a:t>
                      </a:r>
                      <a:endParaRPr lang="en-US" b="1" i="0" dirty="0" smtClean="0">
                        <a:latin typeface="+mj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Dig Min</a:t>
                      </a:r>
                      <a:endParaRPr lang="ar-SA" b="1" i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  <a:p>
                      <a:pPr algn="l" rtl="0"/>
                      <a:endParaRPr lang="en-US" i="0" dirty="0" smtClean="0">
                        <a:latin typeface="+mj-lt"/>
                      </a:endParaRPr>
                    </a:p>
                    <a:p>
                      <a:pPr rtl="1"/>
                      <a:endParaRPr lang="ar-SA" i="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Documents and Settings\Jamila\My Documents\Student Gray\7. Upper limb\F66122-007-f102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 b="2366"/>
          <a:stretch>
            <a:fillRect/>
          </a:stretch>
        </p:blipFill>
        <p:spPr bwMode="auto">
          <a:xfrm>
            <a:off x="0" y="1981200"/>
            <a:ext cx="4343400" cy="4648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i="1" dirty="0" err="1" smtClean="0">
                <a:solidFill>
                  <a:srgbClr val="0000FF"/>
                </a:solidFill>
              </a:rPr>
              <a:t>Thenar</a:t>
            </a:r>
            <a:r>
              <a:rPr lang="en-US" sz="4000" b="1" i="1" dirty="0" smtClean="0">
                <a:solidFill>
                  <a:srgbClr val="0000FF"/>
                </a:solidFill>
              </a:rPr>
              <a:t> </a:t>
            </a:r>
            <a:r>
              <a:rPr lang="en-US" sz="4000" b="1" i="1" dirty="0" smtClean="0">
                <a:solidFill>
                  <a:srgbClr val="0000FF"/>
                </a:solidFill>
              </a:rPr>
              <a:t>Eminence </a:t>
            </a:r>
            <a:r>
              <a:rPr lang="en-US" sz="3200" b="1" i="1" dirty="0" smtClean="0">
                <a:solidFill>
                  <a:schemeClr val="tx1"/>
                </a:solidFill>
              </a:rPr>
              <a:t>(3)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Documents and Settings\User\My Documents\Student Gray\7. Upper limb\F66122-007-f1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3571"/>
          <a:stretch>
            <a:fillRect/>
          </a:stretch>
        </p:blipFill>
        <p:spPr bwMode="auto">
          <a:xfrm>
            <a:off x="0" y="2057400"/>
            <a:ext cx="4267200" cy="4572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419601" y="838200"/>
          <a:ext cx="4724399" cy="45322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28644"/>
                <a:gridCol w="1081606"/>
                <a:gridCol w="1126210"/>
                <a:gridCol w="943059"/>
                <a:gridCol w="944880"/>
              </a:tblGrid>
              <a:tr h="5989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ACT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Insertion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Origin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642922">
                <a:tc>
                  <a:txBody>
                    <a:bodyPr/>
                    <a:lstStyle/>
                    <a:p>
                      <a:pPr rtl="1"/>
                      <a:r>
                        <a:rPr lang="en-US" sz="2400" b="1" i="1" dirty="0" smtClean="0"/>
                        <a:t>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 (Base of </a:t>
                      </a:r>
                      <a:r>
                        <a:rPr lang="en-US" b="1" i="1" dirty="0" err="1" smtClean="0"/>
                        <a:t>Prox</a:t>
                      </a:r>
                      <a:r>
                        <a:rPr lang="en-US" b="1" i="1" dirty="0" smtClean="0"/>
                        <a:t> ph</a:t>
                      </a:r>
                      <a:r>
                        <a:rPr lang="en-US" b="1" dirty="0" smtClean="0"/>
                        <a:t>)</a:t>
                      </a:r>
                      <a:endParaRPr lang="ar-S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r>
                        <a:rPr lang="en-US" sz="1800" b="1" i="1" baseline="0" dirty="0" smtClean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en-US" sz="1600" b="1" i="0" baseline="0" dirty="0" err="1" smtClean="0"/>
                        <a:t>S</a:t>
                      </a:r>
                      <a:r>
                        <a:rPr kumimoji="0"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caphd</a:t>
                      </a:r>
                      <a:r>
                        <a:rPr kumimoji="0"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 &amp; </a:t>
                      </a:r>
                      <a:r>
                        <a:rPr kumimoji="0" lang="en-US" sz="1600" b="1" i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rapez</a:t>
                      </a:r>
                      <a:endParaRPr lang="ar-SA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0" i="0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i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AB</a:t>
                      </a: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Poll </a:t>
                      </a:r>
                      <a:r>
                        <a:rPr lang="en-US" sz="2000" b="1" i="1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Bre</a:t>
                      </a:r>
                      <a:r>
                        <a:rPr lang="en-US" b="1" i="0" dirty="0" err="1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endParaRPr lang="ar-SA" b="1" i="0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334874"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FLX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Median</a:t>
                      </a:r>
                    </a:p>
                    <a:p>
                      <a:pPr algn="l" rtl="0"/>
                      <a:endParaRPr lang="ar-SA" b="1" i="1" dirty="0" smtClean="0"/>
                    </a:p>
                    <a:p>
                      <a:pPr algn="l" rtl="0"/>
                      <a:endParaRPr lang="en-US" b="1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With</a:t>
                      </a:r>
                    </a:p>
                    <a:p>
                      <a:pPr rtl="1"/>
                      <a:r>
                        <a:rPr lang="en-US" b="1" i="1" dirty="0" smtClean="0"/>
                        <a:t>AB Poll</a:t>
                      </a:r>
                    </a:p>
                    <a:p>
                      <a:pPr rtl="1"/>
                      <a:r>
                        <a:rPr lang="en-US" b="1" i="1" dirty="0" err="1" smtClean="0"/>
                        <a:t>Brev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endParaRPr lang="ar-SA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Flex</a:t>
                      </a: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Poll</a:t>
                      </a:r>
                    </a:p>
                    <a:p>
                      <a:pPr rtl="1"/>
                      <a:r>
                        <a:rPr lang="en-US" sz="2000" b="1" i="1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Brev</a:t>
                      </a:r>
                      <a:endParaRPr lang="ar-SA" sz="2000" b="1" i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98982"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smtClean="0"/>
                        <a:t>opposition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/>
                        <a:t>Median</a:t>
                      </a:r>
                    </a:p>
                    <a:p>
                      <a:pPr algn="l" rtl="0"/>
                      <a:endParaRPr lang="ar-SA" b="1" i="1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/>
                        <a:t>1</a:t>
                      </a:r>
                      <a:r>
                        <a:rPr lang="en-US" b="1" i="1" baseline="30000" dirty="0" smtClean="0"/>
                        <a:t>ST</a:t>
                      </a:r>
                      <a:r>
                        <a:rPr lang="en-US" b="1" i="1" dirty="0" smtClean="0"/>
                        <a:t> Met</a:t>
                      </a:r>
                    </a:p>
                    <a:p>
                      <a:pPr rtl="1"/>
                      <a:r>
                        <a:rPr lang="en-US" b="1" i="1" dirty="0" smtClean="0"/>
                        <a:t>(Lat)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FR</a:t>
                      </a:r>
                      <a:endParaRPr lang="ar-SA" b="1" i="1" dirty="0" smtClean="0">
                        <a:solidFill>
                          <a:srgbClr val="C00000"/>
                        </a:solidFill>
                      </a:endParaRPr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b="1" i="1" dirty="0" err="1" smtClean="0">
                          <a:solidFill>
                            <a:srgbClr val="007E39"/>
                          </a:solidFill>
                          <a:latin typeface="Arial" pitchFamily="34" charset="0"/>
                          <a:cs typeface="Arial" pitchFamily="34" charset="0"/>
                        </a:rPr>
                        <a:t>Opp</a:t>
                      </a:r>
                      <a:endParaRPr lang="en-US" sz="2000" b="1" i="1" dirty="0" smtClean="0">
                        <a:solidFill>
                          <a:srgbClr val="007E3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rtl="1"/>
                      <a:r>
                        <a:rPr lang="en-US" sz="2000" b="1" i="1" dirty="0" smtClean="0">
                          <a:solidFill>
                            <a:srgbClr val="007E39"/>
                          </a:solidFill>
                          <a:latin typeface="Arial" pitchFamily="34" charset="0"/>
                          <a:cs typeface="Arial" pitchFamily="34" charset="0"/>
                        </a:rPr>
                        <a:t>Poll</a:t>
                      </a:r>
                      <a:endParaRPr lang="ar-SA" sz="2000" b="1" i="1" dirty="0">
                        <a:solidFill>
                          <a:srgbClr val="007E39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" name="Picture 2" descr="C:\Documents and Settings\User\My Documents\Student Gray\7. Upper limb\F66122-007-f120.jpg"/>
          <p:cNvPicPr>
            <a:picLocks noChangeAspect="1" noChangeArrowheads="1"/>
          </p:cNvPicPr>
          <p:nvPr/>
        </p:nvPicPr>
        <p:blipFill>
          <a:blip r:embed="rId3" cstate="print"/>
          <a:srcRect l="67705" b="13333"/>
          <a:stretch>
            <a:fillRect/>
          </a:stretch>
        </p:blipFill>
        <p:spPr bwMode="auto">
          <a:xfrm>
            <a:off x="6096000" y="5181600"/>
            <a:ext cx="2116992" cy="1676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User\My Documents\Student Gray\7. Upper limb\F66122-007-f1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4117"/>
          <a:stretch>
            <a:fillRect/>
          </a:stretch>
        </p:blipFill>
        <p:spPr bwMode="auto">
          <a:xfrm>
            <a:off x="0" y="1752600"/>
            <a:ext cx="4495800" cy="49529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495800" y="2819400"/>
          <a:ext cx="4648200" cy="3200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62050"/>
                <a:gridCol w="1162050"/>
                <a:gridCol w="1162050"/>
                <a:gridCol w="1162050"/>
              </a:tblGrid>
              <a:tr h="914400">
                <a:tc>
                  <a:txBody>
                    <a:bodyPr/>
                    <a:lstStyle/>
                    <a:p>
                      <a:pPr algn="ctr" rtl="0"/>
                      <a:r>
                        <a:rPr lang="en-US" dirty="0" smtClean="0"/>
                        <a:t>NS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Action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dirty="0" smtClean="0"/>
                        <a:t>Insertion</a:t>
                      </a:r>
                      <a:endParaRPr lang="ar-S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Origin</a:t>
                      </a:r>
                      <a:endParaRPr lang="ar-SA" sz="16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l" rtl="0"/>
                      <a:r>
                        <a:rPr kumimoji="0"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Deep branch</a:t>
                      </a:r>
                    </a:p>
                    <a:p>
                      <a:pPr algn="l" rtl="0"/>
                      <a:r>
                        <a:rPr kumimoji="0" lang="en-US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endParaRPr lang="en-US" b="1" i="1" dirty="0" smtClean="0"/>
                    </a:p>
                    <a:p>
                      <a:pPr rtl="1"/>
                      <a:r>
                        <a:rPr lang="en-US" b="1" i="1" dirty="0" err="1" smtClean="0"/>
                        <a:t>Ulnar</a:t>
                      </a:r>
                      <a:endParaRPr lang="en-US" b="1" i="1" dirty="0" smtClean="0"/>
                    </a:p>
                    <a:p>
                      <a:pPr rtl="1"/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b="1" i="1" dirty="0" smtClean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Med</a:t>
                      </a:r>
                      <a:r>
                        <a:rPr lang="en-US" b="1" i="1" dirty="0" smtClean="0"/>
                        <a:t>. of base  of prox.ph</a:t>
                      </a:r>
                    </a:p>
                    <a:p>
                      <a:pPr rtl="1"/>
                      <a:r>
                        <a:rPr lang="en-US" b="1" i="1" dirty="0" smtClean="0"/>
                        <a:t>of thumb</a:t>
                      </a:r>
                      <a:endParaRPr lang="ar-SA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Oblique H</a:t>
                      </a:r>
                      <a:r>
                        <a:rPr lang="en-US" b="1" i="1" dirty="0" smtClean="0"/>
                        <a:t>:</a:t>
                      </a:r>
                    </a:p>
                    <a:p>
                      <a:pPr algn="l" rtl="0"/>
                      <a:r>
                        <a:rPr lang="en-US" b="1" i="1" dirty="0" smtClean="0"/>
                        <a:t>ant. bases of 2</a:t>
                      </a:r>
                      <a:r>
                        <a:rPr lang="en-US" b="1" i="1" baseline="30000" dirty="0" smtClean="0"/>
                        <a:t>nd</a:t>
                      </a:r>
                      <a:r>
                        <a:rPr lang="en-US" b="1" i="1" dirty="0" smtClean="0"/>
                        <a:t> &amp;3</a:t>
                      </a:r>
                      <a:r>
                        <a:rPr lang="en-US" b="1" i="1" baseline="30000" dirty="0" smtClean="0"/>
                        <a:t>rd</a:t>
                      </a:r>
                      <a:r>
                        <a:rPr lang="en-US" b="1" i="1" dirty="0" smtClean="0"/>
                        <a:t> meta</a:t>
                      </a:r>
                    </a:p>
                    <a:p>
                      <a:pPr algn="l" rtl="0"/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Trans H</a:t>
                      </a:r>
                      <a:r>
                        <a:rPr lang="en-US" b="1" i="1" dirty="0" smtClean="0"/>
                        <a:t>:</a:t>
                      </a:r>
                    </a:p>
                    <a:p>
                      <a:pPr algn="l" rtl="0"/>
                      <a:r>
                        <a:rPr lang="en-US" b="1" i="1" dirty="0" smtClean="0"/>
                        <a:t>3</a:t>
                      </a:r>
                      <a:r>
                        <a:rPr lang="en-US" b="1" i="1" baseline="30000" dirty="0" smtClean="0"/>
                        <a:t>rd</a:t>
                      </a:r>
                      <a:r>
                        <a:rPr lang="en-US" b="1" i="1" dirty="0" smtClean="0"/>
                        <a:t> meta</a:t>
                      </a:r>
                      <a:endParaRPr lang="ar-SA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sz="3600" i="1" dirty="0" smtClean="0">
                <a:solidFill>
                  <a:srgbClr val="0000FF"/>
                </a:solidFill>
              </a:rPr>
              <a:t/>
            </a:r>
            <a:br>
              <a:rPr lang="ar-SA" sz="3600" i="1" dirty="0" smtClean="0">
                <a:solidFill>
                  <a:srgbClr val="0000FF"/>
                </a:solidFill>
              </a:rPr>
            </a:br>
            <a:r>
              <a:rPr lang="en-US" sz="4400" b="1" i="1" dirty="0" smtClean="0">
                <a:solidFill>
                  <a:srgbClr val="FF0000"/>
                </a:solidFill>
              </a:rPr>
              <a:t>Adductor  </a:t>
            </a:r>
            <a:r>
              <a:rPr lang="en-US" sz="4400" b="1" i="1" dirty="0" err="1" smtClean="0">
                <a:solidFill>
                  <a:srgbClr val="FF0000"/>
                </a:solidFill>
              </a:rPr>
              <a:t>Pollicis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457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Insertion of </a:t>
            </a:r>
            <a:r>
              <a:rPr lang="en-US" sz="3200" b="1" i="1" u="sng" dirty="0" smtClean="0">
                <a:solidFill>
                  <a:srgbClr val="FF0000"/>
                </a:solidFill>
              </a:rPr>
              <a:t>Flexor Dig </a:t>
            </a:r>
            <a:r>
              <a:rPr lang="en-US" sz="3200" b="1" i="1" u="sng" dirty="0" err="1" smtClean="0">
                <a:solidFill>
                  <a:srgbClr val="FF0000"/>
                </a:solidFill>
              </a:rPr>
              <a:t>Superficialis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114800" cy="5334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i="1" u="sng" dirty="0" smtClean="0"/>
              <a:t>Each tendon</a:t>
            </a:r>
            <a:endParaRPr lang="en-US" sz="2000" b="1" i="1" u="sng" dirty="0" smtClean="0">
              <a:solidFill>
                <a:srgbClr val="0000FF"/>
              </a:solidFill>
            </a:endParaRPr>
          </a:p>
          <a:p>
            <a:r>
              <a:rPr lang="en-US" sz="2400" b="1" i="1" dirty="0" smtClean="0"/>
              <a:t>1</a:t>
            </a:r>
            <a:r>
              <a:rPr lang="en-US" sz="2400" i="1" dirty="0" smtClean="0"/>
              <a:t>. </a:t>
            </a:r>
            <a:r>
              <a:rPr lang="en-US" sz="2400" b="1" i="1" u="sng" dirty="0" smtClean="0"/>
              <a:t>Divides</a:t>
            </a:r>
            <a:r>
              <a:rPr lang="en-US" sz="2400" i="1" dirty="0" smtClean="0"/>
              <a:t> into two halves pass around the </a:t>
            </a:r>
            <a:r>
              <a:rPr lang="en-US" sz="2400" i="1" dirty="0" err="1" smtClean="0"/>
              <a:t>Profundus</a:t>
            </a:r>
            <a:r>
              <a:rPr lang="en-US" sz="2400" i="1" dirty="0" smtClean="0"/>
              <a:t> Tendon.</a:t>
            </a:r>
          </a:p>
          <a:p>
            <a:r>
              <a:rPr lang="en-US" sz="2400" b="1" i="1" dirty="0" smtClean="0"/>
              <a:t> 2</a:t>
            </a:r>
            <a:r>
              <a:rPr lang="en-US" sz="2400" i="1" dirty="0" smtClean="0"/>
              <a:t>. The two halves </a:t>
            </a:r>
            <a:r>
              <a:rPr lang="en-US" sz="2400" b="1" i="1" u="sng" dirty="0" smtClean="0"/>
              <a:t>Meet</a:t>
            </a:r>
            <a:r>
              <a:rPr lang="en-US" sz="2400" i="1" dirty="0" smtClean="0"/>
              <a:t> on the posterior aspect of </a:t>
            </a:r>
            <a:r>
              <a:rPr lang="en-US" sz="2400" i="1" dirty="0" err="1" smtClean="0"/>
              <a:t>Profundus</a:t>
            </a:r>
            <a:r>
              <a:rPr lang="en-US" sz="2400" i="1" dirty="0" smtClean="0"/>
              <a:t> tendon (partial </a:t>
            </a:r>
            <a:r>
              <a:rPr lang="en-US" sz="2400" i="1" dirty="0" err="1" smtClean="0"/>
              <a:t>decussation</a:t>
            </a:r>
            <a:r>
              <a:rPr lang="en-US" sz="2400" i="1" dirty="0" smtClean="0"/>
              <a:t> of fibers).</a:t>
            </a:r>
          </a:p>
          <a:p>
            <a:r>
              <a:rPr lang="en-US" sz="2400" b="1" i="1" dirty="0" smtClean="0"/>
              <a:t>3</a:t>
            </a:r>
            <a:r>
              <a:rPr lang="en-US" sz="2400" i="1" dirty="0" smtClean="0"/>
              <a:t>.</a:t>
            </a:r>
            <a:r>
              <a:rPr lang="en-US" sz="2400" b="1" i="1" u="sng" dirty="0" smtClean="0"/>
              <a:t>Reunion</a:t>
            </a:r>
            <a:r>
              <a:rPr lang="en-US" sz="2400" i="1" u="sng" dirty="0" smtClean="0"/>
              <a:t> </a:t>
            </a:r>
            <a:r>
              <a:rPr lang="en-US" sz="2400" i="1" dirty="0" smtClean="0"/>
              <a:t>of the two halves.</a:t>
            </a:r>
          </a:p>
          <a:p>
            <a:r>
              <a:rPr lang="en-US" sz="2400" b="1" i="1" dirty="0" smtClean="0"/>
              <a:t>4. </a:t>
            </a:r>
            <a:r>
              <a:rPr lang="en-US" sz="2400" b="1" i="1" u="sng" dirty="0" smtClean="0"/>
              <a:t>Further Division into two slips </a:t>
            </a:r>
            <a:r>
              <a:rPr lang="en-US" sz="2400" i="1" dirty="0" smtClean="0"/>
              <a:t>attached to the </a:t>
            </a:r>
            <a:r>
              <a:rPr lang="en-US" sz="2400" b="1" i="1" dirty="0" smtClean="0"/>
              <a:t>Borders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 smtClean="0"/>
              <a:t>of </a:t>
            </a:r>
            <a:r>
              <a:rPr lang="en-US" sz="2400" b="1" i="1" dirty="0" smtClean="0">
                <a:solidFill>
                  <a:srgbClr val="FF0000"/>
                </a:solidFill>
              </a:rPr>
              <a:t>Middle Phalanx.</a:t>
            </a:r>
          </a:p>
        </p:txBody>
      </p:sp>
      <p:pic>
        <p:nvPicPr>
          <p:cNvPr id="4098" name="Picture 2" descr="C:\Documents and Settings\User\My Documents\Student Gray\7. Upper limb\F66122-007-f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5688"/>
          <a:stretch>
            <a:fillRect/>
          </a:stretch>
        </p:blipFill>
        <p:spPr bwMode="auto">
          <a:xfrm>
            <a:off x="4419600" y="1524000"/>
            <a:ext cx="4724399" cy="50292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0000FF"/>
                </a:solidFill>
              </a:rPr>
              <a:t>Insertion of Flexor Dig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Profundus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09799"/>
            <a:ext cx="3810000" cy="41451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b="1" i="1" u="sng" dirty="0" smtClean="0"/>
              <a:t>Each tendon</a:t>
            </a:r>
          </a:p>
          <a:p>
            <a:r>
              <a:rPr lang="en-US" sz="2400" i="1" dirty="0" smtClean="0"/>
              <a:t>Inserted into the </a:t>
            </a:r>
            <a:r>
              <a:rPr lang="en-US" sz="2400" b="1" i="1" dirty="0" smtClean="0"/>
              <a:t>Base of the </a:t>
            </a:r>
            <a:r>
              <a:rPr lang="en-US" sz="2400" b="1" i="1" dirty="0" smtClean="0">
                <a:solidFill>
                  <a:srgbClr val="FF0000"/>
                </a:solidFill>
              </a:rPr>
              <a:t>Distal Phalanx.</a:t>
            </a:r>
          </a:p>
          <a:p>
            <a:endParaRPr lang="en-US" dirty="0"/>
          </a:p>
        </p:txBody>
      </p:sp>
      <p:pic>
        <p:nvPicPr>
          <p:cNvPr id="5" name="Picture 2" descr="E:\hand-wrist\scan0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0265" r="36463" b="28178"/>
          <a:stretch>
            <a:fillRect/>
          </a:stretch>
        </p:blipFill>
        <p:spPr bwMode="auto">
          <a:xfrm>
            <a:off x="4495800" y="2133600"/>
            <a:ext cx="4419600" cy="4114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2312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Fibrous Flexor (Digital) Sheath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962400" cy="51053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A </a:t>
            </a:r>
            <a:r>
              <a:rPr lang="en-US" sz="2000" b="1" i="1" dirty="0" smtClean="0">
                <a:solidFill>
                  <a:srgbClr val="0000FF"/>
                </a:solidFill>
              </a:rPr>
              <a:t>Strong Fibrous Sheath</a:t>
            </a:r>
            <a:r>
              <a:rPr lang="en-US" sz="2000" b="1" i="1" dirty="0" smtClean="0"/>
              <a:t>, which covers the </a:t>
            </a:r>
            <a:r>
              <a:rPr lang="en-US" sz="2000" dirty="0" smtClean="0"/>
              <a:t>anterior surface of the fingers and attached to the sides of the phalanges.</a:t>
            </a:r>
          </a:p>
          <a:p>
            <a:r>
              <a:rPr lang="en-US" sz="2000" b="1" dirty="0" smtClean="0"/>
              <a:t>Its Proximal end is </a:t>
            </a:r>
            <a:r>
              <a:rPr lang="en-US" sz="2000" b="1" dirty="0" smtClean="0">
                <a:solidFill>
                  <a:srgbClr val="FF0000"/>
                </a:solidFill>
              </a:rPr>
              <a:t>opened</a:t>
            </a:r>
            <a:r>
              <a:rPr lang="en-US" sz="2000" b="1" dirty="0" smtClean="0"/>
              <a:t>, Its Distal end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is </a:t>
            </a:r>
            <a:r>
              <a:rPr lang="en-US" sz="2000" b="1" dirty="0" smtClean="0">
                <a:solidFill>
                  <a:srgbClr val="FF0000"/>
                </a:solidFill>
              </a:rPr>
              <a:t>closed</a:t>
            </a:r>
          </a:p>
          <a:p>
            <a:r>
              <a:rPr lang="en-US" sz="2000" b="1" dirty="0" smtClean="0"/>
              <a:t>The Sheath with the Anterior Surfaces of the Phalanges &amp; the </a:t>
            </a:r>
            <a:r>
              <a:rPr lang="en-US" sz="2000" b="1" dirty="0" err="1" smtClean="0"/>
              <a:t>Interphalangeal</a:t>
            </a:r>
            <a:r>
              <a:rPr lang="en-US" sz="2000" b="1" dirty="0" smtClean="0"/>
              <a:t> joints form an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Osteofibrous</a:t>
            </a:r>
            <a:r>
              <a:rPr lang="en-US" sz="2000" b="1" i="1" dirty="0" smtClean="0">
                <a:solidFill>
                  <a:srgbClr val="0000FF"/>
                </a:solidFill>
              </a:rPr>
              <a:t> blind Tunnel</a:t>
            </a:r>
            <a:r>
              <a:rPr lang="en-US" sz="2000" dirty="0" smtClean="0"/>
              <a:t> for  </a:t>
            </a:r>
            <a:r>
              <a:rPr lang="en-US" sz="2000" b="1" dirty="0" smtClean="0"/>
              <a:t>the long flexor tendons of the fingers.</a:t>
            </a:r>
            <a:endParaRPr lang="en-US" sz="2000" b="1" dirty="0"/>
          </a:p>
        </p:txBody>
      </p:sp>
      <p:pic>
        <p:nvPicPr>
          <p:cNvPr id="2050" name="Picture 2" descr="C:\Documents and Settings\Jamila\My Documents\Student Gray\7. Upper limb\F66122-007-f097.jpg"/>
          <p:cNvPicPr>
            <a:picLocks noChangeAspect="1" noChangeArrowheads="1"/>
          </p:cNvPicPr>
          <p:nvPr/>
        </p:nvPicPr>
        <p:blipFill>
          <a:blip r:embed="rId2" cstate="print"/>
          <a:srcRect b="5788"/>
          <a:stretch>
            <a:fillRect/>
          </a:stretch>
        </p:blipFill>
        <p:spPr bwMode="auto">
          <a:xfrm>
            <a:off x="228600" y="1828800"/>
            <a:ext cx="4419600" cy="48107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solidFill>
                  <a:schemeClr val="tx1"/>
                </a:solidFill>
              </a:rPr>
              <a:t>Synovial Flexor Sheaths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920084"/>
            <a:ext cx="4191000" cy="45569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000" b="1" i="1" u="sng" dirty="0" smtClean="0">
                <a:solidFill>
                  <a:srgbClr val="0000FF"/>
                </a:solidFill>
              </a:rPr>
              <a:t>Common Synovial </a:t>
            </a:r>
            <a:r>
              <a:rPr lang="en-US" sz="2000" b="1" u="sng" dirty="0" smtClean="0">
                <a:solidFill>
                  <a:srgbClr val="0000FF"/>
                </a:solidFill>
              </a:rPr>
              <a:t>sheath</a:t>
            </a:r>
            <a:r>
              <a:rPr lang="en-US" sz="2000" b="1" u="sng" dirty="0" smtClean="0"/>
              <a:t> </a:t>
            </a:r>
            <a:r>
              <a:rPr lang="en-US" sz="2000" b="1" i="1" dirty="0" smtClean="0"/>
              <a:t>(</a:t>
            </a:r>
            <a:r>
              <a:rPr lang="en-US" sz="2000" b="1" i="1" dirty="0" err="1" smtClean="0"/>
              <a:t>Ulnar</a:t>
            </a:r>
            <a:r>
              <a:rPr lang="en-US" sz="2000" b="1" i="1" dirty="0" smtClean="0"/>
              <a:t> Burs)</a:t>
            </a:r>
            <a:r>
              <a:rPr lang="en-US" sz="2000" dirty="0" smtClean="0"/>
              <a:t> </a:t>
            </a:r>
          </a:p>
          <a:p>
            <a:r>
              <a:rPr lang="en-US" sz="2000" b="1" dirty="0" smtClean="0"/>
              <a:t>Contains </a:t>
            </a:r>
            <a:r>
              <a:rPr lang="en-US" sz="2000" dirty="0" smtClean="0"/>
              <a:t>tendons of Flexor </a:t>
            </a:r>
            <a:r>
              <a:rPr lang="en-US" sz="2000" dirty="0" err="1" smtClean="0"/>
              <a:t>Digitorum</a:t>
            </a:r>
            <a:r>
              <a:rPr lang="en-US" sz="2000" dirty="0" smtClean="0"/>
              <a:t> </a:t>
            </a:r>
            <a:r>
              <a:rPr lang="en-US" sz="2000" dirty="0" err="1" smtClean="0"/>
              <a:t>Superficialis</a:t>
            </a:r>
            <a:r>
              <a:rPr lang="en-US" sz="2000" dirty="0" smtClean="0"/>
              <a:t> &amp; </a:t>
            </a:r>
            <a:r>
              <a:rPr lang="en-US" sz="2000" dirty="0" err="1" smtClean="0"/>
              <a:t>Profundus</a:t>
            </a:r>
            <a:endParaRPr lang="en-US" sz="2000" dirty="0" smtClean="0"/>
          </a:p>
          <a:p>
            <a:pPr>
              <a:buNone/>
            </a:pPr>
            <a:r>
              <a:rPr lang="en-US" sz="2000" b="1" i="1" dirty="0" smtClean="0"/>
              <a:t>	</a:t>
            </a:r>
            <a:r>
              <a:rPr lang="en-US" sz="2000" dirty="0" smtClean="0"/>
              <a:t>The </a:t>
            </a:r>
            <a:r>
              <a:rPr lang="en-US" sz="2000" b="1" i="1" dirty="0" smtClean="0">
                <a:solidFill>
                  <a:srgbClr val="FF0000"/>
                </a:solidFill>
              </a:rPr>
              <a:t>Medial</a:t>
            </a:r>
            <a:r>
              <a:rPr lang="en-US" sz="2000" b="1" i="1" dirty="0" smtClean="0"/>
              <a:t> </a:t>
            </a:r>
            <a:r>
              <a:rPr lang="en-US" sz="2000" dirty="0" smtClean="0"/>
              <a:t>part of the sheath</a:t>
            </a:r>
            <a:r>
              <a:rPr lang="en-US" sz="2000" b="1" i="1" dirty="0" smtClean="0"/>
              <a:t> </a:t>
            </a:r>
            <a:r>
              <a:rPr lang="en-US" sz="2000" dirty="0" smtClean="0"/>
              <a:t>extends distally (without interruption) on the tendons of the </a:t>
            </a:r>
            <a:r>
              <a:rPr lang="en-US" sz="2000" b="1" i="1" dirty="0" smtClean="0"/>
              <a:t>little finger.</a:t>
            </a:r>
          </a:p>
          <a:p>
            <a:r>
              <a:rPr lang="en-US" sz="2000" dirty="0" smtClean="0"/>
              <a:t>The </a:t>
            </a:r>
            <a:r>
              <a:rPr lang="en-US" sz="2000" b="1" i="1" dirty="0" smtClean="0">
                <a:solidFill>
                  <a:srgbClr val="FF0000"/>
                </a:solidFill>
              </a:rPr>
              <a:t>Lateral part </a:t>
            </a:r>
            <a:r>
              <a:rPr lang="en-US" sz="2000" dirty="0" smtClean="0"/>
              <a:t>of the sheath </a:t>
            </a:r>
            <a:r>
              <a:rPr lang="en-US" sz="2000" b="1" dirty="0" smtClean="0"/>
              <a:t>stops</a:t>
            </a:r>
            <a:r>
              <a:rPr lang="en-US" sz="2000" dirty="0" smtClean="0"/>
              <a:t> on the middle of the palm.</a:t>
            </a:r>
          </a:p>
          <a:p>
            <a:r>
              <a:rPr lang="en-US" sz="2000" dirty="0" smtClean="0"/>
              <a:t>The distal ends of the long flexor tendons to</a:t>
            </a:r>
            <a:r>
              <a:rPr lang="en-US" sz="2000" b="1" i="1" dirty="0" smtClean="0"/>
              <a:t>(Index, Middle &amp; Ring) </a:t>
            </a:r>
            <a:r>
              <a:rPr lang="en-US" sz="2000" dirty="0" smtClean="0"/>
              <a:t>fingers acquire </a:t>
            </a:r>
            <a:r>
              <a:rPr lang="en-US" sz="2000" b="1" i="1" dirty="0" smtClean="0">
                <a:solidFill>
                  <a:srgbClr val="0000FF"/>
                </a:solidFill>
              </a:rPr>
              <a:t>Digital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Synovila</a:t>
            </a:r>
            <a:r>
              <a:rPr lang="en-US" sz="2000" b="1" i="1" dirty="0" smtClean="0">
                <a:solidFill>
                  <a:srgbClr val="0000FF"/>
                </a:solidFill>
              </a:rPr>
              <a:t> Sheaths.</a:t>
            </a:r>
            <a:endParaRPr lang="en-US" sz="2000" b="1" i="1" dirty="0">
              <a:solidFill>
                <a:srgbClr val="0000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2" descr="C:\Documents and Settings\User\My Documents\Student Gray\7. Upper limb\F66122-007-f097.jpg"/>
          <p:cNvPicPr>
            <a:picLocks noChangeAspect="1" noChangeArrowheads="1"/>
          </p:cNvPicPr>
          <p:nvPr/>
        </p:nvPicPr>
        <p:blipFill>
          <a:blip r:embed="rId2" cstate="print"/>
          <a:srcRect b="7586"/>
          <a:stretch>
            <a:fillRect/>
          </a:stretch>
        </p:blipFill>
        <p:spPr bwMode="auto">
          <a:xfrm>
            <a:off x="4648200" y="1905000"/>
            <a:ext cx="4114800" cy="472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rot="10800000" flipV="1">
            <a:off x="7010400" y="4572000"/>
            <a:ext cx="609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solidFill>
                  <a:srgbClr val="0000FF"/>
                </a:solidFill>
              </a:rPr>
              <a:t>Synovial Flexor Sheaths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20085"/>
            <a:ext cx="35814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Flexor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Pollicis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Longus</a:t>
            </a:r>
            <a:r>
              <a:rPr lang="en-US" sz="2400" b="1" i="1" dirty="0" smtClean="0">
                <a:solidFill>
                  <a:srgbClr val="C00000"/>
                </a:solidFill>
              </a:rPr>
              <a:t>  </a:t>
            </a:r>
            <a:r>
              <a:rPr lang="en-US" sz="2400" dirty="0" smtClean="0"/>
              <a:t>tendon has its own synovial sheath (</a:t>
            </a:r>
            <a:r>
              <a:rPr lang="en-US" sz="2400" b="1" i="1" dirty="0" smtClean="0">
                <a:solidFill>
                  <a:srgbClr val="0000FF"/>
                </a:solidFill>
              </a:rPr>
              <a:t>Radial Bursa)</a:t>
            </a:r>
          </a:p>
          <a:p>
            <a:r>
              <a:rPr lang="en-US" sz="2400" b="1" i="1" u="sng" dirty="0" smtClean="0">
                <a:solidFill>
                  <a:srgbClr val="FF0000"/>
                </a:solidFill>
              </a:rPr>
              <a:t>Function of Synovial Sheaths:</a:t>
            </a:r>
          </a:p>
          <a:p>
            <a:r>
              <a:rPr lang="en-US" sz="2400" b="1" i="1" dirty="0" smtClean="0"/>
              <a:t>They allow the long tendons to move smoothly with a minimum of friction beneath the flexor </a:t>
            </a:r>
            <a:r>
              <a:rPr lang="en-US" sz="2400" b="1" i="1" dirty="0" err="1" smtClean="0"/>
              <a:t>retinaculum</a:t>
            </a:r>
            <a:r>
              <a:rPr lang="en-US" sz="2400" b="1" i="1" dirty="0" smtClean="0"/>
              <a:t> and the fibrous flexor sheaths.</a:t>
            </a:r>
            <a:endParaRPr lang="en-US" sz="2400" b="1" i="1" dirty="0"/>
          </a:p>
        </p:txBody>
      </p:sp>
      <p:pic>
        <p:nvPicPr>
          <p:cNvPr id="5" name="Picture 2" descr="E:\hand-wrist\scan00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contrast="-10000"/>
          </a:blip>
          <a:srcRect l="1887" r="1887"/>
          <a:stretch>
            <a:fillRect/>
          </a:stretch>
        </p:blipFill>
        <p:spPr bwMode="auto">
          <a:xfrm>
            <a:off x="304800" y="1752600"/>
            <a:ext cx="4572000" cy="4800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err="1" smtClean="0">
                <a:solidFill>
                  <a:schemeClr val="tx1"/>
                </a:solidFill>
              </a:rPr>
              <a:t>Lumbrical</a:t>
            </a:r>
            <a:r>
              <a:rPr lang="en-US" sz="3200" b="1" i="1" dirty="0" smtClean="0">
                <a:solidFill>
                  <a:schemeClr val="tx1"/>
                </a:solidFill>
              </a:rPr>
              <a:t> Muscles </a:t>
            </a:r>
            <a:r>
              <a:rPr lang="en-US" sz="3200" b="1" i="1" dirty="0" smtClean="0">
                <a:solidFill>
                  <a:srgbClr val="FF0000"/>
                </a:solidFill>
              </a:rPr>
              <a:t>(4)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3886200" y="1920875"/>
          <a:ext cx="5029199" cy="1681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4818"/>
                <a:gridCol w="1315329"/>
                <a:gridCol w="20890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Origin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 smtClean="0">
                          <a:solidFill>
                            <a:schemeClr val="bg1"/>
                          </a:solidFill>
                        </a:rPr>
                        <a:t>Insertion</a:t>
                      </a:r>
                      <a:endParaRPr lang="en-US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NS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Tendons of</a:t>
                      </a:r>
                    </a:p>
                    <a:p>
                      <a:r>
                        <a:rPr lang="en-US" b="1" i="1" dirty="0" smtClean="0">
                          <a:solidFill>
                            <a:srgbClr val="0000FF"/>
                          </a:solidFill>
                        </a:rPr>
                        <a:t>Flex.dig.</a:t>
                      </a:r>
                    </a:p>
                    <a:p>
                      <a:r>
                        <a:rPr lang="en-US" b="1" i="1" dirty="0" err="1" smtClean="0">
                          <a:solidFill>
                            <a:srgbClr val="0000FF"/>
                          </a:solidFill>
                        </a:rPr>
                        <a:t>profundus</a:t>
                      </a:r>
                      <a:endParaRPr lang="en-US" b="1" i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>
                          <a:solidFill>
                            <a:schemeClr val="tx1"/>
                          </a:solidFill>
                        </a:rPr>
                        <a:t>EXT. EXP</a:t>
                      </a:r>
                      <a:endParaRPr lang="en-US" sz="18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r>
                        <a:rPr lang="en-US" sz="1600" b="1" baseline="30000" dirty="0" smtClean="0"/>
                        <a:t>ST</a:t>
                      </a:r>
                      <a:r>
                        <a:rPr lang="en-US" sz="1600" b="1" dirty="0" smtClean="0"/>
                        <a:t> &amp; 2</a:t>
                      </a:r>
                      <a:r>
                        <a:rPr lang="en-US" sz="1600" b="1" baseline="30000" dirty="0" smtClean="0"/>
                        <a:t>ND</a:t>
                      </a:r>
                      <a:r>
                        <a:rPr lang="en-US" sz="1600" b="1" dirty="0" smtClean="0"/>
                        <a:t>  </a:t>
                      </a:r>
                      <a:r>
                        <a:rPr lang="en-US" sz="1600" b="1" i="1" dirty="0" smtClean="0">
                          <a:solidFill>
                            <a:srgbClr val="0000FF"/>
                          </a:solidFill>
                        </a:rPr>
                        <a:t>(Median</a:t>
                      </a:r>
                      <a:r>
                        <a:rPr lang="en-US" sz="1600" b="1" i="1" baseline="0" dirty="0" smtClean="0">
                          <a:solidFill>
                            <a:srgbClr val="0000FF"/>
                          </a:solidFill>
                        </a:rPr>
                        <a:t> N).</a:t>
                      </a:r>
                    </a:p>
                    <a:p>
                      <a:r>
                        <a:rPr lang="en-US" sz="1600" b="1" i="1" baseline="0" dirty="0" smtClean="0"/>
                        <a:t>3</a:t>
                      </a:r>
                      <a:r>
                        <a:rPr lang="en-US" sz="1600" b="1" i="1" baseline="30000" dirty="0" smtClean="0"/>
                        <a:t>RD</a:t>
                      </a:r>
                      <a:r>
                        <a:rPr lang="en-US" sz="1600" b="1" i="1" baseline="0" dirty="0" smtClean="0"/>
                        <a:t> &amp; 4</a:t>
                      </a:r>
                      <a:r>
                        <a:rPr lang="en-US" sz="1600" b="1" i="1" baseline="30000" dirty="0" smtClean="0"/>
                        <a:t>TH</a:t>
                      </a:r>
                      <a:r>
                        <a:rPr lang="en-US" sz="1600" b="1" i="1" baseline="0" dirty="0" smtClean="0"/>
                        <a:t> </a:t>
                      </a:r>
                    </a:p>
                    <a:p>
                      <a:r>
                        <a:rPr lang="en-US" sz="1600" b="1" i="1" baseline="0" dirty="0" err="1" smtClean="0">
                          <a:solidFill>
                            <a:srgbClr val="C00000"/>
                          </a:solidFill>
                        </a:rPr>
                        <a:t>Ulnar</a:t>
                      </a:r>
                      <a:r>
                        <a:rPr lang="en-US" sz="1600" b="1" i="1" baseline="0" dirty="0" smtClean="0">
                          <a:solidFill>
                            <a:srgbClr val="C00000"/>
                          </a:solidFill>
                        </a:rPr>
                        <a:t> N </a:t>
                      </a:r>
                      <a:r>
                        <a:rPr lang="en-US" sz="1600" b="1" i="1" baseline="0" dirty="0" smtClean="0"/>
                        <a:t>(Deep branch)</a:t>
                      </a:r>
                      <a:endParaRPr lang="en-US" sz="1600" b="1" i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Documents and Settings\User\My Documents\Student Gray\7. Upper limb\F66122-007-f1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5688"/>
          <a:stretch>
            <a:fillRect/>
          </a:stretch>
        </p:blipFill>
        <p:spPr bwMode="auto">
          <a:xfrm>
            <a:off x="1" y="2057400"/>
            <a:ext cx="3505200" cy="3505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6" name="Picture 2" descr="C:\Documents and Settings\User\My Documents\My Pictures\Picture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962400"/>
            <a:ext cx="2895600" cy="2667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27" name="Picture 3" descr="C:\Documents and Settings\User\My Documents\My Pictures\Picture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962400"/>
            <a:ext cx="2286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551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err="1" smtClean="0">
                <a:solidFill>
                  <a:srgbClr val="C00000"/>
                </a:solidFill>
              </a:rPr>
              <a:t>Palmar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</a:rPr>
              <a:t>Interossei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smtClean="0">
                <a:solidFill>
                  <a:schemeClr val="tx1"/>
                </a:solidFill>
              </a:rPr>
              <a:t>(4)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1" y="3276600"/>
            <a:ext cx="380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33528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657600"/>
            <a:ext cx="15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4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41910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1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sz="half" idx="2"/>
          </p:nvPr>
        </p:nvGraphicFramePr>
        <p:xfrm>
          <a:off x="3886199" y="1920875"/>
          <a:ext cx="5105401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982"/>
                <a:gridCol w="1701019"/>
                <a:gridCol w="533400"/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latin typeface="+mn-lt"/>
                        </a:rPr>
                        <a:t>Origin</a:t>
                      </a:r>
                      <a:endParaRPr lang="en-US" sz="2000" i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/>
                        <a:t>Insertion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2400" b="1" i="0" u="sng" dirty="0" smtClean="0">
                          <a:solidFill>
                            <a:srgbClr val="0000FF"/>
                          </a:solidFill>
                          <a:latin typeface="+mn-lt"/>
                        </a:rPr>
                        <a:t>1</a:t>
                      </a:r>
                      <a:r>
                        <a:rPr lang="en-US" sz="2400" b="1" i="0" u="sng" baseline="300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s</a:t>
                      </a:r>
                      <a:r>
                        <a:rPr lang="en-US" sz="2400" b="1" i="0" baseline="30000" dirty="0" smtClean="0">
                          <a:solidFill>
                            <a:srgbClr val="0000FF"/>
                          </a:solidFill>
                          <a:latin typeface="+mn-lt"/>
                        </a:rPr>
                        <a:t>t</a:t>
                      </a:r>
                      <a:r>
                        <a:rPr lang="en-US" b="1" i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 </a:t>
                      </a:r>
                      <a:r>
                        <a:rPr lang="en-US" b="0" i="0" dirty="0" smtClean="0">
                          <a:latin typeface="+mn-lt"/>
                        </a:rPr>
                        <a:t>: Base of 1</a:t>
                      </a:r>
                      <a:r>
                        <a:rPr lang="en-US" b="0" i="0" baseline="30000" dirty="0" smtClean="0">
                          <a:latin typeface="+mn-lt"/>
                        </a:rPr>
                        <a:t>st</a:t>
                      </a:r>
                      <a:r>
                        <a:rPr lang="en-US" b="0" i="0" dirty="0" smtClean="0">
                          <a:latin typeface="+mn-lt"/>
                        </a:rPr>
                        <a:t> metacarpal.</a:t>
                      </a:r>
                    </a:p>
                    <a:p>
                      <a:pPr rtl="0"/>
                      <a:r>
                        <a:rPr lang="en-US" b="1" i="0" u="sng" dirty="0" smtClean="0">
                          <a:solidFill>
                            <a:srgbClr val="C00000"/>
                          </a:solidFill>
                          <a:latin typeface="+mn-lt"/>
                        </a:rPr>
                        <a:t>Other three: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Ant. Surface of </a:t>
                      </a:r>
                    </a:p>
                    <a:p>
                      <a:pPr rtl="0"/>
                      <a:r>
                        <a:rPr lang="en-US" b="0" i="0" dirty="0" smtClean="0">
                          <a:latin typeface="+mn-lt"/>
                        </a:rPr>
                        <a:t>Shafts of 2</a:t>
                      </a:r>
                      <a:r>
                        <a:rPr lang="en-US" b="0" i="0" baseline="30000" dirty="0" smtClean="0">
                          <a:latin typeface="+mn-lt"/>
                        </a:rPr>
                        <a:t>nd</a:t>
                      </a:r>
                      <a:r>
                        <a:rPr lang="en-US" b="0" i="0" dirty="0" smtClean="0">
                          <a:latin typeface="+mn-lt"/>
                        </a:rPr>
                        <a:t> , 4</a:t>
                      </a:r>
                      <a:r>
                        <a:rPr lang="en-US" b="0" i="0" baseline="30000" dirty="0" smtClean="0">
                          <a:latin typeface="+mn-lt"/>
                        </a:rPr>
                        <a:t>rd</a:t>
                      </a:r>
                      <a:r>
                        <a:rPr lang="en-US" b="0" i="0" dirty="0" smtClean="0">
                          <a:latin typeface="+mn-lt"/>
                        </a:rPr>
                        <a:t> &amp; 5</a:t>
                      </a:r>
                      <a:r>
                        <a:rPr lang="en-US" b="0" i="0" baseline="30000" dirty="0" smtClean="0">
                          <a:latin typeface="+mn-lt"/>
                        </a:rPr>
                        <a:t>th</a:t>
                      </a:r>
                      <a:r>
                        <a:rPr lang="en-US" b="0" i="0" baseline="0" dirty="0" smtClean="0">
                          <a:latin typeface="+mn-lt"/>
                        </a:rPr>
                        <a:t>  metacarpals.</a:t>
                      </a:r>
                      <a:endParaRPr lang="en-US" b="0" i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Proximal phalanges of thumb ,index, ring, &amp; little fingers and </a:t>
                      </a:r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kumimoji="0" lang="en-US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 smtClean="0"/>
                        <a:t>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</a:t>
                      </a: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fingers </a:t>
                      </a: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toward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center of  the </a:t>
                      </a:r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2400" b="1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rd</a:t>
                      </a:r>
                      <a:r>
                        <a:rPr kumimoji="0"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one</a:t>
                      </a:r>
                      <a:r>
                        <a:rPr kumimoji="0" lang="en-US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 descr="C:\Documents and Settings\User\My Documents\Student Gray\7. Upper limb\F66122-007-f1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2500" r="14286" b="5836"/>
          <a:stretch>
            <a:fillRect/>
          </a:stretch>
        </p:blipFill>
        <p:spPr bwMode="auto">
          <a:xfrm>
            <a:off x="76200" y="1676400"/>
            <a:ext cx="3733800" cy="4800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362200" y="4267201"/>
            <a:ext cx="30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/>
              <a:t>2</a:t>
            </a:r>
            <a:endParaRPr lang="ar-SA" sz="3200" b="1" dirty="0"/>
          </a:p>
        </p:txBody>
      </p:sp>
      <p:cxnSp>
        <p:nvCxnSpPr>
          <p:cNvPr id="19" name="Straight Connector 18"/>
          <p:cNvCxnSpPr>
            <a:endCxn id="11" idx="1"/>
          </p:cNvCxnSpPr>
          <p:nvPr/>
        </p:nvCxnSpPr>
        <p:spPr>
          <a:xfrm>
            <a:off x="2057400" y="4419600"/>
            <a:ext cx="304800" cy="1399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838200" y="4572000"/>
            <a:ext cx="304800" cy="304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" y="4876800"/>
            <a:ext cx="381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4</a:t>
            </a:r>
            <a:endParaRPr lang="ar-SA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371600" y="4343400"/>
            <a:ext cx="2286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3</a:t>
            </a:r>
            <a:endParaRPr lang="ar-SA" sz="2800" dirty="0"/>
          </a:p>
        </p:txBody>
      </p:sp>
      <p:sp>
        <p:nvSpPr>
          <p:cNvPr id="14" name="Rectangle 13"/>
          <p:cNvSpPr/>
          <p:nvPr/>
        </p:nvSpPr>
        <p:spPr>
          <a:xfrm>
            <a:off x="2514600" y="5410200"/>
            <a:ext cx="838200" cy="3048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deep fascia of the wrist &amp; hand (flexor &amp; extensor </a:t>
            </a:r>
            <a:r>
              <a:rPr lang="en-US" b="1" dirty="0" err="1" smtClean="0">
                <a:solidFill>
                  <a:schemeClr val="tx1"/>
                </a:solidFill>
              </a:rPr>
              <a:t>retinaculae</a:t>
            </a:r>
            <a:r>
              <a:rPr lang="en-US" b="1" dirty="0" smtClean="0">
                <a:solidFill>
                  <a:schemeClr val="tx1"/>
                </a:solidFill>
              </a:rPr>
              <a:t>&amp; </a:t>
            </a:r>
            <a:r>
              <a:rPr lang="en-US" b="1" dirty="0" err="1" smtClean="0">
                <a:solidFill>
                  <a:schemeClr val="tx1"/>
                </a:solidFill>
              </a:rPr>
              <a:t>palmar</a:t>
            </a:r>
            <a:r>
              <a:rPr lang="en-US" b="1" dirty="0" smtClean="0">
                <a:solidFill>
                  <a:schemeClr val="tx1"/>
                </a:solidFill>
              </a:rPr>
              <a:t>  </a:t>
            </a:r>
            <a:r>
              <a:rPr lang="en-US" b="1" dirty="0" err="1" smtClean="0">
                <a:solidFill>
                  <a:schemeClr val="tx1"/>
                </a:solidFill>
              </a:rPr>
              <a:t>aponeurosis</a:t>
            </a:r>
            <a:r>
              <a:rPr lang="en-US" b="1" dirty="0" smtClean="0">
                <a:solidFill>
                  <a:schemeClr val="tx1"/>
                </a:solidFill>
              </a:rPr>
              <a:t>).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List the structures passing superficial &amp; deep to flexor </a:t>
            </a:r>
            <a:r>
              <a:rPr lang="en-US" b="1" dirty="0" err="1" smtClean="0">
                <a:solidFill>
                  <a:schemeClr val="tx1"/>
                </a:solidFill>
              </a:rPr>
              <a:t>retinaculum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insertion of long flexor &amp; extensor tendons.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Describe the anatomy of the small muscles of the hand (origin, insertion action &amp; nerve supply)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rgbClr val="0000FF"/>
                </a:solidFill>
              </a:rPr>
              <a:t>Dorsal </a:t>
            </a:r>
            <a:r>
              <a:rPr lang="en-US" sz="3200" b="1" i="1" dirty="0" err="1" smtClean="0">
                <a:solidFill>
                  <a:srgbClr val="0000FF"/>
                </a:solidFill>
              </a:rPr>
              <a:t>Interossei</a:t>
            </a:r>
            <a:r>
              <a:rPr lang="en-US" sz="3200" b="1" i="1" dirty="0" smtClean="0">
                <a:solidFill>
                  <a:srgbClr val="0000FF"/>
                </a:solidFill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(4)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3962400" y="2286000"/>
          <a:ext cx="5029200" cy="2758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55800"/>
                <a:gridCol w="1536700"/>
                <a:gridCol w="15367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Origin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Insertion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Action</a:t>
                      </a:r>
                      <a:endParaRPr lang="en-US" dirty="0"/>
                    </a:p>
                  </a:txBody>
                  <a:tcPr/>
                </a:tc>
              </a:tr>
              <a:tr h="812800"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Contiguous sides of shafts of Metacarpals</a:t>
                      </a:r>
                      <a:endParaRPr lang="en-US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b="1" i="0" dirty="0" smtClean="0"/>
                        <a:t>Proximal</a:t>
                      </a:r>
                    </a:p>
                    <a:p>
                      <a:pPr rtl="0"/>
                      <a:r>
                        <a:rPr lang="en-US" b="1" i="0" dirty="0" err="1" smtClean="0"/>
                        <a:t>Phalang</a:t>
                      </a:r>
                      <a:endParaRPr lang="en-US" b="1" i="0" dirty="0" smtClean="0"/>
                    </a:p>
                    <a:p>
                      <a:pPr rtl="0"/>
                      <a:r>
                        <a:rPr lang="en-US" b="1" i="0" dirty="0" smtClean="0"/>
                        <a:t>of index, ring ,mid</a:t>
                      </a:r>
                    </a:p>
                    <a:p>
                      <a:pPr rtl="0"/>
                      <a:r>
                        <a:rPr lang="en-US" b="1" i="0" dirty="0" smtClean="0"/>
                        <a:t>finger &amp; 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2400" b="1" i="0" dirty="0" smtClean="0"/>
                        <a:t>AB</a:t>
                      </a:r>
                    </a:p>
                    <a:p>
                      <a:pPr rtl="0"/>
                      <a:r>
                        <a:rPr lang="en-US" b="1" i="0" dirty="0" smtClean="0"/>
                        <a:t>fingers  away from</a:t>
                      </a:r>
                    </a:p>
                    <a:p>
                      <a:pPr rtl="0"/>
                      <a:r>
                        <a:rPr lang="en-US" b="1" i="0" dirty="0" smtClean="0"/>
                        <a:t>center of the</a:t>
                      </a:r>
                    </a:p>
                    <a:p>
                      <a:pPr rtl="0"/>
                      <a:r>
                        <a:rPr lang="en-US" sz="2400" b="1" i="0" dirty="0" smtClean="0"/>
                        <a:t>3</a:t>
                      </a:r>
                      <a:r>
                        <a:rPr lang="en-US" sz="2400" b="1" i="0" baseline="30000" dirty="0" smtClean="0"/>
                        <a:t>rd</a:t>
                      </a:r>
                      <a:endParaRPr lang="en-US" sz="2400" b="1" i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E:\hand-wrist\scan0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887" r="49073" b="29169"/>
          <a:stretch>
            <a:fillRect/>
          </a:stretch>
        </p:blipFill>
        <p:spPr bwMode="auto">
          <a:xfrm>
            <a:off x="304800" y="2209800"/>
            <a:ext cx="3505200" cy="4419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62200" y="4343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1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9624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39624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3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038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4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AB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61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</a:rPr>
              <a:t>Action of </a:t>
            </a:r>
            <a:r>
              <a:rPr lang="en-US" sz="3200" b="1" i="1" dirty="0" err="1" smtClean="0">
                <a:solidFill>
                  <a:schemeClr val="tx1"/>
                </a:solidFill>
              </a:rPr>
              <a:t>Lumbricals</a:t>
            </a:r>
            <a:r>
              <a:rPr lang="en-US" sz="3200" b="1" i="1" dirty="0" smtClean="0">
                <a:solidFill>
                  <a:schemeClr val="tx1"/>
                </a:solidFill>
              </a:rPr>
              <a:t> &amp;</a:t>
            </a:r>
            <a:br>
              <a:rPr lang="en-US" sz="3200" b="1" i="1" dirty="0" smtClean="0">
                <a:solidFill>
                  <a:schemeClr val="tx1"/>
                </a:solidFill>
              </a:rPr>
            </a:br>
            <a:r>
              <a:rPr lang="en-US" sz="3200" b="1" i="1" dirty="0" err="1" smtClean="0">
                <a:solidFill>
                  <a:schemeClr val="tx1"/>
                </a:solidFill>
              </a:rPr>
              <a:t>Interossei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me\My Documents\My Pictures\Picture2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6705600" cy="4495800"/>
          </a:xfrm>
          <a:prstGeom prst="rect">
            <a:avLst/>
          </a:prstGeom>
          <a:noFill/>
          <a:ln w="57150">
            <a:noFill/>
          </a:ln>
        </p:spPr>
      </p:pic>
      <p:sp>
        <p:nvSpPr>
          <p:cNvPr id="8" name="Rectangle 7"/>
          <p:cNvSpPr/>
          <p:nvPr/>
        </p:nvSpPr>
        <p:spPr>
          <a:xfrm>
            <a:off x="152400" y="3429000"/>
            <a:ext cx="1905000" cy="6096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38600" y="3276600"/>
            <a:ext cx="16764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24200" y="2133600"/>
            <a:ext cx="198120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6112"/>
            <a:ext cx="9144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smtClean="0">
                <a:solidFill>
                  <a:srgbClr val="0000FF"/>
                </a:solidFill>
              </a:rPr>
              <a:t>Extensor Expansion</a:t>
            </a:r>
            <a:endParaRPr lang="en-US" sz="4000" b="1" i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05000"/>
            <a:ext cx="37338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000" i="1" dirty="0" smtClean="0"/>
              <a:t>Formed from the expansion of the tendons of extensor dig. </a:t>
            </a:r>
          </a:p>
          <a:p>
            <a:r>
              <a:rPr lang="en-US" sz="2000" i="1" dirty="0" smtClean="0"/>
              <a:t>at the </a:t>
            </a:r>
            <a:r>
              <a:rPr lang="en-US" sz="2000" b="1" i="1" dirty="0" smtClean="0"/>
              <a:t>PIJ,</a:t>
            </a:r>
            <a:r>
              <a:rPr lang="en-US" sz="2000" i="1" dirty="0" smtClean="0"/>
              <a:t> the expansion splits into </a:t>
            </a:r>
            <a:r>
              <a:rPr lang="en-US" sz="2000" b="1" i="1" dirty="0" smtClean="0"/>
              <a:t>(3) parts:</a:t>
            </a:r>
          </a:p>
          <a:p>
            <a:r>
              <a:rPr lang="en-US" sz="2000" b="1" i="1" u="sng" dirty="0" smtClean="0">
                <a:solidFill>
                  <a:srgbClr val="0000FF"/>
                </a:solidFill>
              </a:rPr>
              <a:t>Central</a:t>
            </a:r>
            <a:r>
              <a:rPr lang="en-US" sz="2000" b="1" i="1" dirty="0" smtClean="0">
                <a:solidFill>
                  <a:srgbClr val="0000FF"/>
                </a:solidFill>
              </a:rPr>
              <a:t>:</a:t>
            </a:r>
            <a:r>
              <a:rPr lang="en-US" sz="2000" i="1" dirty="0" smtClean="0"/>
              <a:t> inserted into the </a:t>
            </a:r>
            <a:r>
              <a:rPr lang="en-US" sz="2000" b="1" i="1" dirty="0" smtClean="0"/>
              <a:t>base </a:t>
            </a:r>
            <a:r>
              <a:rPr lang="en-US" sz="2000" i="1" dirty="0" smtClean="0"/>
              <a:t>of </a:t>
            </a:r>
            <a:r>
              <a:rPr lang="en-US" sz="2000" b="1" i="1" dirty="0" smtClean="0">
                <a:solidFill>
                  <a:srgbClr val="C00000"/>
                </a:solidFill>
              </a:rPr>
              <a:t>Middle phalanx</a:t>
            </a:r>
            <a:r>
              <a:rPr lang="en-US" sz="2000" i="1" dirty="0" smtClean="0"/>
              <a:t>.</a:t>
            </a:r>
          </a:p>
          <a:p>
            <a:r>
              <a:rPr lang="en-US" sz="2000" b="1" i="1" u="sng" dirty="0" smtClean="0">
                <a:solidFill>
                  <a:srgbClr val="0000FF"/>
                </a:solidFill>
              </a:rPr>
              <a:t>Two laterals</a:t>
            </a:r>
            <a:r>
              <a:rPr lang="en-US" sz="2000" i="1" dirty="0" smtClean="0"/>
              <a:t>: inserted into the </a:t>
            </a:r>
            <a:r>
              <a:rPr lang="en-US" sz="2000" b="1" i="1" dirty="0" smtClean="0"/>
              <a:t>base of the </a:t>
            </a:r>
            <a:r>
              <a:rPr lang="en-US" sz="2000" b="1" i="1" dirty="0" smtClean="0">
                <a:solidFill>
                  <a:srgbClr val="C00000"/>
                </a:solidFill>
              </a:rPr>
              <a:t>Distal phalanx.</a:t>
            </a:r>
          </a:p>
          <a:p>
            <a:r>
              <a:rPr lang="en-US" sz="2000" b="1" i="1" u="sng" dirty="0" smtClean="0"/>
              <a:t>The Expansion Receives the insertions of:</a:t>
            </a:r>
          </a:p>
          <a:p>
            <a:r>
              <a:rPr lang="en-US" sz="2000" b="1" i="1" dirty="0" smtClean="0"/>
              <a:t>(1) </a:t>
            </a:r>
            <a:r>
              <a:rPr lang="en-US" sz="2000" i="1" dirty="0" smtClean="0"/>
              <a:t>Corresponding </a:t>
            </a:r>
            <a:r>
              <a:rPr lang="en-US" sz="2000" b="1" i="1" dirty="0" err="1" smtClean="0">
                <a:solidFill>
                  <a:srgbClr val="007E39"/>
                </a:solidFill>
              </a:rPr>
              <a:t>Interosseous</a:t>
            </a:r>
            <a:r>
              <a:rPr lang="en-US" sz="2000" b="1" i="1" dirty="0" smtClean="0">
                <a:solidFill>
                  <a:srgbClr val="007E39"/>
                </a:solidFill>
              </a:rPr>
              <a:t> </a:t>
            </a:r>
            <a:r>
              <a:rPr lang="en-US" sz="2000" b="1" i="1" dirty="0" smtClean="0"/>
              <a:t>muscle  (on each side).</a:t>
            </a:r>
          </a:p>
          <a:p>
            <a:r>
              <a:rPr lang="en-US" sz="2000" i="1" dirty="0" smtClean="0"/>
              <a:t>(2)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Lumbrical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</a:rPr>
              <a:t>muscle </a:t>
            </a:r>
            <a:r>
              <a:rPr lang="en-US" sz="2000" b="1" i="1" dirty="0" smtClean="0"/>
              <a:t> (on the lateral side)</a:t>
            </a:r>
            <a:r>
              <a:rPr lang="en-US" sz="2000" b="1" i="1" dirty="0" smtClean="0">
                <a:solidFill>
                  <a:srgbClr val="002060"/>
                </a:solidFill>
              </a:rPr>
              <a:t>.</a:t>
            </a:r>
            <a:r>
              <a:rPr lang="en-US" sz="2000" b="1" i="1" dirty="0" smtClean="0">
                <a:solidFill>
                  <a:srgbClr val="FF0000"/>
                </a:solidFill>
              </a:rPr>
              <a:t> 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me\My Documents\My Pictures\Picture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8333"/>
          <a:stretch>
            <a:fillRect/>
          </a:stretch>
        </p:blipFill>
        <p:spPr bwMode="auto">
          <a:xfrm>
            <a:off x="609600" y="1676400"/>
            <a:ext cx="4114800" cy="33528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1027" name="Picture 3" descr="C:\Documents and Settings\me\My Documents\My Pictures\Picture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157787"/>
            <a:ext cx="3382769" cy="162401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2590800" y="3962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7800" y="2362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2362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609600" y="3276600"/>
            <a:ext cx="1066800" cy="457200"/>
          </a:xfrm>
          <a:prstGeom prst="ellipse">
            <a:avLst/>
          </a:prstGeom>
          <a:noFill/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95400" y="4191000"/>
            <a:ext cx="990600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505200" y="4114800"/>
            <a:ext cx="1219200" cy="381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10200"/>
            <a:ext cx="9144000" cy="7802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en-US" sz="4400" b="1" i="1" dirty="0" smtClean="0">
                <a:solidFill>
                  <a:srgbClr val="FF0000"/>
                </a:solidFill>
              </a:rPr>
              <a:t>Thank you</a:t>
            </a:r>
            <a:endParaRPr lang="ar-SA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i="1" dirty="0" err="1" smtClean="0">
                <a:solidFill>
                  <a:schemeClr val="tx1"/>
                </a:solidFill>
              </a:rPr>
              <a:t>Retinacula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20084"/>
            <a:ext cx="4800600" cy="46331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</a:rPr>
              <a:t>Flexor &amp; Extensor R:</a:t>
            </a:r>
          </a:p>
          <a:p>
            <a:r>
              <a:rPr lang="en-US" sz="2000" b="1" i="1" dirty="0" smtClean="0"/>
              <a:t>Bands of Deep Fascia at the Wrist.</a:t>
            </a:r>
          </a:p>
          <a:p>
            <a:r>
              <a:rPr lang="en-US" sz="2000" b="1" i="1" u="sng" dirty="0" smtClean="0">
                <a:solidFill>
                  <a:srgbClr val="0000FF"/>
                </a:solidFill>
              </a:rPr>
              <a:t>Function:</a:t>
            </a:r>
          </a:p>
          <a:p>
            <a:r>
              <a:rPr lang="en-US" sz="2000" i="1" dirty="0" smtClean="0"/>
              <a:t>Hold the long flexor and extensor tendons in position at the wrist.</a:t>
            </a:r>
          </a:p>
          <a:p>
            <a:r>
              <a:rPr lang="en-US" sz="2000" b="1" i="1" u="sng" dirty="0" smtClean="0">
                <a:solidFill>
                  <a:srgbClr val="0000FF"/>
                </a:solidFill>
              </a:rPr>
              <a:t>Attachments:</a:t>
            </a:r>
          </a:p>
          <a:p>
            <a:r>
              <a:rPr lang="en-US" sz="2000" b="1" i="1" u="sng" dirty="0" smtClean="0">
                <a:solidFill>
                  <a:srgbClr val="FF0000"/>
                </a:solidFill>
              </a:rPr>
              <a:t>Medially :   </a:t>
            </a:r>
            <a:r>
              <a:rPr lang="en-US" sz="2000" b="1" i="1" dirty="0" smtClean="0">
                <a:solidFill>
                  <a:schemeClr val="tx1"/>
                </a:solidFill>
              </a:rPr>
              <a:t>both  (R) attached to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/>
              <a:t>Pisiform</a:t>
            </a:r>
            <a:r>
              <a:rPr lang="en-US" sz="2000" b="1" i="1" dirty="0" smtClean="0"/>
              <a:t> &amp; Hook of </a:t>
            </a:r>
            <a:r>
              <a:rPr lang="en-US" sz="2000" b="1" i="1" dirty="0" err="1" smtClean="0"/>
              <a:t>Hamate</a:t>
            </a:r>
            <a:r>
              <a:rPr lang="en-US" sz="2000" b="1" i="1" dirty="0" smtClean="0"/>
              <a:t>. </a:t>
            </a:r>
          </a:p>
          <a:p>
            <a:r>
              <a:rPr lang="en-US" sz="2000" b="1" i="1" u="sng" dirty="0" smtClean="0">
                <a:solidFill>
                  <a:srgbClr val="FF0000"/>
                </a:solidFill>
              </a:rPr>
              <a:t>Laterally:</a:t>
            </a:r>
            <a:r>
              <a:rPr lang="en-US" sz="2000" b="1" i="1" u="sng" dirty="0" smtClean="0"/>
              <a:t> </a:t>
            </a:r>
          </a:p>
          <a:p>
            <a:r>
              <a:rPr lang="en-US" sz="2000" b="1" i="1" dirty="0" smtClean="0"/>
              <a:t>Flexor </a:t>
            </a:r>
            <a:r>
              <a:rPr lang="en-US" sz="2000" b="1" i="1" dirty="0" err="1" smtClean="0"/>
              <a:t>Retinaculum</a:t>
            </a:r>
            <a:r>
              <a:rPr lang="en-US" sz="2000" b="1" i="1" dirty="0" smtClean="0"/>
              <a:t> to </a:t>
            </a:r>
            <a:r>
              <a:rPr lang="en-US" sz="2000" b="1" i="1" dirty="0" smtClean="0">
                <a:solidFill>
                  <a:srgbClr val="0000FF"/>
                </a:solidFill>
              </a:rPr>
              <a:t>Tubercle of </a:t>
            </a:r>
            <a:r>
              <a:rPr lang="en-US" sz="2000" b="1" i="1" dirty="0" err="1" smtClean="0">
                <a:solidFill>
                  <a:srgbClr val="0000FF"/>
                </a:solidFill>
              </a:rPr>
              <a:t>Scaphoid</a:t>
            </a:r>
            <a:r>
              <a:rPr lang="en-US" sz="2000" b="1" i="1" dirty="0" smtClean="0">
                <a:solidFill>
                  <a:srgbClr val="0000FF"/>
                </a:solidFill>
              </a:rPr>
              <a:t> &amp; Trapezium.</a:t>
            </a:r>
          </a:p>
          <a:p>
            <a:r>
              <a:rPr lang="en-US" sz="2000" b="1" i="1" dirty="0" smtClean="0"/>
              <a:t>Extensor </a:t>
            </a:r>
            <a:r>
              <a:rPr lang="en-US" sz="2000" b="1" i="1" dirty="0" err="1" smtClean="0"/>
              <a:t>Retinaculum</a:t>
            </a:r>
            <a:r>
              <a:rPr lang="en-US" sz="2000" b="1" i="1" dirty="0" smtClean="0"/>
              <a:t> to </a:t>
            </a:r>
            <a:r>
              <a:rPr lang="en-US" sz="2000" b="1" i="1" dirty="0" smtClean="0">
                <a:solidFill>
                  <a:srgbClr val="0000FF"/>
                </a:solidFill>
              </a:rPr>
              <a:t>Distal end of Radius</a:t>
            </a:r>
          </a:p>
        </p:txBody>
      </p:sp>
      <p:pic>
        <p:nvPicPr>
          <p:cNvPr id="4098" name="Picture 2" descr="E:\hand-wrist\scan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 contrast="-20000"/>
          </a:blip>
          <a:srcRect l="3883" t="46044" r="3882" b="5836"/>
          <a:stretch>
            <a:fillRect/>
          </a:stretch>
        </p:blipFill>
        <p:spPr bwMode="auto">
          <a:xfrm>
            <a:off x="304800" y="1828800"/>
            <a:ext cx="4419600" cy="5029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71600" y="4876800"/>
            <a:ext cx="596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H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4495800"/>
            <a:ext cx="15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71800" y="4876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667000" y="6858000"/>
            <a:ext cx="228600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152400" y="1676400"/>
            <a:ext cx="3581400" cy="457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sz="2000" b="1" i="1" u="sng" dirty="0" smtClean="0">
                <a:solidFill>
                  <a:srgbClr val="C00000"/>
                </a:solidFill>
              </a:rPr>
              <a:t>From Medial to Lateral:</a:t>
            </a:r>
          </a:p>
          <a:p>
            <a:pPr marL="457200" indent="-457200">
              <a:buAutoNum type="arabicPeriod"/>
            </a:pPr>
            <a:r>
              <a:rPr lang="en-US" sz="2400" b="1" i="1" dirty="0" smtClean="0"/>
              <a:t>Tendon of Flexor </a:t>
            </a:r>
            <a:r>
              <a:rPr lang="en-US" sz="2400" b="1" i="1" dirty="0" err="1" smtClean="0"/>
              <a:t>carpi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ulnaris</a:t>
            </a:r>
            <a:r>
              <a:rPr lang="en-US" sz="2400" b="1" i="1" dirty="0" smtClean="0"/>
              <a:t>. </a:t>
            </a:r>
          </a:p>
          <a:p>
            <a:pPr marL="457200" indent="-457200">
              <a:buAutoNum type="arabicPeriod"/>
            </a:pPr>
            <a:r>
              <a:rPr lang="en-US" sz="2400" b="1" i="1" dirty="0" err="1" smtClean="0"/>
              <a:t>Ulnar</a:t>
            </a:r>
            <a:r>
              <a:rPr lang="en-US" sz="2400" b="1" i="1" dirty="0" smtClean="0"/>
              <a:t> nerve.</a:t>
            </a:r>
          </a:p>
          <a:p>
            <a:pPr marL="457200" indent="-457200">
              <a:buAutoNum type="arabicPeriod"/>
            </a:pPr>
            <a:r>
              <a:rPr lang="en-US" sz="2400" b="1" i="1" dirty="0" err="1" smtClean="0"/>
              <a:t>Ulnar</a:t>
            </a:r>
            <a:r>
              <a:rPr lang="en-US" sz="2400" b="1" i="1" dirty="0" smtClean="0"/>
              <a:t> artery.</a:t>
            </a:r>
          </a:p>
          <a:p>
            <a:pPr marL="457200" indent="-457200">
              <a:buAutoNum type="arabicPeriod"/>
            </a:pPr>
            <a:r>
              <a:rPr lang="en-US" sz="2400" b="1" i="1" dirty="0" err="1" smtClean="0"/>
              <a:t>Palmar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cutaneous</a:t>
            </a:r>
            <a:r>
              <a:rPr lang="en-US" sz="2400" b="1" i="1" dirty="0" smtClean="0"/>
              <a:t> branch of </a:t>
            </a:r>
            <a:r>
              <a:rPr lang="en-US" sz="2400" b="1" i="1" dirty="0" err="1" smtClean="0"/>
              <a:t>ulnar</a:t>
            </a:r>
            <a:r>
              <a:rPr lang="en-US" sz="2400" b="1" i="1" dirty="0" smtClean="0"/>
              <a:t> nerve.</a:t>
            </a:r>
          </a:p>
          <a:p>
            <a:pPr marL="457200" indent="-457200">
              <a:buAutoNum type="arabicPeriod"/>
            </a:pPr>
            <a:r>
              <a:rPr lang="en-US" sz="2400" b="1" i="1" dirty="0" smtClean="0"/>
              <a:t>Palmaris </a:t>
            </a:r>
            <a:r>
              <a:rPr lang="en-US" sz="2400" b="1" i="1" dirty="0" err="1" smtClean="0"/>
              <a:t>longus</a:t>
            </a:r>
            <a:r>
              <a:rPr lang="en-US" sz="2400" b="1" i="1" dirty="0" smtClean="0"/>
              <a:t> tendon.</a:t>
            </a:r>
          </a:p>
          <a:p>
            <a:pPr marL="457200" indent="-457200">
              <a:buAutoNum type="arabicPeriod"/>
            </a:pPr>
            <a:r>
              <a:rPr lang="en-US" sz="2400" b="1" i="1" dirty="0" err="1" smtClean="0"/>
              <a:t>Palmar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cutaneous</a:t>
            </a:r>
            <a:r>
              <a:rPr lang="en-US" sz="2400" b="1" i="1" dirty="0" smtClean="0"/>
              <a:t> branch of median nerve.</a:t>
            </a:r>
            <a:endParaRPr lang="en-US" sz="2400" b="1" i="1" dirty="0"/>
          </a:p>
        </p:txBody>
      </p:sp>
      <p:pic>
        <p:nvPicPr>
          <p:cNvPr id="5" name="Picture 2" descr="E:\hand-wrist\scan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 contrast="-10000"/>
          </a:blip>
          <a:srcRect l="1379" t="46564" r="3793" b="4971"/>
          <a:stretch>
            <a:fillRect/>
          </a:stretch>
        </p:blipFill>
        <p:spPr bwMode="auto">
          <a:xfrm>
            <a:off x="3810000" y="1676400"/>
            <a:ext cx="4876800" cy="510540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</a:rPr>
              <a:t>Structures Superficial to Flexor </a:t>
            </a:r>
            <a:r>
              <a:rPr lang="en-US" sz="2800" b="1" i="1" dirty="0" err="1" smtClean="0">
                <a:solidFill>
                  <a:schemeClr val="tx1"/>
                </a:solidFill>
              </a:rPr>
              <a:t>Retinaculum</a:t>
            </a:r>
            <a:r>
              <a:rPr lang="en-US" sz="2800" b="1" i="1" dirty="0" smtClean="0">
                <a:solidFill>
                  <a:schemeClr val="tx1"/>
                </a:solidFill>
              </a:rPr>
              <a:t>.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0" y="2362200"/>
            <a:ext cx="1752600" cy="3048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43400" y="3810000"/>
            <a:ext cx="609600" cy="22860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8512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solidFill>
                  <a:schemeClr val="tx1"/>
                </a:solidFill>
              </a:rPr>
              <a:t>Carpal Tunnel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Documents and Settings\User\My Documents\Student Gray\7. Upper limb\F66122-007-f0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2041"/>
          <a:stretch>
            <a:fillRect/>
          </a:stretch>
        </p:blipFill>
        <p:spPr bwMode="auto">
          <a:xfrm>
            <a:off x="228600" y="1905000"/>
            <a:ext cx="4191000" cy="48006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267200" cy="46331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000" b="1" u="sng" dirty="0" smtClean="0">
                <a:solidFill>
                  <a:srgbClr val="0000FF"/>
                </a:solidFill>
              </a:rPr>
              <a:t>Formed from  </a:t>
            </a:r>
            <a:r>
              <a:rPr lang="en-US" sz="2000" b="1" dirty="0" smtClean="0"/>
              <a:t>Concave anterior surface of the </a:t>
            </a:r>
            <a:r>
              <a:rPr lang="en-US" sz="2000" b="1" dirty="0" err="1" smtClean="0"/>
              <a:t>Carpus</a:t>
            </a:r>
            <a:r>
              <a:rPr lang="en-US" sz="2000" b="1" dirty="0" smtClean="0"/>
              <a:t>  covered by Flexor </a:t>
            </a:r>
            <a:r>
              <a:rPr lang="en-US" sz="2000" b="1" dirty="0" err="1" smtClean="0"/>
              <a:t>Retinaculum</a:t>
            </a:r>
            <a:endParaRPr lang="en-US" sz="2000" b="1" dirty="0" smtClean="0"/>
          </a:p>
          <a:p>
            <a:r>
              <a:rPr lang="en-US" b="1" i="1" u="sng" dirty="0" smtClean="0">
                <a:solidFill>
                  <a:srgbClr val="0000FF"/>
                </a:solidFill>
              </a:rPr>
              <a:t>Contents:</a:t>
            </a:r>
            <a:r>
              <a:rPr lang="en-US" b="1" u="sng" dirty="0" smtClean="0"/>
              <a:t> </a:t>
            </a:r>
          </a:p>
          <a:p>
            <a:pPr>
              <a:buNone/>
            </a:pPr>
            <a:r>
              <a:rPr lang="en-US" sz="2000" b="1" dirty="0" smtClean="0"/>
              <a:t>(Structures Beneath Flexor </a:t>
            </a:r>
          </a:p>
          <a:p>
            <a:pPr>
              <a:buNone/>
            </a:pPr>
            <a:r>
              <a:rPr lang="en-US" sz="2000" b="1" dirty="0" err="1" smtClean="0"/>
              <a:t>Retinaculum</a:t>
            </a:r>
            <a:r>
              <a:rPr lang="en-US" sz="2000" b="1" dirty="0" smtClean="0"/>
              <a:t>)</a:t>
            </a:r>
          </a:p>
          <a:p>
            <a:r>
              <a:rPr lang="en-US" sz="2400" b="1" i="1" u="sng" dirty="0" smtClean="0">
                <a:solidFill>
                  <a:srgbClr val="C00000"/>
                </a:solidFill>
              </a:rPr>
              <a:t>From Medial to Lateral </a:t>
            </a:r>
            <a:r>
              <a:rPr lang="en-US" sz="2400" b="1" u="sng" dirty="0" smtClean="0"/>
              <a:t>:</a:t>
            </a:r>
          </a:p>
          <a:p>
            <a:r>
              <a:rPr lang="en-US" sz="2000" dirty="0" smtClean="0"/>
              <a:t>1</a:t>
            </a:r>
            <a:r>
              <a:rPr lang="en-US" sz="2000" b="1" i="1" dirty="0" smtClean="0"/>
              <a:t>. Long flexor tendons to the fingers </a:t>
            </a:r>
          </a:p>
          <a:p>
            <a:r>
              <a:rPr lang="en-US" sz="2000" b="1" i="1" dirty="0" smtClean="0"/>
              <a:t>(Flex. Dig </a:t>
            </a:r>
            <a:r>
              <a:rPr lang="en-US" sz="2000" b="1" i="1" dirty="0" err="1" smtClean="0"/>
              <a:t>Superficialis</a:t>
            </a:r>
            <a:r>
              <a:rPr lang="en-US" sz="2000" b="1" i="1" dirty="0" smtClean="0"/>
              <a:t> &amp; </a:t>
            </a:r>
            <a:r>
              <a:rPr lang="en-US" sz="2000" b="1" i="1" dirty="0" err="1" smtClean="0"/>
              <a:t>Profundus</a:t>
            </a:r>
            <a:r>
              <a:rPr lang="en-US" sz="2000" b="1" i="1" dirty="0" smtClean="0"/>
              <a:t>). </a:t>
            </a:r>
          </a:p>
          <a:p>
            <a:r>
              <a:rPr lang="en-US" sz="2400" b="1" i="1" u="sng" dirty="0" smtClean="0">
                <a:solidFill>
                  <a:srgbClr val="0000FF"/>
                </a:solidFill>
              </a:rPr>
              <a:t>2.Median nerve.</a:t>
            </a:r>
          </a:p>
          <a:p>
            <a:r>
              <a:rPr lang="en-US" sz="2000" b="1" i="1" dirty="0" smtClean="0"/>
              <a:t>3. Flexor </a:t>
            </a:r>
            <a:r>
              <a:rPr lang="en-US" sz="2000" b="1" i="1" dirty="0" err="1" smtClean="0"/>
              <a:t>Pollicis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Longus</a:t>
            </a:r>
            <a:endParaRPr lang="en-US" sz="2000" b="1" i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457200" y="2362200"/>
            <a:ext cx="8382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2819400"/>
            <a:ext cx="7620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71800" y="2133600"/>
            <a:ext cx="533400" cy="152400"/>
          </a:xfrm>
          <a:prstGeom prst="rect">
            <a:avLst/>
          </a:prstGeom>
          <a:noFill/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2514600"/>
            <a:ext cx="10668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533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solidFill>
                  <a:schemeClr val="tx1"/>
                </a:solidFill>
              </a:rPr>
              <a:t>Carpal Tunnel Syndrome</a:t>
            </a:r>
            <a:endParaRPr lang="en-US" sz="4000" b="1" i="1" dirty="0">
              <a:solidFill>
                <a:schemeClr val="tx1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641475"/>
            <a:ext cx="4800600" cy="52165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i="1" u="sng" dirty="0" smtClean="0">
                <a:solidFill>
                  <a:srgbClr val="0000FF"/>
                </a:solidFill>
              </a:rPr>
              <a:t>Causes :</a:t>
            </a:r>
          </a:p>
          <a:p>
            <a:pPr>
              <a:lnSpc>
                <a:spcPct val="90000"/>
              </a:lnSpc>
            </a:pPr>
            <a:r>
              <a:rPr lang="en-US" sz="2400" b="1" i="1" dirty="0" smtClean="0"/>
              <a:t>Compression of the median nerve within the carpal tunnel.</a:t>
            </a:r>
          </a:p>
          <a:p>
            <a:pPr>
              <a:lnSpc>
                <a:spcPct val="90000"/>
              </a:lnSpc>
            </a:pPr>
            <a:r>
              <a:rPr lang="en-US" sz="2400" b="1" i="1" u="sng" dirty="0" smtClean="0">
                <a:solidFill>
                  <a:srgbClr val="FF0000"/>
                </a:solidFill>
              </a:rPr>
              <a:t>Manifestations </a:t>
            </a:r>
            <a:r>
              <a:rPr lang="en-US" sz="2400" b="1" i="1" u="sng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400" b="1" i="1" dirty="0"/>
              <a:t>(1)</a:t>
            </a:r>
            <a:r>
              <a:rPr lang="en-US" sz="2400" i="1" dirty="0"/>
              <a:t> </a:t>
            </a:r>
            <a:r>
              <a:rPr lang="en-US" sz="2400" b="1" i="1" dirty="0"/>
              <a:t>Burning pain (pins and needles ) in the lateral three and half fingers.</a:t>
            </a:r>
          </a:p>
          <a:p>
            <a:pPr>
              <a:lnSpc>
                <a:spcPct val="90000"/>
              </a:lnSpc>
            </a:pPr>
            <a:r>
              <a:rPr lang="en-US" sz="2400" b="1" i="1" dirty="0"/>
              <a:t>(2) </a:t>
            </a:r>
            <a:r>
              <a:rPr lang="en-US" sz="2400" b="1" i="1" dirty="0" smtClean="0"/>
              <a:t>weakness or atrophy </a:t>
            </a:r>
            <a:r>
              <a:rPr lang="en-US" sz="2400" b="1" i="1" dirty="0"/>
              <a:t>of the </a:t>
            </a:r>
            <a:r>
              <a:rPr lang="en-US" sz="2400" b="1" i="1" dirty="0" err="1"/>
              <a:t>thenar</a:t>
            </a:r>
            <a:r>
              <a:rPr lang="en-US" sz="2400" b="1" i="1" dirty="0"/>
              <a:t> muscles </a:t>
            </a:r>
            <a:r>
              <a:rPr lang="en-US" sz="2400" b="1" i="1" dirty="0" smtClean="0"/>
              <a:t>(</a:t>
            </a:r>
            <a:r>
              <a:rPr lang="en-US" sz="2400" b="1" i="1" dirty="0" smtClean="0">
                <a:solidFill>
                  <a:srgbClr val="0000FF"/>
                </a:solidFill>
              </a:rPr>
              <a:t>Ape Hand)</a:t>
            </a:r>
            <a:r>
              <a:rPr lang="en-US" sz="2400" i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400" i="1" dirty="0" smtClean="0"/>
              <a:t>(3) </a:t>
            </a:r>
            <a:r>
              <a:rPr lang="en-US" sz="2400" b="1" i="1" dirty="0" smtClean="0"/>
              <a:t>Inability to </a:t>
            </a:r>
            <a:r>
              <a:rPr lang="en-US" sz="2400" b="1" i="1" u="sng" dirty="0" smtClean="0">
                <a:solidFill>
                  <a:srgbClr val="C00000"/>
                </a:solidFill>
              </a:rPr>
              <a:t>Oppose</a:t>
            </a:r>
            <a:r>
              <a:rPr lang="en-US" sz="2400" b="1" i="1" dirty="0" smtClean="0">
                <a:solidFill>
                  <a:srgbClr val="007E39"/>
                </a:solidFill>
              </a:rPr>
              <a:t> </a:t>
            </a:r>
            <a:r>
              <a:rPr lang="en-US" sz="2400" b="1" i="1" dirty="0" smtClean="0"/>
              <a:t>the thumb.</a:t>
            </a:r>
            <a:endParaRPr lang="en-US" sz="2400" b="1" i="1" dirty="0"/>
          </a:p>
          <a:p>
            <a:pPr>
              <a:lnSpc>
                <a:spcPct val="90000"/>
              </a:lnSpc>
            </a:pPr>
            <a:r>
              <a:rPr lang="en-US" sz="2400" b="1" i="1" dirty="0"/>
              <a:t>No </a:t>
            </a:r>
            <a:r>
              <a:rPr lang="en-US" sz="2400" b="1" i="1" dirty="0" err="1"/>
              <a:t>parethesia</a:t>
            </a:r>
            <a:r>
              <a:rPr lang="en-US" sz="2400" i="1" dirty="0"/>
              <a:t> over the </a:t>
            </a:r>
            <a:r>
              <a:rPr lang="en-US" sz="2400" b="1" i="1" dirty="0" err="1"/>
              <a:t>thenar</a:t>
            </a:r>
            <a:r>
              <a:rPr lang="en-US" sz="2400" b="1" i="1" dirty="0"/>
              <a:t> </a:t>
            </a:r>
            <a:r>
              <a:rPr lang="en-US" sz="2400" b="1" i="1" dirty="0" smtClean="0"/>
              <a:t>eminence?.</a:t>
            </a:r>
            <a:endParaRPr lang="en-US" sz="2400" b="1" i="1" dirty="0"/>
          </a:p>
        </p:txBody>
      </p:sp>
      <p:pic>
        <p:nvPicPr>
          <p:cNvPr id="117764" name="Picture 4" descr="80C5820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 l="66465" t="25826" r="15877" b="19499"/>
          <a:stretch>
            <a:fillRect/>
          </a:stretch>
        </p:blipFill>
        <p:spPr>
          <a:xfrm>
            <a:off x="609600" y="1828800"/>
            <a:ext cx="3352800" cy="5029200"/>
          </a:xfrm>
          <a:noFill/>
          <a:ln w="38100"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rot="10800000">
            <a:off x="1828800" y="6248400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7040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i="1" dirty="0" err="1" smtClean="0">
                <a:solidFill>
                  <a:srgbClr val="0000FF"/>
                </a:solidFill>
              </a:rPr>
              <a:t>Palmar</a:t>
            </a:r>
            <a:r>
              <a:rPr lang="en-US" sz="4000" b="1" i="1" dirty="0" smtClean="0">
                <a:solidFill>
                  <a:srgbClr val="0000FF"/>
                </a:solidFill>
              </a:rPr>
              <a:t> </a:t>
            </a:r>
            <a:r>
              <a:rPr lang="en-US" sz="4000" b="1" i="1" dirty="0" err="1" smtClean="0">
                <a:solidFill>
                  <a:srgbClr val="0000FF"/>
                </a:solidFill>
              </a:rPr>
              <a:t>Aponeurosis</a:t>
            </a:r>
            <a:endParaRPr lang="en-US" sz="4000" b="1" i="1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920084"/>
            <a:ext cx="4648200" cy="47093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Thickened deep fascia of the Palm.</a:t>
            </a:r>
          </a:p>
          <a:p>
            <a:r>
              <a:rPr lang="en-US" i="1" dirty="0" smtClean="0"/>
              <a:t>Triangular in shape , occupies the central area of the palm.</a:t>
            </a:r>
          </a:p>
          <a:p>
            <a:r>
              <a:rPr lang="en-US" b="1" i="1" u="sng" dirty="0" smtClean="0">
                <a:solidFill>
                  <a:srgbClr val="0000FF"/>
                </a:solidFill>
              </a:rPr>
              <a:t>Apex :</a:t>
            </a:r>
            <a:r>
              <a:rPr lang="en-US" i="1" dirty="0" smtClean="0"/>
              <a:t>attached to the distal border of flexor </a:t>
            </a:r>
            <a:r>
              <a:rPr lang="en-US" i="1" dirty="0" err="1" smtClean="0"/>
              <a:t>retinaculum</a:t>
            </a:r>
            <a:r>
              <a:rPr lang="en-US" i="1" dirty="0" smtClean="0"/>
              <a:t> and receives the insertion of </a:t>
            </a:r>
            <a:r>
              <a:rPr lang="en-US" b="1" i="1" dirty="0" err="1" smtClean="0"/>
              <a:t>palmaris</a:t>
            </a:r>
            <a:r>
              <a:rPr lang="en-US" b="1" i="1" dirty="0" smtClean="0"/>
              <a:t> </a:t>
            </a:r>
            <a:r>
              <a:rPr lang="en-US" b="1" i="1" dirty="0" err="1" smtClean="0"/>
              <a:t>longus</a:t>
            </a:r>
            <a:r>
              <a:rPr lang="en-US" b="1" i="1" dirty="0" smtClean="0"/>
              <a:t> tendon</a:t>
            </a:r>
            <a:r>
              <a:rPr lang="en-US" i="1" dirty="0" smtClean="0"/>
              <a:t>.</a:t>
            </a:r>
          </a:p>
          <a:p>
            <a:r>
              <a:rPr lang="en-US" b="1" i="1" u="sng" dirty="0" smtClean="0">
                <a:solidFill>
                  <a:srgbClr val="0000FF"/>
                </a:solidFill>
              </a:rPr>
              <a:t>Base :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i="1" dirty="0" smtClean="0"/>
              <a:t>divides at the bases of the fingers into four slips that pass into the fingers.</a:t>
            </a:r>
          </a:p>
          <a:p>
            <a:r>
              <a:rPr lang="en-US" b="1" i="1" u="sng" dirty="0" smtClean="0">
                <a:solidFill>
                  <a:srgbClr val="FF0000"/>
                </a:solidFill>
              </a:rPr>
              <a:t>Functions :</a:t>
            </a:r>
          </a:p>
          <a:p>
            <a:r>
              <a:rPr lang="en-US" i="1" dirty="0" smtClean="0"/>
              <a:t>1. F</a:t>
            </a:r>
            <a:r>
              <a:rPr lang="en-US" b="1" i="1" dirty="0" smtClean="0"/>
              <a:t>irmly attached to the overlying skin and improves the grip.</a:t>
            </a:r>
          </a:p>
          <a:p>
            <a:r>
              <a:rPr lang="en-US" b="1" i="1" dirty="0" smtClean="0"/>
              <a:t>2. Protects the underlying tendons, vessels &amp; nerves.</a:t>
            </a:r>
          </a:p>
          <a:p>
            <a:r>
              <a:rPr lang="en-US" b="1" i="1" dirty="0" smtClean="0"/>
              <a:t>3. Gives origin to </a:t>
            </a:r>
            <a:r>
              <a:rPr lang="en-US" b="1" i="1" dirty="0" err="1" smtClean="0"/>
              <a:t>palmaris</a:t>
            </a:r>
            <a:r>
              <a:rPr lang="en-US" b="1" i="1" dirty="0" smtClean="0"/>
              <a:t> </a:t>
            </a:r>
            <a:r>
              <a:rPr lang="en-US" b="1" i="1" dirty="0" err="1" smtClean="0"/>
              <a:t>brevis</a:t>
            </a:r>
            <a:r>
              <a:rPr lang="en-US" b="1" i="1" dirty="0" smtClean="0"/>
              <a:t>.</a:t>
            </a:r>
          </a:p>
          <a:p>
            <a:endParaRPr lang="en-US" sz="2000" b="1" dirty="0" smtClean="0"/>
          </a:p>
          <a:p>
            <a:endParaRPr lang="en-US" sz="2000" b="1" dirty="0"/>
          </a:p>
        </p:txBody>
      </p:sp>
      <p:pic>
        <p:nvPicPr>
          <p:cNvPr id="1026" name="Picture 2" descr="C:\Documents and Settings\User\My Documents\My Pictures\Picture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457200" y="1828800"/>
            <a:ext cx="3581400" cy="5029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2133600" y="4419600"/>
            <a:ext cx="762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6278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Palmaris 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Brevis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User\My Documents\Student Gray\7. Upper limb\F66122-007-f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-10000"/>
          </a:blip>
          <a:srcRect l="12451" r="14377" b="5836"/>
          <a:stretch>
            <a:fillRect/>
          </a:stretch>
        </p:blipFill>
        <p:spPr bwMode="auto">
          <a:xfrm>
            <a:off x="5715000" y="2362200"/>
            <a:ext cx="3429000" cy="41751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228600" y="3048000"/>
          <a:ext cx="5715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33"/>
                <a:gridCol w="1115085"/>
                <a:gridCol w="1206682"/>
                <a:gridCol w="2133600"/>
              </a:tblGrid>
              <a:tr h="43542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Origin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Insertion</a:t>
                      </a:r>
                      <a:endParaRPr lang="en-US" sz="16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FF"/>
                          </a:solidFill>
                        </a:rPr>
                        <a:t>Action</a:t>
                      </a:r>
                      <a:endParaRPr lang="en-US" sz="18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1393371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FR and PA</a:t>
                      </a:r>
                      <a:r>
                        <a:rPr lang="en-US" i="1" dirty="0" smtClean="0"/>
                        <a:t>.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Skin of Palm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UN</a:t>
                      </a:r>
                    </a:p>
                    <a:p>
                      <a:r>
                        <a:rPr lang="en-US" b="1" i="1" dirty="0" smtClean="0"/>
                        <a:t>(</a:t>
                      </a:r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Sup.</a:t>
                      </a:r>
                    </a:p>
                    <a:p>
                      <a:r>
                        <a:rPr lang="en-US" b="1" i="1" dirty="0" smtClean="0">
                          <a:solidFill>
                            <a:srgbClr val="C00000"/>
                          </a:solidFill>
                        </a:rPr>
                        <a:t>Branch</a:t>
                      </a:r>
                      <a:r>
                        <a:rPr lang="en-US" b="1" i="1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Corrugation of skin to</a:t>
                      </a:r>
                      <a:r>
                        <a:rPr lang="en-US" b="1" i="1" baseline="0" dirty="0" smtClean="0"/>
                        <a:t> </a:t>
                      </a:r>
                      <a:r>
                        <a:rPr lang="en-US" b="1" i="1" dirty="0" smtClean="0"/>
                        <a:t>improve</a:t>
                      </a:r>
                    </a:p>
                    <a:p>
                      <a:r>
                        <a:rPr lang="en-US" b="1" i="1" dirty="0" smtClean="0"/>
                        <a:t>grip </a:t>
                      </a:r>
                      <a:endParaRPr lang="en-US" b="1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Short Muscles of Thumb &amp; </a:t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r>
              <a:rPr lang="en-US" sz="4000" b="1" i="1" dirty="0" smtClean="0">
                <a:solidFill>
                  <a:srgbClr val="FF0000"/>
                </a:solidFill>
              </a:rPr>
              <a:t>Little  Finger</a:t>
            </a:r>
            <a:endParaRPr lang="ar-SA" sz="4000" b="1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User\My Documents\Student Gray\7. Upper limb\F66122-007-f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73" r="3636" b="5705"/>
          <a:stretch>
            <a:fillRect/>
          </a:stretch>
        </p:blipFill>
        <p:spPr bwMode="auto">
          <a:xfrm>
            <a:off x="609600" y="1905000"/>
            <a:ext cx="7772400" cy="46481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3429000" y="2133600"/>
            <a:ext cx="1600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10200" y="5715000"/>
            <a:ext cx="2286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1089</TotalTime>
  <Words>1001</Words>
  <Application>Microsoft Office PowerPoint</Application>
  <PresentationFormat>On-screen Show (4:3)</PresentationFormat>
  <Paragraphs>230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Slide 1</vt:lpstr>
      <vt:lpstr>OBJECTIVES</vt:lpstr>
      <vt:lpstr>Retinacula</vt:lpstr>
      <vt:lpstr>Structures Superficial to Flexor Retinaculum.</vt:lpstr>
      <vt:lpstr>Carpal Tunnel</vt:lpstr>
      <vt:lpstr>Carpal Tunnel Syndrome</vt:lpstr>
      <vt:lpstr>Palmar Aponeurosis</vt:lpstr>
      <vt:lpstr>Palmaris  Brevis</vt:lpstr>
      <vt:lpstr>Short Muscles of Thumb &amp;  Little  Finger</vt:lpstr>
      <vt:lpstr>Hypothenar Eminence (3)</vt:lpstr>
      <vt:lpstr>Thenar Eminence (3)</vt:lpstr>
      <vt:lpstr> Adductor  Pollicis</vt:lpstr>
      <vt:lpstr>Insertion of Flexor Dig Superficialis</vt:lpstr>
      <vt:lpstr>Insertion of Flexor Dig Profundus</vt:lpstr>
      <vt:lpstr>Fibrous Flexor (Digital) Sheath</vt:lpstr>
      <vt:lpstr>Synovial Flexor Sheaths</vt:lpstr>
      <vt:lpstr>Synovial Flexor Sheaths</vt:lpstr>
      <vt:lpstr>Lumbrical Muscles (4)</vt:lpstr>
      <vt:lpstr>Palmar Interossei (4)</vt:lpstr>
      <vt:lpstr>Dorsal Interossei (4)</vt:lpstr>
      <vt:lpstr>Action of Lumbricals &amp; Interossei</vt:lpstr>
      <vt:lpstr>Extensor Expansion</vt:lpstr>
      <vt:lpstr>Thank you</vt:lpstr>
    </vt:vector>
  </TitlesOfParts>
  <Company>King Khalid University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&amp; WRIST</dc:title>
  <dc:creator>User</dc:creator>
  <cp:lastModifiedBy>Jamila hafizelmedany</cp:lastModifiedBy>
  <cp:revision>156</cp:revision>
  <dcterms:created xsi:type="dcterms:W3CDTF">2010-12-28T10:24:27Z</dcterms:created>
  <dcterms:modified xsi:type="dcterms:W3CDTF">2011-12-25T08:32:47Z</dcterms:modified>
</cp:coreProperties>
</file>