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267" r:id="rId5"/>
    <p:sldId id="265" r:id="rId6"/>
    <p:sldId id="268" r:id="rId7"/>
    <p:sldId id="282" r:id="rId8"/>
    <p:sldId id="283" r:id="rId9"/>
    <p:sldId id="257" r:id="rId10"/>
    <p:sldId id="284" r:id="rId11"/>
    <p:sldId id="258" r:id="rId12"/>
    <p:sldId id="259" r:id="rId13"/>
    <p:sldId id="285" r:id="rId14"/>
    <p:sldId id="261" r:id="rId15"/>
    <p:sldId id="262" r:id="rId16"/>
    <p:sldId id="263" r:id="rId17"/>
    <p:sldId id="264" r:id="rId18"/>
    <p:sldId id="271" r:id="rId19"/>
    <p:sldId id="272" r:id="rId20"/>
    <p:sldId id="290" r:id="rId21"/>
    <p:sldId id="287" r:id="rId22"/>
    <p:sldId id="286" r:id="rId23"/>
    <p:sldId id="288" r:id="rId24"/>
    <p:sldId id="274" r:id="rId25"/>
    <p:sldId id="289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5C908-36E8-5944-B212-D19C573B2CA8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C0BCF-5937-1045-8CA9-BA2CDE0CB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7487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C0FE9-65B8-8E48-9AC9-46643F478163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1FA7-2632-6A44-A5C9-50E537155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158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13E19-4DD8-174B-8E4B-A174D28B9FF0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94D88-1179-8A47-8277-07F0A9691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652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fld id="{6383AD45-3918-3C48-A337-CB0CBA9BDE6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363434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EBC61-995F-8246-9236-4E2CD8ADAA92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FDEB9-2FBB-9E45-8809-5CF435189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4914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DADD5-BE37-D04C-8B68-60F3D1EC24F8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70648-6029-5A47-9BD0-C12C4E006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3482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DB575-2A74-1F49-8775-B6FBDD14B7E2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292BC-DF58-544E-8CD3-4D976E1CB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7680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468E9-D8F7-2745-BEF4-EF66CCAE696C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0DDAA-79E5-D246-9856-9E5717D5F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352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6B065-8D1C-9B46-AFDB-28AF3B4B30C1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8D8C-CF05-5043-AD91-37D6EE8E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9707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E4D35F-EC29-2E47-A064-3614866020E3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DE832-ABDC-9E4D-AAA9-BAF2720B1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4207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7F22C-D3EA-8647-AF4D-9D9042A3C3C9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6DE4E-94A1-9B42-9016-0B4E34673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36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5B2F0-A583-8046-8410-C965F95D8BA6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CC0E-BBE4-EA41-9917-F9FE7B522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1922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40DA0D7-04EB-1B43-81FE-95CC6F2832B9}" type="datetimeFigureOut">
              <a:rPr lang="en-US"/>
              <a:pPr/>
              <a:t>12/27/11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A39EF8C-2E68-F84D-912D-696B962E94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</a:rPr>
              <a:t>Vascular Anatomy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</a:rPr>
              <a:t>of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</a:rPr>
              <a:t>the upper limb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+mj-ea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219200"/>
          </a:xfrm>
        </p:spPr>
        <p:txBody>
          <a:bodyPr/>
          <a:lstStyle/>
          <a:p>
            <a:pPr eaLnBrk="1" hangingPunct="1"/>
            <a:r>
              <a:rPr lang="en-GB" sz="3600">
                <a:solidFill>
                  <a:schemeClr val="tx1"/>
                </a:solidFill>
                <a:latin typeface="Brush Script MT" charset="0"/>
              </a:rPr>
              <a:t>Dr. Zeenat Zaidi</a:t>
            </a:r>
          </a:p>
          <a:p>
            <a:pPr eaLnBrk="1" hangingPunct="1"/>
            <a:r>
              <a:rPr lang="en-GB" sz="3600">
                <a:solidFill>
                  <a:schemeClr val="tx1"/>
                </a:solidFill>
                <a:latin typeface="Brush Script MT" charset="0"/>
              </a:rPr>
              <a:t>Dr. Essam Eldin Salama </a:t>
            </a:r>
            <a:endParaRPr lang="en-US" sz="3600">
              <a:solidFill>
                <a:schemeClr val="tx1"/>
              </a:solidFill>
              <a:latin typeface="Brush Script MT" charset="0"/>
            </a:endParaRPr>
          </a:p>
        </p:txBody>
      </p:sp>
      <p:pic>
        <p:nvPicPr>
          <p:cNvPr id="307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12903" r="8163" b="9677"/>
          <a:stretch>
            <a:fillRect/>
          </a:stretch>
        </p:blipFill>
        <p:spPr bwMode="auto">
          <a:xfrm>
            <a:off x="3886200" y="838200"/>
            <a:ext cx="1333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GB" b="1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GB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Brachial Artery:</a:t>
            </a:r>
            <a:r>
              <a:rPr lang="en-GB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Relations</a:t>
            </a:r>
            <a:r>
              <a:rPr lang="en-GB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dirty="0">
              <a:ea typeface="+mj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5105400" cy="5181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Anteriorly: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crossed from above downward by medial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cutanous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nerve of the forearm, median nerve, and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bicipital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aponeurosis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GB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Posterioly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triceps,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coraco-brachialis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brachialis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Medially: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basilic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vien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mdian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nerves.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Laterally: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coracbrachialis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and biceps muscles.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8" name="Picture 5" descr="上肢神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524000"/>
            <a:ext cx="2857500" cy="4524375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791200" y="16002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coracobrachialis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791200" y="20574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biceps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791200" y="2667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brachialis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7772400" y="3124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Ulnar n.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7543800" y="36576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Median  n.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86600" y="1905000"/>
            <a:ext cx="685800" cy="1524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2209800"/>
            <a:ext cx="1066800" cy="1524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895600"/>
            <a:ext cx="762000" cy="762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620000" y="3124200"/>
            <a:ext cx="152400" cy="153988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7467600" y="3429000"/>
            <a:ext cx="304800" cy="2286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447800"/>
            <a:ext cx="4038600" cy="3733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Muscular.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Nutrient to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humerus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Profunda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brachii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Superior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collateral.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Inferior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collateral.   </a:t>
            </a:r>
            <a:endParaRPr lang="en-US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3315" name="Picture 6" descr="C:\Users\user\Pictures\q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388"/>
            <a:ext cx="2884488" cy="66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 bwMode="auto">
          <a:xfrm>
            <a:off x="0" y="304800"/>
            <a:ext cx="5029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 Brachial Artery:</a:t>
            </a:r>
            <a:r>
              <a:rPr lang="en-GB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Branches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57600" y="2362200"/>
            <a:ext cx="2743200" cy="381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76600" y="2743200"/>
            <a:ext cx="3429000" cy="6096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4191000"/>
            <a:ext cx="2057400" cy="3048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Documents and Settings\Free User\My Documents\My Pictures\ss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609600"/>
            <a:ext cx="1828800" cy="5757863"/>
          </a:xfrm>
          <a:noFill/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343400" cy="6413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GB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</a:br>
            <a:r>
              <a:rPr lang="en-GB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</a:br>
            <a:r>
              <a:rPr lang="en-GB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Ulnar Artery</a:t>
            </a:r>
            <a:endParaRPr lang="en-US" sz="36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543800" y="3581400"/>
            <a:ext cx="140335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Ulnar artery</a:t>
            </a:r>
            <a:endParaRPr lang="en-US">
              <a:latin typeface="Calibri" charset="0"/>
            </a:endParaRPr>
          </a:p>
        </p:txBody>
      </p:sp>
      <p:cxnSp>
        <p:nvCxnSpPr>
          <p:cNvPr id="8" name="Straight Arrow Connector 7"/>
          <p:cNvCxnSpPr>
            <a:stCxn id="14340" idx="1"/>
          </p:cNvCxnSpPr>
          <p:nvPr/>
        </p:nvCxnSpPr>
        <p:spPr>
          <a:xfrm rot="10800000">
            <a:off x="6934200" y="3733800"/>
            <a:ext cx="609600" cy="333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7467600" y="5562600"/>
            <a:ext cx="140335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Superficial palmar arch</a:t>
            </a:r>
            <a:endParaRPr lang="en-US">
              <a:latin typeface="Calibri" charset="0"/>
            </a:endParaRPr>
          </a:p>
        </p:txBody>
      </p:sp>
      <p:cxnSp>
        <p:nvCxnSpPr>
          <p:cNvPr id="14" name="Straight Arrow Connector 13"/>
          <p:cNvCxnSpPr>
            <a:stCxn id="14342" idx="1"/>
          </p:cNvCxnSpPr>
          <p:nvPr/>
        </p:nvCxnSpPr>
        <p:spPr>
          <a:xfrm rot="10800000" flipV="1">
            <a:off x="6629400" y="5884863"/>
            <a:ext cx="83820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Content Placeholder 8"/>
          <p:cNvSpPr txBox="1">
            <a:spLocks/>
          </p:cNvSpPr>
          <p:nvPr/>
        </p:nvSpPr>
        <p:spPr bwMode="auto">
          <a:xfrm>
            <a:off x="228600" y="990600"/>
            <a:ext cx="4800600" cy="513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larger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of the two terminal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branches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of 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brachial artery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Begins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in the </a:t>
            </a:r>
            <a:r>
              <a:rPr lang="en-GB" sz="2400" dirty="0" err="1">
                <a:latin typeface="Times New Roman" pitchFamily="18" charset="0"/>
                <a:ea typeface="+mn-ea"/>
                <a:cs typeface="Times New Roman" pitchFamily="18" charset="0"/>
              </a:rPr>
              <a:t>cubital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ea typeface="+mn-ea"/>
                <a:cs typeface="Times New Roman" pitchFamily="18" charset="0"/>
              </a:rPr>
              <a:t>fossa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at the level of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neck of radius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Descends through 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anterior compartment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of the forearm.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Enters the palm,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in front of the flexor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retinaculum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, with the </a:t>
            </a:r>
            <a:r>
              <a:rPr lang="en-GB" sz="2400" dirty="0" err="1"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nerve.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Ends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by forming 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superficial palmer arch,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>
                <a:latin typeface="Times New Roman" pitchFamily="18" charset="0"/>
                <a:ea typeface="+mn-ea"/>
                <a:cs typeface="Times New Roman" pitchFamily="18" charset="0"/>
              </a:rPr>
              <a:t>with the superficial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palmer branch of radial artery.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56388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46" name="TextBox 5"/>
          <p:cNvSpPr txBox="1">
            <a:spLocks noChangeArrowheads="1"/>
          </p:cNvSpPr>
          <p:nvPr/>
        </p:nvSpPr>
        <p:spPr bwMode="auto">
          <a:xfrm>
            <a:off x="7391400" y="4495800"/>
            <a:ext cx="140335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Radial artery</a:t>
            </a:r>
            <a:endParaRPr lang="en-US">
              <a:latin typeface="Calibri" charset="0"/>
            </a:endParaRPr>
          </a:p>
        </p:txBody>
      </p:sp>
      <p:sp>
        <p:nvSpPr>
          <p:cNvPr id="14347" name="TextBox 5"/>
          <p:cNvSpPr txBox="1">
            <a:spLocks noChangeArrowheads="1"/>
          </p:cNvSpPr>
          <p:nvPr/>
        </p:nvSpPr>
        <p:spPr bwMode="auto">
          <a:xfrm>
            <a:off x="7391400" y="1295400"/>
            <a:ext cx="16002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Brachial artery</a:t>
            </a:r>
            <a:endParaRPr lang="en-US">
              <a:latin typeface="Calibri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6248400" y="46482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347" idx="1"/>
          </p:cNvCxnSpPr>
          <p:nvPr/>
        </p:nvCxnSpPr>
        <p:spPr>
          <a:xfrm rot="10800000">
            <a:off x="6629400" y="1447800"/>
            <a:ext cx="762000" cy="31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Users\user\Pictures\xxxx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04800"/>
            <a:ext cx="2667000" cy="6324600"/>
          </a:xfrm>
          <a:noFill/>
        </p:spPr>
      </p:pic>
      <p:sp>
        <p:nvSpPr>
          <p:cNvPr id="15363" name="Content Placeholder 5"/>
          <p:cNvSpPr>
            <a:spLocks noGrp="1"/>
          </p:cNvSpPr>
          <p:nvPr>
            <p:ph sz="half" idx="1"/>
          </p:nvPr>
        </p:nvSpPr>
        <p:spPr>
          <a:xfrm>
            <a:off x="3886200" y="1066800"/>
            <a:ext cx="4419600" cy="5105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Muscular 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Recurrent branch for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anastomosis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around the elbow joint.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Common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interosseous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artery, which gives anterior and posterior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interosseous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arteries.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Branch to </a:t>
            </a:r>
            <a:r>
              <a:rPr lang="en-GB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anastomose</a:t>
            </a:r>
            <a:r>
              <a:rPr lang="en-GB" dirty="0" smtClean="0">
                <a:latin typeface="Times New Roman" pitchFamily="18" charset="0"/>
                <a:ea typeface="+mn-ea"/>
                <a:cs typeface="Times New Roman" pitchFamily="18" charset="0"/>
              </a:rPr>
              <a:t> around the wrist joint.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657600" y="228600"/>
            <a:ext cx="5029200" cy="639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b="1" dirty="0" err="1">
                <a:latin typeface="Times New Roman" pitchFamily="18" charset="0"/>
                <a:ea typeface="+mj-ea"/>
                <a:cs typeface="Times New Roman" pitchFamily="18" charset="0"/>
              </a:rPr>
              <a:t>Ulnar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 Artery:</a:t>
            </a:r>
            <a:r>
              <a:rPr lang="en-GB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Branches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209800" y="1447800"/>
            <a:ext cx="1828800" cy="381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981200" y="2057400"/>
            <a:ext cx="2057400" cy="1143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057400" y="4191000"/>
            <a:ext cx="2057400" cy="762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Documents and Settings\Free User\My Documents\My Pictures\ss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533400"/>
            <a:ext cx="1905000" cy="5997575"/>
          </a:xfrm>
          <a:noFill/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6413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Radial Artery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7620000" y="3276600"/>
            <a:ext cx="1371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Radial artery</a:t>
            </a:r>
            <a:endParaRPr lang="en-US">
              <a:latin typeface="Calibri" charset="0"/>
            </a:endParaRPr>
          </a:p>
        </p:txBody>
      </p:sp>
      <p:cxnSp>
        <p:nvCxnSpPr>
          <p:cNvPr id="11" name="Straight Arrow Connector 10"/>
          <p:cNvCxnSpPr>
            <a:stCxn id="16388" idx="1"/>
          </p:cNvCxnSpPr>
          <p:nvPr/>
        </p:nvCxnSpPr>
        <p:spPr>
          <a:xfrm rot="10800000">
            <a:off x="6324600" y="3352800"/>
            <a:ext cx="1295400" cy="1095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457200" y="914400"/>
            <a:ext cx="44958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smaller 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of the two terminal branches of the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brachial artery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Begins in the </a:t>
            </a:r>
            <a:r>
              <a:rPr lang="en-GB" sz="2800" dirty="0" err="1">
                <a:latin typeface="Times New Roman" pitchFamily="18" charset="0"/>
                <a:ea typeface="+mn-ea"/>
                <a:cs typeface="Times New Roman" pitchFamily="18" charset="0"/>
              </a:rPr>
              <a:t>cubital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fossa at the level of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neck of radius.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Descends downward and laterally.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Leaves the forearm by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winding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around the lateral aspect of the wrist to reach the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dorsum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of the hand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304800" y="381000"/>
            <a:ext cx="5334000" cy="639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Radial Artery:</a:t>
            </a:r>
            <a:r>
              <a:rPr lang="en-GB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3600" b="1" dirty="0">
                <a:latin typeface="Times New Roman" pitchFamily="18" charset="0"/>
                <a:ea typeface="+mj-ea"/>
                <a:cs typeface="Times New Roman" pitchFamily="18" charset="0"/>
              </a:rPr>
              <a:t>Branches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762000" y="1447800"/>
            <a:ext cx="4038600" cy="480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Muscular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Recurrent branch for </a:t>
            </a:r>
            <a:r>
              <a:rPr lang="en-GB" sz="3200" dirty="0" err="1">
                <a:latin typeface="Times New Roman" pitchFamily="18" charset="0"/>
                <a:ea typeface="+mn-ea"/>
                <a:cs typeface="Times New Roman" pitchFamily="18" charset="0"/>
              </a:rPr>
              <a:t>anastomosis</a:t>
            </a: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 around the elbow joint.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Superficial </a:t>
            </a:r>
            <a:r>
              <a:rPr lang="en-GB" sz="3200" dirty="0" err="1">
                <a:latin typeface="Times New Roman" pitchFamily="18" charset="0"/>
                <a:ea typeface="+mn-ea"/>
                <a:cs typeface="Times New Roman" pitchFamily="18" charset="0"/>
              </a:rPr>
              <a:t>palmar</a:t>
            </a: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 branch, joins the </a:t>
            </a:r>
            <a:r>
              <a:rPr lang="en-GB" sz="3200" dirty="0" err="1"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 artery to form the superficial </a:t>
            </a:r>
            <a:r>
              <a:rPr lang="en-GB" sz="3200" dirty="0" err="1">
                <a:latin typeface="Times New Roman" pitchFamily="18" charset="0"/>
                <a:ea typeface="+mn-ea"/>
                <a:cs typeface="Times New Roman" pitchFamily="18" charset="0"/>
              </a:rPr>
              <a:t>palmar</a:t>
            </a: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 arch.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17412" name="Content Placeholder 7" descr="C:\Users\user\Pictures\xxx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533400"/>
            <a:ext cx="2667000" cy="5853113"/>
          </a:xfr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4495800" y="1447800"/>
            <a:ext cx="2514600" cy="7620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3962400"/>
            <a:ext cx="2362200" cy="4572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手掌面血管和神经（2）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95400"/>
            <a:ext cx="3505200" cy="4876800"/>
          </a:xfrm>
          <a:ln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924800" y="15240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Ulnar artery</a:t>
            </a:r>
            <a:endParaRPr lang="en-US">
              <a:latin typeface="Calibri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7391400" y="2133600"/>
            <a:ext cx="762000" cy="304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304800" y="1143000"/>
            <a:ext cx="4648200" cy="518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artery: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Enters the hand: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anterior to the flexor </a:t>
            </a:r>
            <a:r>
              <a:rPr lang="en-GB" sz="2800" dirty="0" err="1">
                <a:latin typeface="Times New Roman" pitchFamily="18" charset="0"/>
                <a:ea typeface="+mn-ea"/>
                <a:cs typeface="Times New Roman" pitchFamily="18" charset="0"/>
              </a:rPr>
              <a:t>retinaculum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on the lateral side of the </a:t>
            </a:r>
            <a:r>
              <a:rPr lang="en-GB" sz="2800" dirty="0" err="1"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nerve and </a:t>
            </a:r>
            <a:r>
              <a:rPr lang="en-GB" sz="2800" dirty="0" err="1">
                <a:latin typeface="Times New Roman" pitchFamily="18" charset="0"/>
                <a:ea typeface="+mn-ea"/>
                <a:cs typeface="Times New Roman" pitchFamily="18" charset="0"/>
              </a:rPr>
              <a:t>pisiform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bone.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Gives a deep branch.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Continue as the superficial </a:t>
            </a:r>
            <a:r>
              <a:rPr lang="en-GB" sz="2800" dirty="0" err="1">
                <a:latin typeface="Times New Roman" pitchFamily="18" charset="0"/>
                <a:ea typeface="+mn-ea"/>
                <a:cs typeface="Times New Roman" pitchFamily="18" charset="0"/>
              </a:rPr>
              <a:t>palmar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arch.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0" y="228600"/>
            <a:ext cx="9144000" cy="639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Arteries of the Palm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2860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FR</a:t>
            </a:r>
          </a:p>
        </p:txBody>
      </p:sp>
      <p:sp>
        <p:nvSpPr>
          <p:cNvPr id="18440" name="TextBox 4"/>
          <p:cNvSpPr txBox="1">
            <a:spLocks noChangeArrowheads="1"/>
          </p:cNvSpPr>
          <p:nvPr/>
        </p:nvSpPr>
        <p:spPr bwMode="auto">
          <a:xfrm>
            <a:off x="5029200" y="48006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Superficial palmar arch</a:t>
            </a:r>
            <a:endParaRPr lang="en-US">
              <a:latin typeface="Calibri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5676900" y="3467100"/>
            <a:ext cx="1752600" cy="1066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Users\user\Pictures\aqa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43000"/>
            <a:ext cx="3557588" cy="4649788"/>
          </a:xfrm>
          <a:noFill/>
        </p:spPr>
      </p:pic>
      <p:cxnSp>
        <p:nvCxnSpPr>
          <p:cNvPr id="11" name="Straight Arrow Connector 10"/>
          <p:cNvCxnSpPr/>
          <p:nvPr/>
        </p:nvCxnSpPr>
        <p:spPr>
          <a:xfrm rot="5400000">
            <a:off x="6934200" y="2667000"/>
            <a:ext cx="1447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7010400" y="1905000"/>
            <a:ext cx="1447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Radial artery</a:t>
            </a:r>
            <a:endParaRPr lang="en-US">
              <a:latin typeface="Calibri" charset="0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 bwMode="auto">
          <a:xfrm>
            <a:off x="457200" y="1143000"/>
            <a:ext cx="4343400" cy="464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Radial artery;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Leaves dorsum of the hand by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turning forward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between the proximal ends of 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GB" sz="2400" baseline="30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and 2</a:t>
            </a:r>
            <a:r>
              <a:rPr lang="en-GB" sz="2400" baseline="30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metacarpal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bones and two heads of the 1</a:t>
            </a:r>
            <a:r>
              <a:rPr lang="en-GB" sz="2400" baseline="30000" dirty="0"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dorsal </a:t>
            </a:r>
            <a:r>
              <a:rPr lang="en-GB" sz="2400" dirty="0" err="1">
                <a:latin typeface="Times New Roman" pitchFamily="18" charset="0"/>
                <a:ea typeface="+mn-ea"/>
                <a:cs typeface="Times New Roman" pitchFamily="18" charset="0"/>
              </a:rPr>
              <a:t>inerossous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muscle.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On entering the palm it continues as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deep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palmar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arch.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It gives; </a:t>
            </a:r>
            <a:r>
              <a:rPr lang="en-GB" sz="2400" dirty="0" err="1">
                <a:latin typeface="Times New Roman" pitchFamily="18" charset="0"/>
                <a:ea typeface="+mn-ea"/>
                <a:cs typeface="Times New Roman" pitchFamily="18" charset="0"/>
              </a:rPr>
              <a:t>arteria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radialis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indecis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lang="en-GB" sz="2400" dirty="0" err="1">
                <a:latin typeface="Times New Roman" pitchFamily="18" charset="0"/>
                <a:ea typeface="+mn-ea"/>
                <a:cs typeface="Times New Roman" pitchFamily="18" charset="0"/>
              </a:rPr>
              <a:t>arteria</a:t>
            </a:r>
            <a:r>
              <a:rPr lang="en-GB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princeps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policis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0" y="228600"/>
            <a:ext cx="9144000" cy="639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Arteries of the Palm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934200" y="4800600"/>
            <a:ext cx="1447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6934200" y="4876800"/>
            <a:ext cx="1676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6629400" y="5867400"/>
            <a:ext cx="2286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>
                <a:latin typeface="Calibri" charset="0"/>
              </a:rPr>
              <a:t>1</a:t>
            </a:r>
            <a:r>
              <a:rPr lang="en-GB" baseline="30000">
                <a:latin typeface="Calibri" charset="0"/>
              </a:rPr>
              <a:t>st</a:t>
            </a:r>
            <a:r>
              <a:rPr lang="en-GB">
                <a:latin typeface="Calibri" charset="0"/>
              </a:rPr>
              <a:t> dorsal interosseous muscle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876800" cy="6413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Superficial </a:t>
            </a:r>
            <a:r>
              <a:rPr lang="en-GB" sz="3200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Palmar</a:t>
            </a:r>
            <a:r>
              <a:rPr lang="en-GB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Arch</a:t>
            </a:r>
            <a:endParaRPr lang="en-US" sz="32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381000" y="1143000"/>
            <a:ext cx="4267200" cy="518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Is the direct continuation of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artery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, as it curves laterally behind the </a:t>
            </a:r>
            <a:r>
              <a:rPr lang="en-US" sz="2400" dirty="0" err="1">
                <a:latin typeface="Times New Roman" pitchFamily="18" charset="0"/>
                <a:ea typeface="+mn-ea"/>
                <a:cs typeface="Times New Roman" pitchFamily="18" charset="0"/>
              </a:rPr>
              <a:t>palmar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n-ea"/>
                <a:cs typeface="Times New Roman" pitchFamily="18" charset="0"/>
              </a:rPr>
              <a:t>aponeurosis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Is completed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branch from the radial artery.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Lies approximately at the level of the </a:t>
            </a: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distal border of the extended thumb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Gives: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digital arteries 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from its convexity to supply the fingers.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20484" name="Picture 5" descr="C:\Users\user\Pictures\de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762000"/>
            <a:ext cx="3352800" cy="5162550"/>
          </a:xfrm>
          <a:noFill/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105400" y="5334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Radial a.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5105400" y="19050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Princeps pollicis a.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5105400" y="9906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Radialis indices a.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7696200" y="51054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Ulnar a.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8382000" y="2590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Digital arteries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3810000"/>
            <a:ext cx="1828800" cy="76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781800" y="2971800"/>
            <a:ext cx="16764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7162800" y="2971800"/>
            <a:ext cx="1295400" cy="533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391400" y="2971800"/>
            <a:ext cx="1066800" cy="6858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96000" y="5562600"/>
            <a:ext cx="381000" cy="152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7239000" y="5257800"/>
            <a:ext cx="533400" cy="76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3619500" y="2476500"/>
            <a:ext cx="2438400" cy="2286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295900" y="2857500"/>
            <a:ext cx="838200" cy="152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638800" y="1981200"/>
            <a:ext cx="99060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228600" y="228600"/>
            <a:ext cx="4953000" cy="617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Is a continuation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radial artery 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as it curves medially beneath long flexor tendons , in front of the metacarpal bones and </a:t>
            </a:r>
            <a:r>
              <a:rPr lang="en-US" sz="2400" dirty="0" err="1">
                <a:latin typeface="Times New Roman" pitchFamily="18" charset="0"/>
                <a:ea typeface="+mn-ea"/>
                <a:cs typeface="Times New Roman" pitchFamily="18" charset="0"/>
              </a:rPr>
              <a:t>interosseous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muscles.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Is completed on the medial side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deep branch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artery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Lies at a level of the </a:t>
            </a: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proximal border of extended thumb.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It sends branches: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superiorly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to share in </a:t>
            </a:r>
            <a:r>
              <a:rPr lang="en-US" sz="2400" dirty="0" err="1">
                <a:latin typeface="Times New Roman" pitchFamily="18" charset="0"/>
                <a:ea typeface="+mn-ea"/>
                <a:cs typeface="Times New Roman" pitchFamily="18" charset="0"/>
              </a:rPr>
              <a:t>anastomosis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around the wrist joint  &amp;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inferiorly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to join branches of the superficial </a:t>
            </a:r>
            <a:r>
              <a:rPr lang="en-US" sz="2400" dirty="0" err="1">
                <a:latin typeface="Times New Roman" pitchFamily="18" charset="0"/>
                <a:ea typeface="+mn-ea"/>
                <a:cs typeface="Times New Roman" pitchFamily="18" charset="0"/>
              </a:rPr>
              <a:t>palmar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arch.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6" descr="C:\Users\user\Pictures\ssa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990600"/>
            <a:ext cx="3611563" cy="5181600"/>
          </a:xfr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181600" y="304800"/>
            <a:ext cx="3962400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The Deep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Palmar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Arch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638800" y="5562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Radial a.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8229600" y="48006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Ulnar a.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410200" y="1676400"/>
            <a:ext cx="2438400" cy="1219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705600" y="5486400"/>
            <a:ext cx="381000" cy="76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510" idx="1"/>
          </p:cNvCxnSpPr>
          <p:nvPr/>
        </p:nvCxnSpPr>
        <p:spPr>
          <a:xfrm rot="10800000">
            <a:off x="7924800" y="5105400"/>
            <a:ext cx="304800" cy="1905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Objectives </a:t>
            </a:r>
            <a:endParaRPr lang="en-US" sz="4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i="1">
                <a:latin typeface="Times New Roman" charset="0"/>
                <a:cs typeface="Times New Roman" charset="0"/>
              </a:rPr>
              <a:t>At the end of the lecture, the students should be able to :</a:t>
            </a:r>
          </a:p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Identify the origin of the vascular supply for the upper limb.</a:t>
            </a:r>
          </a:p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Describe the main arteries and their branches of the arm, forearm &amp; hand.  </a:t>
            </a:r>
          </a:p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Describe the vascular arches for the hand.</a:t>
            </a:r>
          </a:p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Describe the superficial and deep veins of the upper limb</a:t>
            </a:r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428px-Gray1237_sv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28600"/>
            <a:ext cx="4572000" cy="6397625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133600"/>
            <a:ext cx="2590800" cy="22463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The superficial palmar arch is more distal than the deep palmar arch.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215" r="2380" b="8412"/>
          <a:stretch>
            <a:fillRect/>
          </a:stretch>
        </p:blipFill>
        <p:spPr bwMode="auto">
          <a:xfrm>
            <a:off x="4572000" y="1600200"/>
            <a:ext cx="4144963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Times New Roman" pitchFamily="18" charset="0"/>
              </a:rPr>
              <a:t>Veins of the Upper Limb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55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5257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>
                <a:latin typeface="Times New Roman" charset="0"/>
                <a:cs typeface="Times New Roman" charset="0"/>
              </a:rPr>
              <a:t>The veins of the upper limb are divided into two sets: </a:t>
            </a:r>
            <a:r>
              <a:rPr lang="en-US" sz="2400" b="1">
                <a:latin typeface="Times New Roman" charset="0"/>
                <a:cs typeface="Times New Roman" charset="0"/>
              </a:rPr>
              <a:t>Superficial</a:t>
            </a:r>
            <a:r>
              <a:rPr lang="en-US" sz="2400">
                <a:latin typeface="Times New Roman" charset="0"/>
                <a:cs typeface="Times New Roman" charset="0"/>
              </a:rPr>
              <a:t> and </a:t>
            </a:r>
            <a:r>
              <a:rPr lang="en-US" sz="2400" b="1">
                <a:latin typeface="Times New Roman" charset="0"/>
                <a:cs typeface="Times New Roman" charset="0"/>
              </a:rPr>
              <a:t>Deep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The two sets anastomose frequently with each other. 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The </a:t>
            </a:r>
            <a:r>
              <a:rPr lang="en-US" sz="2400" b="1">
                <a:latin typeface="Times New Roman" charset="0"/>
                <a:cs typeface="Times New Roman" charset="0"/>
              </a:rPr>
              <a:t>superficial veins </a:t>
            </a:r>
            <a:r>
              <a:rPr lang="en-US" sz="2400">
                <a:latin typeface="Times New Roman" charset="0"/>
                <a:cs typeface="Times New Roman" charset="0"/>
              </a:rPr>
              <a:t>are placed immediately beneath the skin, in the superficial fascia. </a:t>
            </a:r>
          </a:p>
          <a:p>
            <a:r>
              <a:rPr lang="en-US" sz="2400">
                <a:latin typeface="Times New Roman" charset="0"/>
                <a:cs typeface="Times New Roman" charset="0"/>
              </a:rPr>
              <a:t>The </a:t>
            </a:r>
            <a:r>
              <a:rPr lang="en-US" sz="2400" b="1">
                <a:latin typeface="Times New Roman" charset="0"/>
                <a:cs typeface="Times New Roman" charset="0"/>
              </a:rPr>
              <a:t>deep veins </a:t>
            </a:r>
            <a:r>
              <a:rPr lang="en-US" sz="2400">
                <a:latin typeface="Times New Roman" charset="0"/>
                <a:cs typeface="Times New Roman" charset="0"/>
              </a:rPr>
              <a:t>accompany the arteries, and constitute the venæ comitantes of those vessels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648200" cy="467836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 eaLnBrk="1" hangingPunct="1">
              <a:buFont typeface="Wingdings" charset="0"/>
              <a:buChar char="§"/>
            </a:pPr>
            <a:r>
              <a:rPr lang="en-US" sz="2400">
                <a:latin typeface="Times New Roman" charset="0"/>
                <a:cs typeface="Times New Roman" charset="0"/>
              </a:rPr>
              <a:t>The </a:t>
            </a: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dorsal digital veins</a:t>
            </a:r>
            <a:r>
              <a:rPr lang="en-US" sz="2400">
                <a:latin typeface="Times New Roman" charset="0"/>
                <a:cs typeface="Times New Roman" charset="0"/>
              </a:rPr>
              <a:t> drain into  </a:t>
            </a:r>
            <a:r>
              <a:rPr lang="en-US" sz="2400">
                <a:solidFill>
                  <a:srgbClr val="0000CC"/>
                </a:solidFill>
                <a:latin typeface="Times New Roman" charset="0"/>
                <a:cs typeface="Times New Roman" charset="0"/>
              </a:rPr>
              <a:t>dorsal metacarpal veins</a:t>
            </a:r>
            <a:r>
              <a:rPr lang="en-US" sz="2400">
                <a:latin typeface="Times New Roman" charset="0"/>
                <a:cs typeface="Times New Roman" charset="0"/>
              </a:rPr>
              <a:t>, which unite to form a </a:t>
            </a:r>
            <a:r>
              <a:rPr lang="en-US" sz="2400" b="1">
                <a:solidFill>
                  <a:srgbClr val="0000CC"/>
                </a:solidFill>
                <a:latin typeface="Times New Roman" charset="0"/>
                <a:cs typeface="Times New Roman" charset="0"/>
              </a:rPr>
              <a:t>dorsal venous arch or network.</a:t>
            </a:r>
          </a:p>
          <a:p>
            <a:pPr marL="514350" indent="-514350" eaLnBrk="1" hangingPunct="1">
              <a:buFont typeface="Wingdings" charset="0"/>
              <a:buChar char="§"/>
            </a:pPr>
            <a:r>
              <a:rPr lang="en-US" sz="2400">
                <a:latin typeface="Times New Roman" charset="0"/>
                <a:cs typeface="Times New Roman" charset="0"/>
              </a:rPr>
              <a:t>Dorsal venous network lies on the dorsum of the hand,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in the subcutanous tissue</a:t>
            </a:r>
            <a:r>
              <a:rPr lang="en-US" sz="2400">
                <a:latin typeface="Times New Roman" charset="0"/>
                <a:cs typeface="Times New Roman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proximal to the  metacarpophalangeal joints</a:t>
            </a:r>
          </a:p>
          <a:p>
            <a:pPr marL="514350" indent="-514350" eaLnBrk="1" hangingPunct="1">
              <a:buFont typeface="Wingdings" charset="0"/>
              <a:buChar char="§"/>
            </a:pPr>
            <a:r>
              <a:rPr lang="en-US" sz="2400">
                <a:latin typeface="Times New Roman" charset="0"/>
                <a:cs typeface="Times New Roman" charset="0"/>
              </a:rPr>
              <a:t>Drains into the </a:t>
            </a: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cephalic</a:t>
            </a:r>
            <a:r>
              <a:rPr lang="en-US" sz="2400">
                <a:latin typeface="Times New Roman" charset="0"/>
                <a:cs typeface="Times New Roman" charset="0"/>
              </a:rPr>
              <a:t> vein laterally, and </a:t>
            </a: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basilic</a:t>
            </a:r>
            <a:r>
              <a:rPr lang="en-US" sz="240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</a:rPr>
              <a:t>vein medially </a:t>
            </a:r>
          </a:p>
          <a:p>
            <a:pPr marL="514350" indent="-514350"/>
            <a:endParaRPr lang="en-US">
              <a:latin typeface="Calibri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Times New Roman" pitchFamily="18" charset="0"/>
              </a:rPr>
              <a:t>Superficial Veins of the Upper Limb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066800"/>
            <a:ext cx="5603875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Dorsal Venous Arch (network)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24581" name="Picture 3" descr="C:\Users\user\Documents\Downloads\image57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752600"/>
            <a:ext cx="3429000" cy="46482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990600"/>
            <a:ext cx="2667000" cy="3810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Arises from the 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lateral end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of the dorsal venous arch of hand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Ascends on 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radial side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of the forearm to the elbow and continues up the arm in the </a:t>
            </a:r>
            <a:r>
              <a:rPr lang="en-US" altLang="zh-CN" sz="20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deltopectoral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groove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Pierces </a:t>
            </a:r>
            <a:r>
              <a:rPr lang="en-US" altLang="zh-CN" sz="20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clavipectoral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fascia</a:t>
            </a:r>
            <a:r>
              <a:rPr lang="en-US" altLang="zh-CN" sz="2000" dirty="0" smtClean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to drain into the </a:t>
            </a:r>
            <a:r>
              <a:rPr lang="en-US" altLang="zh-CN" sz="20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axillary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vein</a:t>
            </a:r>
            <a:r>
              <a:rPr lang="en-US" altLang="zh-CN" sz="2000" dirty="0" smtClean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 smtClean="0"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5603" name="Picture 2" descr="C:\Users\user\Pictures\vvv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404813"/>
            <a:ext cx="2971800" cy="4471987"/>
          </a:xfrm>
          <a:noFill/>
        </p:spPr>
      </p:pic>
      <p:sp>
        <p:nvSpPr>
          <p:cNvPr id="6" name="Rectangle 5"/>
          <p:cNvSpPr/>
          <p:nvPr/>
        </p:nvSpPr>
        <p:spPr>
          <a:xfrm>
            <a:off x="304800" y="381000"/>
            <a:ext cx="2667000" cy="5349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Cephalic Vein </a:t>
            </a:r>
            <a:endParaRPr lang="en-GB" altLang="zh-CN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0" y="1066800"/>
            <a:ext cx="2743200" cy="358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Arises from the 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medial side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of the dorsal venous arch of hand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Ascends on the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side</a:t>
            </a:r>
            <a:r>
              <a:rPr lang="en-US" altLang="zh-CN" sz="2000" dirty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of forearm to the elbow , in the  middle of the arm, it pierces the 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deep fascia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and joins the 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brachial vein 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 </a:t>
            </a:r>
            <a:r>
              <a:rPr lang="en-US" altLang="zh-CN" sz="20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axillary</a:t>
            </a:r>
            <a:r>
              <a:rPr lang="en-US" altLang="zh-CN" sz="2000" b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vein</a:t>
            </a:r>
            <a:endParaRPr lang="en-US" sz="20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029200"/>
            <a:ext cx="1524000" cy="125571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Median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Cubital</a:t>
            </a:r>
            <a:r>
              <a:rPr lang="en-US" altLang="zh-CN" sz="28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Vein </a:t>
            </a:r>
            <a:endParaRPr lang="en-GB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57200"/>
            <a:ext cx="2590800" cy="5349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C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Basilic</a:t>
            </a:r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Vein </a:t>
            </a:r>
            <a:endParaRPr lang="en-GB" altLang="zh-CN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19400" y="4953000"/>
            <a:ext cx="38862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Links cephalic vein and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basilic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vein in the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cubital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fossa.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Is a frequent site for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venipuncture</a:t>
            </a:r>
            <a:endParaRPr lang="en-US" altLang="zh-CN" sz="2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315200" cy="5257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2400">
                <a:latin typeface="Times New Roman" charset="0"/>
                <a:ea typeface="宋体" charset="0"/>
                <a:cs typeface="Times New Roman" charset="0"/>
              </a:rPr>
              <a:t>Accompany the arteries of the same region and bear similar names.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2400" b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Venae commitantes: </a:t>
            </a:r>
            <a:r>
              <a:rPr lang="en-US" altLang="zh-CN" sz="2400">
                <a:latin typeface="Times New Roman" charset="0"/>
                <a:ea typeface="宋体" charset="0"/>
                <a:cs typeface="Times New Roman" charset="0"/>
              </a:rPr>
              <a:t>T</a:t>
            </a: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hey are generally arranged in pairs, and are situated one on either side of the corresponding artery, and connected at intervals by short transverse branches.</a:t>
            </a:r>
            <a:r>
              <a:rPr lang="en-US" altLang="zh-CN" sz="2400">
                <a:latin typeface="Times New Roman" charset="0"/>
                <a:ea typeface="宋体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The superficial and deep palmar arterial arches are each accompanied by a pair of venæ comitantes which constitute the </a:t>
            </a:r>
            <a:r>
              <a:rPr lang="en-US" sz="2400" b="1">
                <a:latin typeface="Times New Roman" charset="0"/>
                <a:ea typeface="宋体" charset="0"/>
                <a:cs typeface="Times New Roman" charset="0"/>
              </a:rPr>
              <a:t>superficial</a:t>
            </a: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 and </a:t>
            </a:r>
            <a:r>
              <a:rPr lang="en-US" sz="2400" b="1">
                <a:latin typeface="Times New Roman" charset="0"/>
                <a:ea typeface="宋体" charset="0"/>
                <a:cs typeface="Times New Roman" charset="0"/>
              </a:rPr>
              <a:t>deep palmar venous arches,</a:t>
            </a: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 and receive the veins corresponding to the branches of the arterial arches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 The </a:t>
            </a:r>
            <a:r>
              <a:rPr lang="en-US" sz="2400" b="1">
                <a:latin typeface="Times New Roman" charset="0"/>
                <a:ea typeface="宋体" charset="0"/>
                <a:cs typeface="Times New Roman" charset="0"/>
              </a:rPr>
              <a:t>deep veins of the forearm</a:t>
            </a: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 are the venæ comitantes of the radial and ulnar veins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The </a:t>
            </a:r>
            <a:r>
              <a:rPr lang="en-US" sz="2400" b="1">
                <a:latin typeface="Times New Roman" charset="0"/>
                <a:ea typeface="宋体" charset="0"/>
                <a:cs typeface="Times New Roman" charset="0"/>
              </a:rPr>
              <a:t>brachial veins</a:t>
            </a:r>
            <a:r>
              <a:rPr lang="en-US" sz="2400">
                <a:latin typeface="Times New Roman" charset="0"/>
                <a:ea typeface="宋体" charset="0"/>
                <a:cs typeface="Times New Roman" charset="0"/>
              </a:rPr>
              <a:t> are placed one on either side of the brachial artery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400" b="1">
              <a:latin typeface="Times New Roman" charset="0"/>
              <a:ea typeface="宋体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Times New Roman" pitchFamily="18" charset="0"/>
              </a:rPr>
              <a:t>Deep Veins of the Upper Limb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6628" name="ClipArt Placeholder 7" descr="C:\Documents and Settings\Free User\My Documents\My Pictures\ssas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524000"/>
            <a:ext cx="1438275" cy="4530725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52400" y="228600"/>
            <a:ext cx="5105400" cy="63246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>
                <a:latin typeface="Times New Roman" charset="0"/>
                <a:cs typeface="Times New Roman" charset="0"/>
              </a:rPr>
              <a:t>The axillary vein: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 u="sng">
                <a:latin typeface="Times New Roman" charset="0"/>
                <a:cs typeface="Times New Roman" charset="0"/>
              </a:rPr>
              <a:t>Begins</a:t>
            </a:r>
            <a:r>
              <a:rPr lang="en-US" sz="2400">
                <a:latin typeface="Times New Roman" charset="0"/>
                <a:cs typeface="Times New Roman" charset="0"/>
              </a:rPr>
              <a:t> at the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lower border of the Teres major</a:t>
            </a:r>
            <a:r>
              <a:rPr lang="en-US" sz="2400">
                <a:latin typeface="Times New Roman" charset="0"/>
                <a:cs typeface="Times New Roman" charset="0"/>
              </a:rPr>
              <a:t>, as the continuation of the basilic vein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 u="sng">
                <a:latin typeface="Times New Roman" charset="0"/>
                <a:cs typeface="Times New Roman" charset="0"/>
              </a:rPr>
              <a:t>Ends</a:t>
            </a:r>
            <a:r>
              <a:rPr lang="en-US" sz="2400">
                <a:latin typeface="Times New Roman" charset="0"/>
                <a:cs typeface="Times New Roman" charset="0"/>
              </a:rPr>
              <a:t> at the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outer border of the first rib</a:t>
            </a:r>
            <a:r>
              <a:rPr lang="en-US" sz="2400">
                <a:latin typeface="Times New Roman" charset="0"/>
                <a:cs typeface="Times New Roman" charset="0"/>
              </a:rPr>
              <a:t> as the subclavian vein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Times New Roman" charset="0"/>
                <a:cs typeface="Times New Roman" charset="0"/>
              </a:rPr>
              <a:t>Receives the brachial veins and, close to its termination, the cephalic vein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>
                <a:latin typeface="Times New Roman" charset="0"/>
                <a:cs typeface="Times New Roman" charset="0"/>
              </a:rPr>
              <a:t>The subclavian vein: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Times New Roman" charset="0"/>
                <a:cs typeface="Times New Roman" charset="0"/>
              </a:rPr>
              <a:t>Is the continuation of the axillary vein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Times New Roman" charset="0"/>
                <a:cs typeface="Times New Roman" charset="0"/>
              </a:rPr>
              <a:t>Extends from the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outer border of the first rib to the sternal end of the clavicle</a:t>
            </a:r>
            <a:r>
              <a:rPr lang="en-US" sz="2400">
                <a:latin typeface="Times New Roman" charset="0"/>
                <a:cs typeface="Times New Roman" charset="0"/>
              </a:rPr>
              <a:t>, where it unites with the internal jugular to form the brachiocephalic (innominate) vein</a:t>
            </a:r>
            <a:endParaRPr lang="en-US" altLang="zh-CN" sz="2400">
              <a:latin typeface="Times New Roman" charset="0"/>
              <a:ea typeface="宋体" charset="0"/>
              <a:cs typeface="Times New Roman" charset="0"/>
            </a:endParaRPr>
          </a:p>
        </p:txBody>
      </p:sp>
      <p:pic>
        <p:nvPicPr>
          <p:cNvPr id="27651" name="Picture 2" descr="C:\Users\user\Documents\Downloads\576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1000"/>
            <a:ext cx="3657600" cy="2836863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7652" name="Picture 4" descr="http://l.yimg.com/a/i/edu/ref/ga/l/57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b="67999"/>
          <a:stretch>
            <a:fillRect/>
          </a:stretch>
        </p:blipFill>
        <p:spPr bwMode="auto">
          <a:xfrm>
            <a:off x="5340350" y="3352800"/>
            <a:ext cx="3635375" cy="2667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1219200"/>
          </a:xfrm>
          <a:solidFill>
            <a:srgbClr val="92D050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sz="8800">
                <a:latin typeface="Algerian" charset="0"/>
                <a:cs typeface="Arial" charset="0"/>
              </a:rPr>
              <a:t>Thank you </a:t>
            </a:r>
            <a:endParaRPr lang="en-US" sz="8800">
              <a:latin typeface="Algerian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19200"/>
            <a:ext cx="3802063" cy="5181600"/>
          </a:xfrm>
          <a:solidFill>
            <a:schemeClr val="bg1"/>
          </a:solidFill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 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Arteries Of The Upper Limb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447800" y="2057400"/>
            <a:ext cx="1381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Axillary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artery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125" name="Rectangle 39"/>
          <p:cNvSpPr>
            <a:spLocks noChangeArrowheads="1"/>
          </p:cNvSpPr>
          <p:nvPr/>
        </p:nvSpPr>
        <p:spPr bwMode="auto">
          <a:xfrm>
            <a:off x="2895600" y="1143000"/>
            <a:ext cx="1447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Right 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subclavian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artery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126" name="Rectangle 40"/>
          <p:cNvSpPr>
            <a:spLocks noChangeArrowheads="1"/>
          </p:cNvSpPr>
          <p:nvPr/>
        </p:nvSpPr>
        <p:spPr bwMode="auto">
          <a:xfrm>
            <a:off x="7086600" y="1143000"/>
            <a:ext cx="1371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Left 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subclavian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artery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127" name="Rectangle 59"/>
          <p:cNvSpPr>
            <a:spLocks noChangeArrowheads="1"/>
          </p:cNvSpPr>
          <p:nvPr/>
        </p:nvSpPr>
        <p:spPr bwMode="auto">
          <a:xfrm>
            <a:off x="1600200" y="2895600"/>
            <a:ext cx="12557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Brachial artery</a:t>
            </a:r>
          </a:p>
        </p:txBody>
      </p:sp>
      <p:sp>
        <p:nvSpPr>
          <p:cNvPr id="5128" name="Rectangle 54"/>
          <p:cNvSpPr>
            <a:spLocks noChangeArrowheads="1"/>
          </p:cNvSpPr>
          <p:nvPr/>
        </p:nvSpPr>
        <p:spPr bwMode="auto">
          <a:xfrm>
            <a:off x="4419600" y="4495800"/>
            <a:ext cx="609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Radial artery</a:t>
            </a:r>
            <a:endParaRPr lang="en-US" sz="1400"/>
          </a:p>
        </p:txBody>
      </p:sp>
      <p:sp>
        <p:nvSpPr>
          <p:cNvPr id="5129" name="Rectangle 55"/>
          <p:cNvSpPr>
            <a:spLocks noChangeArrowheads="1"/>
          </p:cNvSpPr>
          <p:nvPr/>
        </p:nvSpPr>
        <p:spPr bwMode="auto">
          <a:xfrm>
            <a:off x="1828800" y="4038600"/>
            <a:ext cx="609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Ulnar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artery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1905000" y="5410200"/>
            <a:ext cx="762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Palmar arches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019800" y="1447800"/>
            <a:ext cx="1143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3200" y="2209800"/>
            <a:ext cx="2057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95600" y="2971800"/>
            <a:ext cx="1335088" cy="20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86200" y="46482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2200" y="43434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91000" y="1371600"/>
            <a:ext cx="990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55626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6413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Times New Roman" pitchFamily="18" charset="0"/>
              </a:rPr>
              <a:t>The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Times New Roman" pitchFamily="18" charset="0"/>
              </a:rPr>
              <a:t>Subclavian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  <a:ea typeface="+mj-ea"/>
                <a:cs typeface="Times New Roman" pitchFamily="18" charset="0"/>
              </a:rPr>
              <a:t> Artery </a:t>
            </a:r>
          </a:p>
        </p:txBody>
      </p:sp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19200"/>
            <a:ext cx="26670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Char char="q"/>
            </a:pPr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right</a:t>
            </a:r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artery </a:t>
            </a:r>
            <a:r>
              <a:rPr lang="en-US" sz="2800">
                <a:latin typeface="Times New Roman" charset="0"/>
                <a:cs typeface="Times New Roman" charset="0"/>
              </a:rPr>
              <a:t>originates from the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brachiocephalic artery. </a:t>
            </a:r>
          </a:p>
          <a:p>
            <a:pPr eaLnBrk="1" hangingPunct="1"/>
            <a:endParaRPr lang="en-US" sz="20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0"/>
              <a:buChar char="q"/>
            </a:pPr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left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artery </a:t>
            </a:r>
            <a:r>
              <a:rPr lang="en-US" sz="2800">
                <a:latin typeface="Times New Roman" charset="0"/>
                <a:cs typeface="Times New Roman" charset="0"/>
              </a:rPr>
              <a:t>originates from the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arch of the  aorta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6148" name="Rectangle 35"/>
          <p:cNvSpPr>
            <a:spLocks noChangeArrowheads="1"/>
          </p:cNvSpPr>
          <p:nvPr/>
        </p:nvSpPr>
        <p:spPr bwMode="auto">
          <a:xfrm>
            <a:off x="5867400" y="3733800"/>
            <a:ext cx="2895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charset="0"/>
                <a:cs typeface="Times New Roman" charset="0"/>
              </a:rPr>
              <a:t>Cotinues as </a:t>
            </a:r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Axillary artery </a:t>
            </a:r>
            <a:r>
              <a:rPr lang="en-US" sz="2800">
                <a:latin typeface="Times New Roman" charset="0"/>
                <a:cs typeface="Times New Roman" charset="0"/>
              </a:rPr>
              <a:t>at the lateral border of the 1</a:t>
            </a:r>
            <a:r>
              <a:rPr lang="en-US" sz="2800" baseline="30000">
                <a:latin typeface="Times New Roman" charset="0"/>
                <a:cs typeface="Times New Roman" charset="0"/>
              </a:rPr>
              <a:t>st</a:t>
            </a:r>
            <a:r>
              <a:rPr lang="en-US" sz="2800">
                <a:latin typeface="Times New Roman" charset="0"/>
                <a:cs typeface="Times New Roman" charset="0"/>
              </a:rPr>
              <a:t> rib</a:t>
            </a:r>
            <a:endParaRPr lang="en-US" sz="2800"/>
          </a:p>
        </p:txBody>
      </p:sp>
      <p:pic>
        <p:nvPicPr>
          <p:cNvPr id="6149" name="Picture 36" descr="C:\Users\user\Documents\Downloads\79222827a656c75e11007cd3811a18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571750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5" descr="腋动脉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90600"/>
            <a:ext cx="2898775" cy="2667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0" name="Straight Connector 39"/>
          <p:cNvCxnSpPr/>
          <p:nvPr/>
        </p:nvCxnSpPr>
        <p:spPr>
          <a:xfrm rot="16200000" flipV="1">
            <a:off x="7467600" y="1371600"/>
            <a:ext cx="990600" cy="685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25146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5146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3"/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Begins at the </a:t>
            </a:r>
            <a:r>
              <a:rPr lang="en-US" sz="2400" b="1" dirty="0" smtClean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lateral border of the 1</a:t>
            </a:r>
            <a:r>
              <a:rPr lang="en-US" sz="2400" b="1" baseline="30000" dirty="0" smtClean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rib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as continuation of the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subclavian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artery.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Continues as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brachial artery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at </a:t>
            </a:r>
            <a:r>
              <a:rPr lang="en-US" sz="2400" b="1" dirty="0" smtClean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lower border of </a:t>
            </a:r>
            <a:r>
              <a:rPr lang="en-US" sz="2400" b="1" dirty="0" err="1" smtClean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teres</a:t>
            </a:r>
            <a:r>
              <a:rPr lang="en-US" sz="2400" b="1" dirty="0" smtClean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major 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muscle.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Is closely related to the cords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brachial plexus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and their branches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Is enclosed within the a </a:t>
            </a:r>
            <a:r>
              <a:rPr lang="en-US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fascial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sheath,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axillary sheath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Is crossed anteriorly by the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pectoralis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minor 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muscle, and is divided into three parts;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2</a:t>
            </a:r>
            <a:r>
              <a:rPr lang="en-US" sz="2400" b="1" baseline="300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&amp; 3rd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SimSun-ExtB" charset="0"/>
                <a:cs typeface="Times New Roman" charset="0"/>
              </a:rPr>
              <a:t>The Axillary Artery </a:t>
            </a:r>
          </a:p>
        </p:txBody>
      </p:sp>
      <p:pic>
        <p:nvPicPr>
          <p:cNvPr id="7172" name="Picture 5" descr="腋动脉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05000"/>
            <a:ext cx="4038600" cy="3714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8033543" y="2101057"/>
            <a:ext cx="773113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6286500" y="40767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19800" y="3962400"/>
            <a:ext cx="0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7086600" y="1447800"/>
            <a:ext cx="1905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latin typeface="Calibri" charset="0"/>
              </a:rPr>
              <a:t>Subclavian arter</a:t>
            </a:r>
            <a:r>
              <a:rPr lang="en-GB">
                <a:latin typeface="Calibri" charset="0"/>
              </a:rPr>
              <a:t>y </a:t>
            </a:r>
            <a:endParaRPr lang="en-US">
              <a:latin typeface="Calibri" charset="0"/>
            </a:endParaRP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7467600" y="5715000"/>
            <a:ext cx="1524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latin typeface="Calibri" charset="0"/>
              </a:rPr>
              <a:t>Axillary artery</a:t>
            </a:r>
            <a:endParaRPr lang="en-US" b="1">
              <a:latin typeface="Calibri" charset="0"/>
            </a:endParaRP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5105400" y="5715000"/>
            <a:ext cx="16764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latin typeface="Calibri" charset="0"/>
              </a:rPr>
              <a:t>Brachial artery</a:t>
            </a:r>
            <a:endParaRPr lang="en-US" b="1">
              <a:latin typeface="Calibri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V="1">
            <a:off x="6934200" y="2209800"/>
            <a:ext cx="1371600" cy="914400"/>
          </a:xfrm>
          <a:prstGeom prst="line">
            <a:avLst/>
          </a:pr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5562600" y="3124200"/>
            <a:ext cx="1371600" cy="914400"/>
          </a:xfrm>
          <a:prstGeom prst="line">
            <a:avLst/>
          </a:pr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858000" y="32766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Pec. minor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1800"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pic>
        <p:nvPicPr>
          <p:cNvPr id="8195" name="Picture 5" descr="腋动脉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762000"/>
            <a:ext cx="3810000" cy="4991100"/>
          </a:xfrm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248400" y="1600200"/>
            <a:ext cx="990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 rot="-3137653">
            <a:off x="7133432" y="1278731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rib</a:t>
            </a:r>
          </a:p>
        </p:txBody>
      </p:sp>
      <p:sp>
        <p:nvSpPr>
          <p:cNvPr id="13" name="Left Bracket 12"/>
          <p:cNvSpPr/>
          <p:nvPr/>
        </p:nvSpPr>
        <p:spPr>
          <a:xfrm rot="3188127">
            <a:off x="6931026" y="1644650"/>
            <a:ext cx="44450" cy="892175"/>
          </a:xfrm>
          <a:prstGeom prst="leftBracket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ket 14"/>
          <p:cNvSpPr/>
          <p:nvPr/>
        </p:nvSpPr>
        <p:spPr>
          <a:xfrm rot="1229579">
            <a:off x="5746750" y="2652713"/>
            <a:ext cx="119063" cy="2209800"/>
          </a:xfrm>
          <a:prstGeom prst="leftBracket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ket 15"/>
          <p:cNvSpPr/>
          <p:nvPr/>
        </p:nvSpPr>
        <p:spPr>
          <a:xfrm rot="3188127">
            <a:off x="6382544" y="2389982"/>
            <a:ext cx="73025" cy="388937"/>
          </a:xfrm>
          <a:prstGeom prst="leftBracket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410200" y="1905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2nd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800600" y="3048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rd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304800" y="990600"/>
            <a:ext cx="4419600" cy="518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Extends from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lateral border of 1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rib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to </a:t>
            </a:r>
            <a:r>
              <a:rPr lang="en-US" sz="2800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upper border of the </a:t>
            </a:r>
            <a:r>
              <a:rPr lang="en-US" sz="2800" dirty="0" err="1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pectoralis</a:t>
            </a:r>
            <a:r>
              <a:rPr lang="en-US" sz="2800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minor muscle.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Related: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Anterioly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to the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pectoralis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major muscle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Laterally: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 to the cords of the brachial plexus.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Branches: </a:t>
            </a:r>
            <a:r>
              <a:rPr lang="en-US" sz="2800" i="1" u="sng" dirty="0">
                <a:latin typeface="Times New Roman" pitchFamily="18" charset="0"/>
                <a:ea typeface="+mn-ea"/>
                <a:cs typeface="Times New Roman" pitchFamily="18" charset="0"/>
              </a:rPr>
              <a:t>ONE branch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Highest thoracic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8600"/>
            <a:ext cx="91440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The 1</a:t>
            </a:r>
            <a:r>
              <a:rPr lang="en-US" sz="3600" b="1" baseline="30000" dirty="0"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 part of the </a:t>
            </a:r>
            <a:r>
              <a:rPr lang="en-US" sz="3600" b="1" dirty="0" err="1">
                <a:latin typeface="Times New Roman" pitchFamily="18" charset="0"/>
                <a:ea typeface="+mn-ea"/>
                <a:cs typeface="Times New Roman" pitchFamily="18" charset="0"/>
              </a:rPr>
              <a:t>axillary</a:t>
            </a: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 artery</a:t>
            </a:r>
            <a:endParaRPr lang="en-US" sz="3600" b="1" dirty="0">
              <a:ea typeface="+mn-ea"/>
            </a:endParaRPr>
          </a:p>
        </p:txBody>
      </p: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7543800" y="2667000"/>
            <a:ext cx="1600200" cy="523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Highest thoracic artery a.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7315200" y="2362200"/>
            <a:ext cx="228600" cy="3048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22098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208" name="TextBox 7"/>
          <p:cNvSpPr txBox="1">
            <a:spLocks noChangeArrowheads="1"/>
          </p:cNvSpPr>
          <p:nvPr/>
        </p:nvSpPr>
        <p:spPr bwMode="auto">
          <a:xfrm>
            <a:off x="5791200" y="45720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Teres major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553200" y="32766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Pec. minor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1800"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pic>
        <p:nvPicPr>
          <p:cNvPr id="9219" name="Picture 5" descr="腋动脉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762000"/>
            <a:ext cx="3810000" cy="4991100"/>
          </a:xfrm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248400" y="1600200"/>
            <a:ext cx="990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 rot="-3137653">
            <a:off x="7133432" y="1278731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rib</a:t>
            </a:r>
          </a:p>
        </p:txBody>
      </p:sp>
      <p:sp>
        <p:nvSpPr>
          <p:cNvPr id="13" name="Left Bracket 12"/>
          <p:cNvSpPr/>
          <p:nvPr/>
        </p:nvSpPr>
        <p:spPr>
          <a:xfrm rot="3188127">
            <a:off x="6931026" y="1644650"/>
            <a:ext cx="44450" cy="89217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ket 14"/>
          <p:cNvSpPr/>
          <p:nvPr/>
        </p:nvSpPr>
        <p:spPr>
          <a:xfrm rot="1229579">
            <a:off x="5746750" y="2652713"/>
            <a:ext cx="119063" cy="220980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ket 15"/>
          <p:cNvSpPr/>
          <p:nvPr/>
        </p:nvSpPr>
        <p:spPr>
          <a:xfrm rot="3188127">
            <a:off x="6382544" y="2389982"/>
            <a:ext cx="73025" cy="3889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410200" y="1905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2nd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800600" y="28956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rd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304800" y="9906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8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8600"/>
            <a:ext cx="91440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The 2</a:t>
            </a:r>
            <a:r>
              <a:rPr lang="en-US" sz="3600" b="1" baseline="30000" dirty="0"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 part of the </a:t>
            </a:r>
            <a:r>
              <a:rPr lang="en-US" sz="3600" b="1" dirty="0" err="1">
                <a:latin typeface="Times New Roman" pitchFamily="18" charset="0"/>
                <a:ea typeface="+mn-ea"/>
                <a:cs typeface="Times New Roman" pitchFamily="18" charset="0"/>
              </a:rPr>
              <a:t>axillary</a:t>
            </a: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 artery</a:t>
            </a:r>
            <a:endParaRPr lang="en-US" sz="3600" b="1" dirty="0">
              <a:ea typeface="+mn-ea"/>
            </a:endParaRPr>
          </a:p>
        </p:txBody>
      </p:sp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7467600" y="2895600"/>
            <a:ext cx="1219200" cy="523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Thoraco-acromial a.</a:t>
            </a:r>
          </a:p>
        </p:txBody>
      </p:sp>
      <p:sp>
        <p:nvSpPr>
          <p:cNvPr id="9230" name="TextBox 21"/>
          <p:cNvSpPr txBox="1">
            <a:spLocks noChangeArrowheads="1"/>
          </p:cNvSpPr>
          <p:nvPr/>
        </p:nvSpPr>
        <p:spPr bwMode="auto">
          <a:xfrm>
            <a:off x="7772400" y="4191000"/>
            <a:ext cx="1219200" cy="523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Lateral Thoracic a.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39000" y="4419600"/>
            <a:ext cx="6096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/>
          <p:cNvSpPr txBox="1">
            <a:spLocks/>
          </p:cNvSpPr>
          <p:nvPr/>
        </p:nvSpPr>
        <p:spPr bwMode="auto">
          <a:xfrm>
            <a:off x="304800" y="1066800"/>
            <a:ext cx="43434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lies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behind the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pectoralis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minor muscle.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It is related medially, laterally, and </a:t>
            </a:r>
            <a:r>
              <a:rPr lang="en-US" sz="2800" dirty="0" err="1">
                <a:latin typeface="Times New Roman" pitchFamily="18" charset="0"/>
                <a:ea typeface="+mn-ea"/>
                <a:cs typeface="Times New Roman" pitchFamily="18" charset="0"/>
              </a:rPr>
              <a:t>posteriorly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, to the corresponding cord of the brachial plexus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</a:rPr>
              <a:t>Branches: </a:t>
            </a:r>
            <a:r>
              <a:rPr lang="en-US" sz="2800" i="1" u="sng" dirty="0">
                <a:latin typeface="Times New Roman" pitchFamily="18" charset="0"/>
                <a:ea typeface="+mn-ea"/>
                <a:cs typeface="Times New Roman" pitchFamily="18" charset="0"/>
              </a:rPr>
              <a:t>TWO branches</a:t>
            </a:r>
            <a:endParaRPr lang="en-US" sz="28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Thoracoacromial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Lateral thoracic a.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9233" name="TextBox 19"/>
          <p:cNvSpPr txBox="1">
            <a:spLocks noChangeArrowheads="1"/>
          </p:cNvSpPr>
          <p:nvPr/>
        </p:nvSpPr>
        <p:spPr bwMode="auto">
          <a:xfrm>
            <a:off x="381000" y="5562600"/>
            <a:ext cx="8382000" cy="7080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The cords of the brachial plexus are named </a:t>
            </a:r>
            <a:r>
              <a:rPr lang="en-US" sz="2000" b="1" i="1">
                <a:solidFill>
                  <a:srgbClr val="FF0000"/>
                </a:solidFill>
              </a:rPr>
              <a:t>lateral, medial &amp; posterior  </a:t>
            </a:r>
            <a:r>
              <a:rPr lang="en-US" sz="2000" b="1"/>
              <a:t>according to their relation to the 2</a:t>
            </a:r>
            <a:r>
              <a:rPr lang="en-US" sz="2000" b="1" baseline="30000"/>
              <a:t>nd</a:t>
            </a:r>
            <a:r>
              <a:rPr lang="en-US" sz="2000" b="1"/>
              <a:t> part of axillary artery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35814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25146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9236" name="TextBox 7"/>
          <p:cNvSpPr txBox="1">
            <a:spLocks noChangeArrowheads="1"/>
          </p:cNvSpPr>
          <p:nvPr/>
        </p:nvSpPr>
        <p:spPr bwMode="auto">
          <a:xfrm>
            <a:off x="5791200" y="45720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Teres major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6553200" y="32766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Pec. minor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1800"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pic>
        <p:nvPicPr>
          <p:cNvPr id="10243" name="Picture 5" descr="腋动脉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762000"/>
            <a:ext cx="3810000" cy="4991100"/>
          </a:xfrm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248400" y="1600200"/>
            <a:ext cx="990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629400" y="32766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Pec. minor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715000" y="44958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Teres major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 rot="-3137653">
            <a:off x="7133432" y="1278731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rib</a:t>
            </a:r>
          </a:p>
        </p:txBody>
      </p:sp>
      <p:sp>
        <p:nvSpPr>
          <p:cNvPr id="13" name="Left Bracket 12"/>
          <p:cNvSpPr/>
          <p:nvPr/>
        </p:nvSpPr>
        <p:spPr>
          <a:xfrm rot="3188127">
            <a:off x="6931026" y="1644650"/>
            <a:ext cx="44450" cy="89217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ket 14"/>
          <p:cNvSpPr/>
          <p:nvPr/>
        </p:nvSpPr>
        <p:spPr>
          <a:xfrm rot="1229579">
            <a:off x="5746750" y="2652713"/>
            <a:ext cx="119063" cy="220980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ket 15"/>
          <p:cNvSpPr/>
          <p:nvPr/>
        </p:nvSpPr>
        <p:spPr>
          <a:xfrm rot="3188127">
            <a:off x="6353176" y="2328862"/>
            <a:ext cx="133350" cy="43497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410200" y="1905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2nd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800600" y="28956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rd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304800" y="9906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8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8600"/>
            <a:ext cx="91440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The 3rd part of the </a:t>
            </a:r>
            <a:r>
              <a:rPr lang="en-US" sz="3600" b="1" dirty="0" err="1">
                <a:latin typeface="Times New Roman" pitchFamily="18" charset="0"/>
                <a:ea typeface="+mn-ea"/>
                <a:cs typeface="Times New Roman" pitchFamily="18" charset="0"/>
              </a:rPr>
              <a:t>axillary</a:t>
            </a:r>
            <a:r>
              <a:rPr lang="en-US" sz="3600" b="1" dirty="0">
                <a:latin typeface="Times New Roman" pitchFamily="18" charset="0"/>
                <a:ea typeface="+mn-ea"/>
                <a:cs typeface="Times New Roman" pitchFamily="18" charset="0"/>
              </a:rPr>
              <a:t> artery</a:t>
            </a:r>
            <a:endParaRPr lang="en-US" sz="3600" b="1" dirty="0">
              <a:ea typeface="+mn-ea"/>
            </a:endParaRPr>
          </a:p>
        </p:txBody>
      </p:sp>
      <p:sp>
        <p:nvSpPr>
          <p:cNvPr id="10255" name="TextBox 19"/>
          <p:cNvSpPr txBox="1">
            <a:spLocks noChangeArrowheads="1"/>
          </p:cNvSpPr>
          <p:nvPr/>
        </p:nvSpPr>
        <p:spPr bwMode="auto">
          <a:xfrm>
            <a:off x="5105400" y="5715000"/>
            <a:ext cx="2133600" cy="523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Anterior &amp; posterior circumflex humeral aa.</a:t>
            </a:r>
          </a:p>
        </p:txBody>
      </p:sp>
      <p:sp>
        <p:nvSpPr>
          <p:cNvPr id="10256" name="TextBox 21"/>
          <p:cNvSpPr txBox="1">
            <a:spLocks noChangeArrowheads="1"/>
          </p:cNvSpPr>
          <p:nvPr/>
        </p:nvSpPr>
        <p:spPr bwMode="auto">
          <a:xfrm>
            <a:off x="7467600" y="5486400"/>
            <a:ext cx="1447800" cy="3079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Subscapular a.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391400" y="5257800"/>
            <a:ext cx="533400" cy="2286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9"/>
          <p:cNvSpPr txBox="1">
            <a:spLocks/>
          </p:cNvSpPr>
          <p:nvPr/>
        </p:nvSpPr>
        <p:spPr bwMode="auto">
          <a:xfrm>
            <a:off x="381000" y="914400"/>
            <a:ext cx="42672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Extends 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lower border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pectoralis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minor muscle 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to the </a:t>
            </a: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lower border </a:t>
            </a:r>
            <a:r>
              <a:rPr lang="en-US" sz="2400" dirty="0" err="1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teres</a:t>
            </a: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major muscle.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Related medially, laterally, and </a:t>
            </a:r>
            <a:r>
              <a:rPr lang="en-US" sz="2400" dirty="0" err="1">
                <a:latin typeface="Times New Roman" pitchFamily="18" charset="0"/>
                <a:ea typeface="+mn-ea"/>
                <a:cs typeface="Times New Roman" pitchFamily="18" charset="0"/>
              </a:rPr>
              <a:t>posterioly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, to the branches of the cords of the brachial plexus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Gives THREE Branches: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Subscapular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Anterior circumflex humeral</a:t>
            </a: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Posterior circumflex humeral.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4914900" y="4381500"/>
            <a:ext cx="1981200" cy="8382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800600" y="4267200"/>
            <a:ext cx="2438400" cy="6096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72200" y="35814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35052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3124200"/>
            <a:ext cx="38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343400" cy="6413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Brachial Artery</a:t>
            </a:r>
            <a:endParaRPr lang="en-US" sz="3600" dirty="0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57200" y="1143000"/>
            <a:ext cx="3733800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Is the continuation of the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axillary artery, 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at the lower border of </a:t>
            </a:r>
            <a:r>
              <a:rPr lang="en-GB" sz="2800" dirty="0" err="1">
                <a:latin typeface="Times New Roman" pitchFamily="18" charset="0"/>
                <a:ea typeface="+mn-ea"/>
                <a:cs typeface="Times New Roman" pitchFamily="18" charset="0"/>
              </a:rPr>
              <a:t>teres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major muscle.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Provides main arterial supply for the arm.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Terminates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opposite </a:t>
            </a:r>
            <a:r>
              <a:rPr lang="en-GB" sz="2800" u="sng" dirty="0">
                <a:latin typeface="Times New Roman" pitchFamily="18" charset="0"/>
                <a:ea typeface="+mn-ea"/>
                <a:cs typeface="Times New Roman" pitchFamily="18" charset="0"/>
              </a:rPr>
              <a:t>neck of radius</a:t>
            </a:r>
            <a:r>
              <a:rPr lang="en-GB" sz="2800" dirty="0">
                <a:latin typeface="Times New Roman" pitchFamily="18" charset="0"/>
                <a:ea typeface="+mn-ea"/>
                <a:cs typeface="Times New Roman" pitchFamily="18" charset="0"/>
              </a:rPr>
              <a:t> by dividing into </a:t>
            </a:r>
            <a:r>
              <a:rPr lang="en-GB" sz="2800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radial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&amp; </a:t>
            </a:r>
            <a:r>
              <a:rPr lang="en-GB" sz="2800" u="sng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ulnar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arteries.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5" descr="上肢神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8600"/>
            <a:ext cx="4191000" cy="6273800"/>
          </a:xfrm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724400" y="3352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Radial artery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400800" y="4724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Ulnar artery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7239000" y="28194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Brachial artery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086600" y="2362200"/>
            <a:ext cx="304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7000" y="838200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172200" y="43434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3657600"/>
            <a:ext cx="381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791200" y="2819400"/>
            <a:ext cx="1219200" cy="762000"/>
          </a:xfrm>
          <a:prstGeom prst="line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23"/>
          <p:cNvSpPr txBox="1">
            <a:spLocks noChangeArrowheads="1"/>
          </p:cNvSpPr>
          <p:nvPr/>
        </p:nvSpPr>
        <p:spPr bwMode="auto">
          <a:xfrm>
            <a:off x="5562600" y="6858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Axillary artery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1264</Words>
  <Application>Microsoft Macintosh PowerPoint</Application>
  <PresentationFormat>On-screen Show (4:3)</PresentationFormat>
  <Paragraphs>213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宋体</vt:lpstr>
      <vt:lpstr>Algerian</vt:lpstr>
      <vt:lpstr>Brush Script MT</vt:lpstr>
      <vt:lpstr>Times New Roman</vt:lpstr>
      <vt:lpstr>Arial Rounded MT Bold</vt:lpstr>
      <vt:lpstr>Wingdings</vt:lpstr>
      <vt:lpstr>SimSun-ExtB</vt:lpstr>
      <vt:lpstr>Office Theme</vt:lpstr>
      <vt:lpstr>Vascular Anatomy  of  the upper limb </vt:lpstr>
      <vt:lpstr>Objectives </vt:lpstr>
      <vt:lpstr>  Arteries Of The Upper Limb </vt:lpstr>
      <vt:lpstr>The Subclavian Artery </vt:lpstr>
      <vt:lpstr>The Axillary Artery </vt:lpstr>
      <vt:lpstr>PowerPoint Presentation</vt:lpstr>
      <vt:lpstr>PowerPoint Presentation</vt:lpstr>
      <vt:lpstr>PowerPoint Presentation</vt:lpstr>
      <vt:lpstr>The Brachial Artery</vt:lpstr>
      <vt:lpstr>  Brachial Artery: Relations  </vt:lpstr>
      <vt:lpstr>PowerPoint Presentation</vt:lpstr>
      <vt:lpstr>  The Ulnar Artery</vt:lpstr>
      <vt:lpstr>PowerPoint Presentation</vt:lpstr>
      <vt:lpstr>The Radial Artery</vt:lpstr>
      <vt:lpstr>PowerPoint Presentation</vt:lpstr>
      <vt:lpstr>PowerPoint Presentation</vt:lpstr>
      <vt:lpstr>PowerPoint Presentation</vt:lpstr>
      <vt:lpstr>The Superficial Palmar Arch</vt:lpstr>
      <vt:lpstr>PowerPoint Presentation</vt:lpstr>
      <vt:lpstr>PowerPoint Presentation</vt:lpstr>
      <vt:lpstr>PowerPoint Presentation</vt:lpstr>
      <vt:lpstr>Superficial Veins of the Upper Limb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anatomy of the upper limb2010</dc:title>
  <dc:creator>Dr. Zeenat Zaidi</dc:creator>
  <cp:lastModifiedBy>User</cp:lastModifiedBy>
  <cp:revision>120</cp:revision>
  <dcterms:created xsi:type="dcterms:W3CDTF">2006-08-16T00:00:00Z</dcterms:created>
  <dcterms:modified xsi:type="dcterms:W3CDTF">2011-12-27T15:57:10Z</dcterms:modified>
</cp:coreProperties>
</file>