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18" r:id="rId2"/>
    <p:sldId id="325" r:id="rId3"/>
    <p:sldId id="319" r:id="rId4"/>
    <p:sldId id="277" r:id="rId5"/>
    <p:sldId id="309" r:id="rId6"/>
    <p:sldId id="310" r:id="rId7"/>
    <p:sldId id="299" r:id="rId8"/>
    <p:sldId id="288" r:id="rId9"/>
    <p:sldId id="289" r:id="rId10"/>
    <p:sldId id="293" r:id="rId11"/>
    <p:sldId id="326" r:id="rId12"/>
    <p:sldId id="327" r:id="rId13"/>
    <p:sldId id="302" r:id="rId14"/>
    <p:sldId id="322" r:id="rId15"/>
    <p:sldId id="328" r:id="rId16"/>
    <p:sldId id="329" r:id="rId17"/>
    <p:sldId id="316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33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683568" y="764704"/>
            <a:ext cx="7848600" cy="208823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4800" b="1" dirty="0" smtClean="0">
                <a:solidFill>
                  <a:srgbClr val="3366FF"/>
                </a:solidFill>
              </a:rPr>
              <a:t>BONES OF THE UPPER LIMB 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454549"/>
            <a:ext cx="3936129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Dr.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Jameela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Al-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Medany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Associate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Professor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College of Medicine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King Saud University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71" y="3454549"/>
            <a:ext cx="3936129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Dr.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Khaleel Alyahya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Assistant Professor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College of Medicine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King Saud University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148064" cy="49379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formed by a single bone.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typical long bone.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>
              <a:buFont typeface="Wingdings" pitchFamily="2" charset="2"/>
              <a:buChar char="v"/>
            </a:pPr>
            <a:r>
              <a:rPr lang="en-US" u="sng" dirty="0" smtClean="0">
                <a:solidFill>
                  <a:srgbClr val="0033CC"/>
                </a:solidFill>
              </a:rPr>
              <a:t> Upper End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Head</a:t>
            </a:r>
            <a:r>
              <a:rPr lang="en-US" dirty="0" smtClean="0"/>
              <a:t>: Smooth&amp; forms 1/3 of a sphere.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Anatomical neck</a:t>
            </a:r>
            <a:r>
              <a:rPr lang="en-US" dirty="0" smtClean="0"/>
              <a:t>: Immediately below the head.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Greater &amp; Lesser tubercles: </a:t>
            </a:r>
            <a:r>
              <a:rPr lang="en-US" dirty="0" smtClean="0"/>
              <a:t>separated by Intertubercular Groove.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 Surgical Neck: </a:t>
            </a:r>
            <a:r>
              <a:rPr lang="en-US" dirty="0" smtClean="0"/>
              <a:t>between the upper end  and the shaft.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434080" y="1051596"/>
            <a:ext cx="357190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76824" y="1051596"/>
            <a:ext cx="285752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434080" y="1408786"/>
            <a:ext cx="428628" cy="28575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19700" y="1551662"/>
            <a:ext cx="142876" cy="7143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7434080" y="2051728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416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Arm (Humerus)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u="sng" dirty="0" smtClean="0">
                <a:solidFill>
                  <a:srgbClr val="0033CC"/>
                </a:solidFill>
              </a:rPr>
              <a:t>Shaft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Anterior &amp; Posterior surfaces.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Deltoid tuberosity: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rough elevation halfway down the lateral aspect.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Spiral (Radial) groove: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Runs obliquely down the posterior aspect of the shaft.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lodges the important radial nerve &amp; vessels.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4328" y="2420888"/>
            <a:ext cx="286892" cy="215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012160" y="2924944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416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Arm (Humerus)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u="sng" dirty="0" smtClean="0">
                <a:solidFill>
                  <a:srgbClr val="0033CC"/>
                </a:solidFill>
              </a:rPr>
              <a:t>Distal End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Medial : </a:t>
            </a:r>
            <a:r>
              <a:rPr lang="en-US" sz="2000" b="1" dirty="0" err="1" smtClean="0">
                <a:solidFill>
                  <a:srgbClr val="FF0000"/>
                </a:solidFill>
              </a:rPr>
              <a:t>Trochlea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Lateral: </a:t>
            </a:r>
            <a:r>
              <a:rPr lang="en-US" sz="2000" b="1" dirty="0" err="1" smtClean="0">
                <a:solidFill>
                  <a:srgbClr val="7030A0"/>
                </a:solidFill>
              </a:rPr>
              <a:t>Capitulum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Above the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(on the anterior surface): </a:t>
            </a:r>
            <a:r>
              <a:rPr lang="en-US" sz="2000" b="1" dirty="0" err="1" smtClean="0">
                <a:solidFill>
                  <a:srgbClr val="0070C0"/>
                </a:solidFill>
              </a:rPr>
              <a:t>Coronoid</a:t>
            </a:r>
            <a:r>
              <a:rPr lang="en-US" sz="2000" b="1" dirty="0" smtClean="0">
                <a:solidFill>
                  <a:srgbClr val="0070C0"/>
                </a:solidFill>
              </a:rPr>
              <a:t> fossa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Above the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(on the posterior surface): </a:t>
            </a:r>
            <a:r>
              <a:rPr lang="en-US" sz="2000" b="1" dirty="0" err="1" smtClean="0">
                <a:solidFill>
                  <a:srgbClr val="00B050"/>
                </a:solidFill>
              </a:rPr>
              <a:t>Olecranon</a:t>
            </a:r>
            <a:r>
              <a:rPr lang="en-US" sz="2000" b="1" dirty="0" smtClean="0">
                <a:solidFill>
                  <a:srgbClr val="00B050"/>
                </a:solidFill>
              </a:rPr>
              <a:t> fossa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Above </a:t>
            </a:r>
            <a:r>
              <a:rPr lang="en-US" sz="2000" dirty="0" err="1" smtClean="0"/>
              <a:t>capitulum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Radial fossa.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Epicondyles</a:t>
            </a:r>
            <a:r>
              <a:rPr lang="en-US" sz="1800" dirty="0" smtClean="0"/>
              <a:t>: medial &amp; lateral.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Arm (Humerus)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075892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792088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653136"/>
            <a:ext cx="792088" cy="36933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581128"/>
            <a:ext cx="79208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792088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509120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013176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3857620" cy="33123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Head of the </a:t>
            </a:r>
            <a:r>
              <a:rPr lang="en-US" sz="2400" dirty="0" err="1" smtClean="0"/>
              <a:t>humerus</a:t>
            </a:r>
            <a:r>
              <a:rPr lang="en-US" sz="2400" dirty="0" smtClean="0"/>
              <a:t> with the </a:t>
            </a:r>
            <a:r>
              <a:rPr lang="en-US" sz="2400" dirty="0" err="1" smtClean="0"/>
              <a:t>glenoid</a:t>
            </a:r>
            <a:r>
              <a:rPr lang="en-US" sz="2400" dirty="0" smtClean="0"/>
              <a:t> cavity of the scapula form the</a:t>
            </a:r>
            <a:r>
              <a:rPr lang="en-US" sz="2400" i="1" dirty="0" smtClean="0">
                <a:solidFill>
                  <a:srgbClr val="C00000"/>
                </a:solidFill>
              </a:rPr>
              <a:t> Shoulder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Lower end (</a:t>
            </a:r>
            <a:r>
              <a:rPr lang="en-US" sz="2400" dirty="0" err="1" smtClean="0"/>
              <a:t>Trochlea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Capitulum</a:t>
            </a:r>
            <a:r>
              <a:rPr lang="en-US" sz="2400" dirty="0" smtClean="0"/>
              <a:t>) with the upper ends of the radius &amp; ulna form the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Elbow joint</a:t>
            </a:r>
            <a:r>
              <a:rPr lang="en-US" sz="2400" dirty="0" smtClean="0"/>
              <a:t>.</a:t>
            </a:r>
            <a:endParaRPr lang="ar-SA" sz="2400" dirty="0" smtClean="0"/>
          </a:p>
          <a:p>
            <a:pPr algn="just">
              <a:buNone/>
            </a:pPr>
            <a:endParaRPr lang="ar-SA" sz="24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Articulations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06662" y="3053570"/>
            <a:ext cx="571504" cy="3571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398" y="2482066"/>
            <a:ext cx="642942" cy="2857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Forearm 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Formed of two bones: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Radius</a:t>
            </a:r>
            <a:r>
              <a:rPr lang="en-US" sz="2400" dirty="0" smtClean="0"/>
              <a:t> is the lateral bone.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Ulna</a:t>
            </a:r>
            <a:r>
              <a:rPr lang="en-US" sz="2400" dirty="0" smtClean="0"/>
              <a:t> is the medial bone.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Proximal (Upper)) end: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Head</a:t>
            </a:r>
            <a:r>
              <a:rPr lang="en-US" sz="2000" dirty="0" smtClean="0"/>
              <a:t>: small &amp; circular&amp; Its upper surface is concave.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Neck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Radial (</a:t>
            </a:r>
            <a:r>
              <a:rPr lang="en-US" sz="2000" dirty="0" err="1" smtClean="0">
                <a:solidFill>
                  <a:srgbClr val="0033CC"/>
                </a:solidFill>
              </a:rPr>
              <a:t>Biciptal</a:t>
            </a:r>
            <a:r>
              <a:rPr lang="en-US" sz="2000" dirty="0" smtClean="0">
                <a:solidFill>
                  <a:srgbClr val="0033CC"/>
                </a:solidFill>
              </a:rPr>
              <a:t>) Tuberosity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Shaft: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Wider below than above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Three surfaces: </a:t>
            </a:r>
            <a:r>
              <a:rPr lang="en-US" sz="1800" dirty="0" smtClean="0"/>
              <a:t>Anterior, Lateral &amp; Posterior 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Sharp medial interosseous border.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Pronator tubercle: </a:t>
            </a:r>
            <a:r>
              <a:rPr lang="en-US" sz="2000" dirty="0" smtClean="0"/>
              <a:t>halfway down the lateral side.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Distal (Lower) end: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Styloid process: </a:t>
            </a:r>
            <a:r>
              <a:rPr lang="en-US" sz="2000" dirty="0" smtClean="0"/>
              <a:t>laterally.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Ulnar notch: </a:t>
            </a:r>
            <a:r>
              <a:rPr lang="en-US" sz="2000" dirty="0" smtClean="0"/>
              <a:t>medially.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Dorsal tubercle: </a:t>
            </a:r>
            <a:r>
              <a:rPr lang="en-US" sz="2000" dirty="0" smtClean="0"/>
              <a:t>posteriorly.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Radius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Proximal (Upper)) end: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Posterior: </a:t>
            </a:r>
            <a:r>
              <a:rPr lang="en-US" sz="2100" b="1" dirty="0" err="1" smtClean="0">
                <a:solidFill>
                  <a:srgbClr val="006600"/>
                </a:solidFill>
              </a:rPr>
              <a:t>Olecranon</a:t>
            </a:r>
            <a:r>
              <a:rPr lang="en-US" sz="2100" b="1" dirty="0" smtClean="0">
                <a:solidFill>
                  <a:srgbClr val="006600"/>
                </a:solidFill>
              </a:rPr>
              <a:t> process</a:t>
            </a:r>
            <a:endParaRPr lang="en-US" sz="2100" b="1" dirty="0" smtClean="0"/>
          </a:p>
          <a:p>
            <a:pPr lvl="2">
              <a:buFont typeface="Wingdings" pitchFamily="2" charset="2"/>
              <a:buChar char="ü"/>
            </a:pPr>
            <a:r>
              <a:rPr lang="en-US" sz="2100" dirty="0" smtClean="0"/>
              <a:t>Forms the prominence of the elbow.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Anterior: </a:t>
            </a:r>
            <a:r>
              <a:rPr lang="en-US" sz="2100" b="1" dirty="0" err="1" smtClean="0">
                <a:solidFill>
                  <a:srgbClr val="0033CC"/>
                </a:solidFill>
              </a:rPr>
              <a:t>Coronoid</a:t>
            </a:r>
            <a:r>
              <a:rPr lang="en-US" sz="2100" b="1" dirty="0" smtClean="0">
                <a:solidFill>
                  <a:srgbClr val="0033CC"/>
                </a:solidFill>
              </a:rPr>
              <a:t> process.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Both they are separated by the </a:t>
            </a:r>
            <a:r>
              <a:rPr lang="en-US" sz="2100" b="1" dirty="0" smtClean="0">
                <a:solidFill>
                  <a:srgbClr val="C00000"/>
                </a:solidFill>
              </a:rPr>
              <a:t>Trochlear notch</a:t>
            </a:r>
            <a:endParaRPr lang="en-US" sz="21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Lateral : </a:t>
            </a:r>
            <a:r>
              <a:rPr lang="en-US" sz="2100" b="1" dirty="0" smtClean="0">
                <a:solidFill>
                  <a:srgbClr val="FF0000"/>
                </a:solidFill>
              </a:rPr>
              <a:t>Radial notch</a:t>
            </a:r>
            <a:endParaRPr lang="ar-SA" sz="2100" b="1" dirty="0" smtClean="0"/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Shaft: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Three surfaces (Anterior, Medial &amp; Posterior).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Sharp lateral interosseous border.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Distal (Lower) end: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Small rounded </a:t>
            </a:r>
            <a:r>
              <a:rPr lang="en-US" sz="2100" dirty="0" smtClean="0">
                <a:solidFill>
                  <a:srgbClr val="FF0000"/>
                </a:solidFill>
              </a:rPr>
              <a:t>head</a:t>
            </a:r>
            <a:endParaRPr lang="en-US" sz="2100" dirty="0" smtClean="0"/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Medial : </a:t>
            </a:r>
            <a:r>
              <a:rPr lang="en-US" sz="2100" dirty="0" smtClean="0">
                <a:solidFill>
                  <a:srgbClr val="0033CC"/>
                </a:solidFill>
              </a:rPr>
              <a:t>Styloid process</a:t>
            </a:r>
            <a:endParaRPr lang="en-US" sz="2100" dirty="0" smtClean="0"/>
          </a:p>
          <a:p>
            <a:pPr lvl="1">
              <a:buFont typeface="Wingdings" pitchFamily="2" charset="2"/>
              <a:buChar char="Ø"/>
            </a:pPr>
            <a:r>
              <a:rPr lang="en-US" sz="2100" dirty="0" smtClean="0"/>
              <a:t>Lateral : </a:t>
            </a:r>
            <a:r>
              <a:rPr lang="en-US" sz="2100" dirty="0" smtClean="0">
                <a:solidFill>
                  <a:srgbClr val="006600"/>
                </a:solidFill>
              </a:rPr>
              <a:t>Radial notch</a:t>
            </a:r>
            <a:endParaRPr lang="en-US" sz="21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Ulna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8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5292080" y="877206"/>
            <a:ext cx="3720058" cy="5072074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4652187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Distal end of Humerus with the proximal ends of Radius &amp; Ulna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Elbow joint</a:t>
            </a: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</a:t>
            </a:r>
            <a:r>
              <a:rPr lang="en-US" sz="2400" b="1" dirty="0" err="1" smtClean="0">
                <a:solidFill>
                  <a:srgbClr val="C00000"/>
                </a:solidFill>
              </a:rPr>
              <a:t>Radioulnar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50"/>
                </a:solidFill>
              </a:rPr>
              <a:t>Distal </a:t>
            </a:r>
            <a:r>
              <a:rPr lang="en-US" sz="2400" b="1" dirty="0" err="1" smtClean="0">
                <a:solidFill>
                  <a:srgbClr val="00B050"/>
                </a:solidFill>
              </a:rPr>
              <a:t>Radioulnar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 two bones are connected by the flexible </a:t>
            </a:r>
            <a:r>
              <a:rPr lang="en-US" sz="2400" dirty="0" smtClean="0">
                <a:solidFill>
                  <a:srgbClr val="0070C0"/>
                </a:solidFill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Articulations of Radius &amp; Ulna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skeleton of the hand consists of the: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Carpals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carpus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(wrist)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Metacarpals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palm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Phalanges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fingers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Hands 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11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959194" y="1196752"/>
            <a:ext cx="4077302" cy="44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4752528" cy="554461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Eight carpal bones arranged in two irregular rows, each of four.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They present Concavity on their Anterior surface.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Scaphoid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Lunate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Triquetrum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Pisiform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Distal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Trapezium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Capitate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Hamate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Carpal Bones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4932040" y="980728"/>
            <a:ext cx="3907864" cy="473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the lecture, students should: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List the different bones of the Upper Limb.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Differentiate between bones of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List the articulations between the different bones.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54461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Metacarpals: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Five bones, each has a Base, Shaft, and a Head.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They are numbered 1-5 from the thumb.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0033CC"/>
                </a:solidFill>
              </a:rPr>
              <a:t>1</a:t>
            </a:r>
            <a:r>
              <a:rPr lang="en-US" sz="1800" baseline="30000" dirty="0" smtClean="0">
                <a:solidFill>
                  <a:srgbClr val="0033CC"/>
                </a:solidFill>
              </a:rPr>
              <a:t>st</a:t>
            </a:r>
            <a:r>
              <a:rPr lang="en-US" sz="1800" dirty="0" smtClean="0">
                <a:solidFill>
                  <a:srgbClr val="0033CC"/>
                </a:solidFill>
              </a:rPr>
              <a:t> metacarpal </a:t>
            </a:r>
            <a:r>
              <a:rPr lang="en-US" sz="1800" dirty="0" smtClean="0"/>
              <a:t>is the shortest and most mobile.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When the fist is clenched, the heads of the metacarpals become obvious (knuckles)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Phalanges 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Each hand contains 14 phalanges.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/>
              <a:t>Three in each finger (proximal, middle &amp; distal) except  in the thumb which has only two (proximal &amp;distal).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Metacarpals&amp; Phalanges Bones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54461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Bases of the Metacarpal bones articulate with the distal row of the carpal bones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Carpometacarpal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Heads (knuckles) articulate with the Proximal Phalanges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C00000"/>
                </a:solidFill>
              </a:rPr>
              <a:t>Metacarpophalangeal</a:t>
            </a:r>
            <a:r>
              <a:rPr lang="en-US" sz="2000" b="1" dirty="0" smtClean="0">
                <a:solidFill>
                  <a:srgbClr val="C0000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The phalanges articulate with each other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000" b="1" dirty="0" smtClean="0">
                <a:solidFill>
                  <a:srgbClr val="0070C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Distal end of Radius with the Proximal Raw of Carpal bones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Wrist joint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Articulations 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</a:rPr>
              <a:t>QUEST!ON</a:t>
            </a:r>
            <a:r>
              <a:rPr lang="en-US" sz="4000" b="1" dirty="0">
                <a:solidFill>
                  <a:srgbClr val="3366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0337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286248" y="1285860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676400"/>
            <a:ext cx="4285710" cy="2400672"/>
          </a:xfrm>
          <a:ln w="95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It  consists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Pectoral Girdle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Arm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Forearm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Hand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Bones of Upper Limb 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65848" y="1268760"/>
            <a:ext cx="4470648" cy="324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464496" cy="33123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It composed of Two bones: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Clavicle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Scapula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very light and it allows the upper limb to have exceptionally free movement.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Pectoral Girdle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004048" y="980728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495800" cy="46521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long bone lying horizontally across the root of the neck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subcutaneous throughout its length.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Functions: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Holds the arm away from the trunk.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Transmits forces from the upper limb to the axial skeleton.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Provides attachment for muscles.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If the clavicle is broken, the whole shoulder region caves in medially.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Clavicle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276" y="1147544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Its medial 2/3 is convex forward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Its lateral 1/3 is concave forward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Its medial (</a:t>
            </a:r>
            <a:r>
              <a:rPr lang="en-US" sz="2200" dirty="0" err="1" smtClean="0"/>
              <a:t>sternal</a:t>
            </a:r>
            <a:r>
              <a:rPr lang="en-US" sz="2200" dirty="0" smtClean="0"/>
              <a:t>) end is rounded.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Its lateral (</a:t>
            </a:r>
            <a:r>
              <a:rPr lang="en-US" sz="2200" dirty="0" err="1" smtClean="0"/>
              <a:t>acromial</a:t>
            </a:r>
            <a:r>
              <a:rPr lang="en-US" sz="2200" dirty="0" smtClean="0"/>
              <a:t>) end is flattened.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 has two surfaces: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</a:rPr>
              <a:t>Superior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</a:rPr>
              <a:t>Inferior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The Inferior surface shows: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FF0000"/>
                </a:solidFill>
              </a:rPr>
              <a:t>Conoid</a:t>
            </a:r>
            <a:r>
              <a:rPr lang="en-US" dirty="0" smtClean="0">
                <a:solidFill>
                  <a:srgbClr val="FF0000"/>
                </a:solidFill>
              </a:rPr>
              <a:t> tubercle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33CC"/>
                </a:solidFill>
              </a:rPr>
              <a:t>Trapezoid line. </a:t>
            </a:r>
            <a:endParaRPr lang="ar-SA" dirty="0">
              <a:solidFill>
                <a:srgbClr val="0033CC"/>
              </a:solidFill>
            </a:endParaRPr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4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Clavicle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4038600" cy="292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369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Manubrium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</a:t>
            </a:r>
            <a:r>
              <a:rPr lang="en-US" sz="2000" dirty="0" err="1" smtClean="0">
                <a:solidFill>
                  <a:srgbClr val="C00000"/>
                </a:solidFill>
              </a:rPr>
              <a:t>Acromial</a:t>
            </a:r>
            <a:r>
              <a:rPr lang="en-US" sz="2000" dirty="0" smtClean="0">
                <a:solidFill>
                  <a:srgbClr val="C00000"/>
                </a:solidFill>
              </a:rPr>
              <a:t> end of the scapula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with the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 rib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Articulations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4824536" cy="4968552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It is a triangular flat bone.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Extends between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_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ribs.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Two surfaces: </a:t>
            </a:r>
            <a:r>
              <a:rPr lang="en-US" sz="2000" dirty="0" smtClean="0">
                <a:solidFill>
                  <a:srgbClr val="C00000"/>
                </a:solidFill>
              </a:rPr>
              <a:t>Anterior &amp; Posterior.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Three Borders: </a:t>
            </a:r>
            <a:r>
              <a:rPr lang="en-US" sz="2000" dirty="0" smtClean="0">
                <a:solidFill>
                  <a:srgbClr val="C00000"/>
                </a:solidFill>
              </a:rPr>
              <a:t>superior, medial (vertebral) &amp; lateral (axillary).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Three Processes: </a:t>
            </a:r>
            <a:r>
              <a:rPr lang="en-US" sz="2000" dirty="0" smtClean="0">
                <a:solidFill>
                  <a:srgbClr val="C00000"/>
                </a:solidFill>
              </a:rPr>
              <a:t>Spine, </a:t>
            </a:r>
            <a:r>
              <a:rPr lang="en-US" sz="2000" dirty="0" err="1" smtClean="0">
                <a:solidFill>
                  <a:srgbClr val="C00000"/>
                </a:solidFill>
              </a:rPr>
              <a:t>Coracoid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Acromion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Three Angles: </a:t>
            </a:r>
            <a:r>
              <a:rPr lang="en-US" sz="2000" dirty="0" smtClean="0">
                <a:solidFill>
                  <a:srgbClr val="C00000"/>
                </a:solidFill>
              </a:rPr>
              <a:t>superior, lateral (forms the Glenoid cavity) &amp; inferior.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33CC"/>
                </a:solidFill>
              </a:rPr>
              <a:t>Suprascapular</a:t>
            </a:r>
            <a:r>
              <a:rPr lang="en-US" sz="2000" dirty="0" smtClean="0">
                <a:solidFill>
                  <a:srgbClr val="0033CC"/>
                </a:solidFill>
              </a:rPr>
              <a:t> notch: </a:t>
            </a:r>
            <a:r>
              <a:rPr lang="en-US" sz="2000" dirty="0" smtClean="0"/>
              <a:t>medial to </a:t>
            </a:r>
            <a:r>
              <a:rPr lang="en-US" sz="2000" dirty="0" err="1" smtClean="0"/>
              <a:t>coracoid</a:t>
            </a:r>
            <a:r>
              <a:rPr lang="en-US" sz="2000" dirty="0" smtClean="0"/>
              <a:t> process.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B050"/>
                </a:solidFill>
              </a:rPr>
              <a:t>It is a nerve passageway.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Scapula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e\My Documents\My Pictures\Picture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406" y="1196752"/>
            <a:ext cx="3929090" cy="47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016" y="1124744"/>
            <a:ext cx="50040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It has Three Fossae: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Two</a:t>
            </a:r>
            <a:r>
              <a:rPr lang="en-US" dirty="0" smtClean="0"/>
              <a:t> on the posterior surface: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33CC"/>
                </a:solidFill>
              </a:rPr>
              <a:t>Supraspinous</a:t>
            </a:r>
            <a:r>
              <a:rPr lang="en-US" sz="2000" dirty="0" smtClean="0">
                <a:solidFill>
                  <a:srgbClr val="0033CC"/>
                </a:solidFill>
              </a:rPr>
              <a:t>  Fossa 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above the spine.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33CC"/>
                </a:solidFill>
              </a:rPr>
              <a:t>Infraspinous</a:t>
            </a:r>
            <a:r>
              <a:rPr lang="en-US" sz="2000" dirty="0" smtClean="0">
                <a:solidFill>
                  <a:srgbClr val="0033CC"/>
                </a:solidFill>
              </a:rPr>
              <a:t>  Fossa </a:t>
            </a:r>
            <a:endParaRPr lang="en-US" sz="20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below the spine.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One</a:t>
            </a:r>
            <a:r>
              <a:rPr lang="en-US" dirty="0" smtClean="0"/>
              <a:t> on the Anterior surface: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33CC"/>
                </a:solidFill>
              </a:rPr>
              <a:t>Subscapular</a:t>
            </a:r>
            <a:r>
              <a:rPr lang="en-US" sz="2000" dirty="0" smtClean="0">
                <a:solidFill>
                  <a:srgbClr val="0033CC"/>
                </a:solidFill>
              </a:rPr>
              <a:t> Fossa.</a:t>
            </a:r>
            <a:endParaRPr lang="ar-SA" sz="2000" dirty="0">
              <a:solidFill>
                <a:srgbClr val="0033CC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964662" y="1768256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821786" y="2482636"/>
            <a:ext cx="78581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79108" y="455433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Fossae of Scapula</a:t>
            </a:r>
            <a:endParaRPr lang="en-US" sz="32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1011</Words>
  <Application>Microsoft Office PowerPoint</Application>
  <PresentationFormat>On-screen Show (4:3)</PresentationFormat>
  <Paragraphs>211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ksupy</cp:lastModifiedBy>
  <cp:revision>123</cp:revision>
  <dcterms:created xsi:type="dcterms:W3CDTF">2010-12-19T14:08:49Z</dcterms:created>
  <dcterms:modified xsi:type="dcterms:W3CDTF">2011-12-11T06:52:16Z</dcterms:modified>
</cp:coreProperties>
</file>