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94" r:id="rId3"/>
    <p:sldId id="295" r:id="rId4"/>
    <p:sldId id="296" r:id="rId5"/>
    <p:sldId id="297" r:id="rId6"/>
    <p:sldId id="298" r:id="rId7"/>
    <p:sldId id="301" r:id="rId8"/>
    <p:sldId id="303" r:id="rId9"/>
    <p:sldId id="302" r:id="rId10"/>
    <p:sldId id="304" r:id="rId11"/>
    <p:sldId id="305" r:id="rId12"/>
    <p:sldId id="299" r:id="rId13"/>
    <p:sldId id="300" r:id="rId14"/>
    <p:sldId id="292" r:id="rId15"/>
    <p:sldId id="293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3" d="100"/>
          <a:sy n="63" d="100"/>
        </p:scale>
        <p:origin x="-137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45000" lnSpcReduction="20000"/>
          </a:bodyPr>
          <a:lstStyle/>
          <a:p>
            <a:pPr algn="ctr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SKELETAL &amp; MUSCULAR SYSTEM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4834657" cy="221599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6179" y="3962400"/>
            <a:ext cx="4217821" cy="184665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Zeenat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Zaidi</a:t>
            </a: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All bones 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SKELETON: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*Vertebrae, ribs &amp; sternum: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sclerotomes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somites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(paraxial mesoderm)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*Skull: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mesoderm surrounding the brain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APPENDICULAR SKELETON: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somatic part of lateral mesoderm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bones ossify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Some bones of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Clavicle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They develop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between bones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fibrous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fibrous connective tissue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cartilaginous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synovial joints: </a:t>
            </a: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cavity </a:t>
            </a:r>
            <a:r>
              <a:rPr lang="en-US" b="1" dirty="0" smtClean="0">
                <a:solidFill>
                  <a:srgbClr val="0070C0"/>
                </a:solidFill>
              </a:rPr>
              <a:t>is formed inside mesoderm; 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membrane, capsule &amp; ligaments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r>
              <a:rPr lang="en-US" b="1" dirty="0" smtClean="0">
                <a:solidFill>
                  <a:srgbClr val="0070C0"/>
                </a:solidFill>
              </a:rPr>
              <a:t> 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iris (eyeball)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Myoepithelial</a:t>
            </a:r>
            <a:r>
              <a:rPr lang="en-US" b="1" dirty="0" smtClean="0">
                <a:solidFill>
                  <a:srgbClr val="0070C0"/>
                </a:solidFill>
              </a:rPr>
              <a:t> cells of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</a:t>
            </a:r>
            <a:r>
              <a:rPr lang="en-US" b="1" dirty="0" smtClean="0">
                <a:solidFill>
                  <a:srgbClr val="0070C0"/>
                </a:solidFill>
              </a:rPr>
              <a:t>   mammary &amp; sweat glands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paraxial mesoderm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EXCEPT: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head &amp; neck muscles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of pharyngeal arches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81600" y="25908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29200" y="31242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&amp; smooth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muscles: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viscera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blood &amp; lymphatic vessels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part of lateral mesoderm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group of muscles are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derivatives from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epaxial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division of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limbs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viscera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Cardiac muscles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191000" y="33528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bones ossifies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Vertebra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Mandible</a:t>
            </a:r>
          </a:p>
        </p:txBody>
      </p:sp>
      <p:sp>
        <p:nvSpPr>
          <p:cNvPr id="4" name="Left Arrow 3"/>
          <p:cNvSpPr/>
          <p:nvPr/>
        </p:nvSpPr>
        <p:spPr>
          <a:xfrm>
            <a:off x="3200400" y="46482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3134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7" y="3276600"/>
            <a:ext cx="214033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Notochord: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stimulates 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495800"/>
            <a:ext cx="26488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019800"/>
            <a:ext cx="25282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5105400" y="4726632"/>
            <a:ext cx="1219200" cy="12169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897" y="3657600"/>
            <a:ext cx="2209800" cy="96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1"/>
          </p:cNvCxnSpPr>
          <p:nvPr/>
        </p:nvCxnSpPr>
        <p:spPr>
          <a:xfrm rot="10800000">
            <a:off x="5029200" y="6019801"/>
            <a:ext cx="1371600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 in the central axis of embryo where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mesoderm: </a:t>
            </a:r>
            <a:r>
              <a:rPr lang="en-US" b="1" dirty="0" smtClean="0">
                <a:solidFill>
                  <a:srgbClr val="0070C0"/>
                </a:solidFill>
              </a:rPr>
              <a:t>on each side of notochord.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 divides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 (between ectoderm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 (between endoderm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04800"/>
            <a:ext cx="27432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304800"/>
            <a:ext cx="2514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rot="5400000">
            <a:off x="6038850" y="590550"/>
            <a:ext cx="1143000" cy="2095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 rot="16200000" flipH="1">
            <a:off x="1981200" y="762000"/>
            <a:ext cx="11430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971800"/>
            <a:ext cx="163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29718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</p:cNvCxnSpPr>
          <p:nvPr/>
        </p:nvCxnSpPr>
        <p:spPr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3962400"/>
            <a:ext cx="14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505200"/>
            <a:ext cx="23237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Ribs &amp; sternum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2362200" y="2362200"/>
            <a:ext cx="914400" cy="4572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5209210">
            <a:off x="6048602" y="2296977"/>
            <a:ext cx="963714" cy="511445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1" idx="0"/>
            <a:endCxn id="33" idx="0"/>
          </p:cNvCxnSpPr>
          <p:nvPr/>
        </p:nvCxnSpPr>
        <p:spPr>
          <a:xfrm rot="5400000" flipH="1" flipV="1">
            <a:off x="1273569" y="2645169"/>
            <a:ext cx="1371600" cy="1262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18710" y="2971800"/>
            <a:ext cx="199208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4495800"/>
            <a:ext cx="241970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Hypaxial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body wall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>
            <a:stCxn id="31" idx="2"/>
            <a:endCxn id="40" idx="0"/>
          </p:cNvCxnSpPr>
          <p:nvPr/>
        </p:nvCxnSpPr>
        <p:spPr>
          <a:xfrm rot="16200000" flipH="1">
            <a:off x="2947527" y="2804475"/>
            <a:ext cx="71735" cy="3310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H="1">
            <a:off x="-647700" y="2400300"/>
            <a:ext cx="2895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467600" y="3962400"/>
            <a:ext cx="14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Straight Arrow Connector 67"/>
          <p:cNvCxnSpPr>
            <a:stCxn id="63" idx="2"/>
            <a:endCxn id="40" idx="0"/>
          </p:cNvCxnSpPr>
          <p:nvPr/>
        </p:nvCxnSpPr>
        <p:spPr>
          <a:xfrm rot="5400000">
            <a:off x="6376528" y="2686389"/>
            <a:ext cx="71735" cy="3547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5" idx="2"/>
            <a:endCxn id="32" idx="0"/>
          </p:cNvCxnSpPr>
          <p:nvPr/>
        </p:nvCxnSpPr>
        <p:spPr>
          <a:xfrm rot="5400000">
            <a:off x="4916228" y="3031927"/>
            <a:ext cx="71735" cy="874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810000" y="33528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31" idx="2"/>
          </p:cNvCxnSpPr>
          <p:nvPr/>
        </p:nvCxnSpPr>
        <p:spPr>
          <a:xfrm rot="5400000">
            <a:off x="780501" y="4329364"/>
            <a:ext cx="452737" cy="64213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63" idx="2"/>
          </p:cNvCxnSpPr>
          <p:nvPr/>
        </p:nvCxnSpPr>
        <p:spPr>
          <a:xfrm rot="16200000" flipH="1">
            <a:off x="8324301" y="4285702"/>
            <a:ext cx="376537" cy="6532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28600" y="5029200"/>
            <a:ext cx="221650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29400" y="5029200"/>
            <a:ext cx="2286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Straight Arrow Connector 84"/>
          <p:cNvCxnSpPr>
            <a:stCxn id="63" idx="0"/>
            <a:endCxn id="34" idx="0"/>
          </p:cNvCxnSpPr>
          <p:nvPr/>
        </p:nvCxnSpPr>
        <p:spPr>
          <a:xfrm rot="16200000" flipV="1">
            <a:off x="6773921" y="2550383"/>
            <a:ext cx="1423885" cy="1400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400800" y="2971800"/>
            <a:ext cx="199208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7315200" y="25146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81" grpId="0" animBg="1"/>
      <p:bldP spid="83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s 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0"/>
          </a:xfrm>
        </p:spPr>
      </p:pic>
      <p:sp>
        <p:nvSpPr>
          <p:cNvPr id="8" name="TextBox 7"/>
          <p:cNvSpPr txBox="1"/>
          <p:nvPr/>
        </p:nvSpPr>
        <p:spPr>
          <a:xfrm>
            <a:off x="3200400" y="914400"/>
            <a:ext cx="371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Mesenchyme</a:t>
            </a:r>
            <a:r>
              <a:rPr lang="en-US" b="1" dirty="0" smtClean="0"/>
              <a:t> from lateral mesoderm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4542446" y="1389486"/>
            <a:ext cx="621268" cy="409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895600"/>
            <a:ext cx="639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Induces growth of </a:t>
            </a:r>
            <a:r>
              <a:rPr lang="en-US" dirty="0" err="1" smtClean="0"/>
              <a:t>mesenchyme</a:t>
            </a:r>
            <a:r>
              <a:rPr lang="en-US" dirty="0" smtClean="0"/>
              <a:t> &amp; its transformation into cartilage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628900" y="27051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5715000"/>
            <a:ext cx="26383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Cartilage ossifies by: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129" y="5638800"/>
            <a:ext cx="44225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Myoblasts</a:t>
            </a:r>
            <a:r>
              <a:rPr lang="en-US" b="1" dirty="0" smtClean="0"/>
              <a:t> migrate from </a:t>
            </a:r>
            <a:r>
              <a:rPr lang="en-US" b="1" dirty="0" err="1" smtClean="0"/>
              <a:t>myotomes</a:t>
            </a:r>
            <a:r>
              <a:rPr lang="en-US" b="1" dirty="0" smtClean="0"/>
              <a:t>  to form: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limbs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667000"/>
            <a:ext cx="304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/>
          <p:nvPr/>
        </p:nvSpPr>
        <p:spPr>
          <a:xfrm rot="17358630">
            <a:off x="9771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 rot="17358630">
            <a:off x="27297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ord 16"/>
          <p:cNvSpPr/>
          <p:nvPr/>
        </p:nvSpPr>
        <p:spPr>
          <a:xfrm rot="6717815">
            <a:off x="2735909" y="2278709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6880701">
            <a:off x="988967" y="2360568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 rot="6692104">
            <a:off x="4868554" y="2277754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/>
          <p:cNvSpPr/>
          <p:nvPr/>
        </p:nvSpPr>
        <p:spPr>
          <a:xfrm rot="17358630">
            <a:off x="4863334" y="4177533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530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953000" y="41910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2743200"/>
            <a:ext cx="304800" cy="14478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8003" y="1524000"/>
            <a:ext cx="17408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Bone in </a:t>
            </a:r>
          </a:p>
          <a:p>
            <a:pPr algn="ctr"/>
            <a:r>
              <a:rPr lang="en-US" sz="1600" b="1" dirty="0" smtClean="0"/>
              <a:t>cartilaginous state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primary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secondary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 epiphysis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66170" y="914400"/>
            <a:ext cx="20004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Ossification of </a:t>
            </a:r>
          </a:p>
          <a:p>
            <a:r>
              <a:rPr lang="en-US" sz="1600" b="1" dirty="0" err="1" smtClean="0"/>
              <a:t>epiphseal</a:t>
            </a:r>
            <a:r>
              <a:rPr lang="en-US" sz="1600" b="1" dirty="0" smtClean="0"/>
              <a:t> plate: </a:t>
            </a:r>
          </a:p>
          <a:p>
            <a:r>
              <a:rPr lang="en-US" sz="1600" b="1" dirty="0" smtClean="0"/>
              <a:t>Complete union of </a:t>
            </a:r>
          </a:p>
          <a:p>
            <a:r>
              <a:rPr lang="en-US" sz="1600" b="1" dirty="0" smtClean="0"/>
              <a:t>epiphysis &amp;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76400" y="3276600"/>
            <a:ext cx="992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</a:t>
            </a:r>
            <a:r>
              <a:rPr lang="en-US" sz="1600" b="1" dirty="0" err="1" smtClean="0"/>
              <a:t>s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2133600"/>
            <a:ext cx="971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410200" y="2514600"/>
            <a:ext cx="1115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Epiphyseal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plate of </a:t>
            </a:r>
          </a:p>
          <a:p>
            <a:r>
              <a:rPr lang="en-US" sz="1600" dirty="0" smtClean="0"/>
              <a:t>cartilage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36" idx="1"/>
            <a:endCxn id="21" idx="3"/>
          </p:cNvCxnSpPr>
          <p:nvPr/>
        </p:nvCxnSpPr>
        <p:spPr>
          <a:xfrm rot="10800000">
            <a:off x="5257800" y="2667001"/>
            <a:ext cx="152400" cy="263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57600" y="4572000"/>
            <a:ext cx="108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Straight Connector 46"/>
          <p:cNvCxnSpPr>
            <a:endCxn id="43" idx="0"/>
          </p:cNvCxnSpPr>
          <p:nvPr/>
        </p:nvCxnSpPr>
        <p:spPr>
          <a:xfrm rot="16200000" flipH="1">
            <a:off x="2366808" y="2738591"/>
            <a:ext cx="3657600" cy="92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7400" y="4572000"/>
            <a:ext cx="135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16200000" flipH="1">
            <a:off x="4686300" y="2628900"/>
            <a:ext cx="3657600" cy="76200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67600" y="2514600"/>
            <a:ext cx="304800" cy="2590800"/>
          </a:xfrm>
          <a:prstGeom prst="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692104">
            <a:off x="7383154" y="20491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334000" y="3581400"/>
            <a:ext cx="964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Diaphysis</a:t>
            </a:r>
            <a:endParaRPr lang="en-US" sz="1600" dirty="0"/>
          </a:p>
        </p:txBody>
      </p:sp>
      <p:cxnSp>
        <p:nvCxnSpPr>
          <p:cNvPr id="60" name="Straight Arrow Connector 59"/>
          <p:cNvCxnSpPr>
            <a:stCxn id="58" idx="1"/>
          </p:cNvCxnSpPr>
          <p:nvPr/>
        </p:nvCxnSpPr>
        <p:spPr>
          <a:xfrm rot="10800000">
            <a:off x="5105400" y="3657601"/>
            <a:ext cx="228600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Chord 60"/>
          <p:cNvSpPr/>
          <p:nvPr/>
        </p:nvSpPr>
        <p:spPr>
          <a:xfrm rot="17358630">
            <a:off x="7377933" y="5091933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657600" y="5029200"/>
            <a:ext cx="3293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increases in length by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proliferation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epiphyseal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5248102" y="3895899"/>
            <a:ext cx="10180" cy="227678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086600" y="2971800"/>
            <a:ext cx="12270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Growth of </a:t>
            </a:r>
          </a:p>
          <a:p>
            <a:r>
              <a:rPr lang="en-US" b="1" dirty="0" smtClean="0"/>
              <a:t>bone stops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286000" y="152400"/>
            <a:ext cx="54424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OSSIFICATION OF LONG BONES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5715000"/>
            <a:ext cx="848270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Bone age is a good index of general maturation.  Bone age is determined by: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Appearance of </a:t>
            </a:r>
            <a:r>
              <a:rPr lang="en-US" b="1" dirty="0" err="1" smtClean="0"/>
              <a:t>ossific</a:t>
            </a:r>
            <a:r>
              <a:rPr lang="en-US" b="1" dirty="0" smtClean="0"/>
              <a:t> centers in </a:t>
            </a:r>
            <a:r>
              <a:rPr lang="en-US" b="1" dirty="0" err="1" smtClean="0"/>
              <a:t>diaphysis</a:t>
            </a:r>
            <a:r>
              <a:rPr lang="en-US" b="1" dirty="0" smtClean="0"/>
              <a:t> &amp; epiphysis (specific for each bone &amp; sex)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Disappearance of </a:t>
            </a:r>
            <a:r>
              <a:rPr lang="en-US" b="1" dirty="0" err="1" smtClean="0"/>
              <a:t>epiphyseal</a:t>
            </a:r>
            <a:r>
              <a:rPr lang="en-US" b="1" dirty="0" smtClean="0"/>
              <a:t> plate (specific for each bone &amp; sex)</a:t>
            </a:r>
            <a:endParaRPr lang="en-US" b="1" dirty="0"/>
          </a:p>
        </p:txBody>
      </p:sp>
      <p:sp>
        <p:nvSpPr>
          <p:cNvPr id="71" name="Rectangle 70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30" idx="3"/>
          </p:cNvCxnSpPr>
          <p:nvPr/>
        </p:nvCxnSpPr>
        <p:spPr>
          <a:xfrm flipV="1">
            <a:off x="2668788" y="3352800"/>
            <a:ext cx="303012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Chord 73"/>
          <p:cNvSpPr/>
          <p:nvPr/>
        </p:nvSpPr>
        <p:spPr>
          <a:xfrm rot="6692104">
            <a:off x="4868554" y="22777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 rot="17358630">
            <a:off x="4863333" y="4177534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33" idx="1"/>
          </p:cNvCxnSpPr>
          <p:nvPr/>
        </p:nvCxnSpPr>
        <p:spPr>
          <a:xfrm rot="10800000" flipV="1">
            <a:off x="5181600" y="2302876"/>
            <a:ext cx="228600" cy="59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410200" y="4343400"/>
            <a:ext cx="94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cxnSp>
        <p:nvCxnSpPr>
          <p:cNvPr id="80" name="Straight Arrow Connector 79"/>
          <p:cNvCxnSpPr>
            <a:stCxn id="78" idx="1"/>
          </p:cNvCxnSpPr>
          <p:nvPr/>
        </p:nvCxnSpPr>
        <p:spPr>
          <a:xfrm rot="10800000">
            <a:off x="5181600" y="4495801"/>
            <a:ext cx="228600" cy="16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/>
      <p:bldP spid="33" grpId="0"/>
      <p:bldP spid="36" grpId="0"/>
      <p:bldP spid="43" grpId="0"/>
      <p:bldP spid="49" grpId="0"/>
      <p:bldP spid="62" grpId="0"/>
      <p:bldP spid="68" grpId="0" animBg="1"/>
      <p:bldP spid="70" grpId="0" animBg="1"/>
      <p:bldP spid="71" grpId="0" animBg="1"/>
      <p:bldP spid="74" grpId="0" animBg="1"/>
      <p:bldP spid="75" grpId="0" animBg="1"/>
      <p:bldP spid="78" grpId="0"/>
      <p:bldP spid="83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CRANIUM (SKULL)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skull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around the developing brain.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skull consists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</a:t>
            </a:r>
            <a:r>
              <a:rPr lang="en-US" b="1" dirty="0" err="1" smtClean="0">
                <a:solidFill>
                  <a:srgbClr val="0070C0"/>
                </a:solidFill>
              </a:rPr>
              <a:t>cranium</a:t>
            </a:r>
            <a:r>
              <a:rPr lang="en-US" b="1" dirty="0" smtClean="0">
                <a:solidFill>
                  <a:srgbClr val="0070C0"/>
                </a:solidFill>
              </a:rPr>
              <a:t>: protective case for 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Viscero</a:t>
            </a:r>
            <a:r>
              <a:rPr lang="en-US" b="1" dirty="0" err="1" smtClean="0">
                <a:solidFill>
                  <a:srgbClr val="0070C0"/>
                </a:solidFill>
              </a:rPr>
              <a:t>cranium</a:t>
            </a:r>
            <a:r>
              <a:rPr lang="en-US" b="1" dirty="0" smtClean="0">
                <a:solidFill>
                  <a:srgbClr val="0070C0"/>
                </a:solidFill>
              </a:rPr>
              <a:t>: skeleton of face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Bones of skull ossify either by: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ossification	</a:t>
            </a:r>
            <a:r>
              <a:rPr lang="en-US" b="1" dirty="0" smtClean="0">
                <a:solidFill>
                  <a:srgbClr val="0070C0"/>
                </a:solidFill>
              </a:rPr>
              <a:t>            or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keleton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47" y="228600"/>
            <a:ext cx="7429553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0" y="1143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219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57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514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14600"/>
            <a:ext cx="74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9718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762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419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334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267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5626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62000"/>
            <a:ext cx="31505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of skull that ossify by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Frontal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Parietal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temporal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Mandible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= Maxilla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581</Words>
  <Application>Microsoft Office PowerPoint</Application>
  <PresentationFormat>On-screen Show (4:3)</PresentationFormat>
  <Paragraphs>157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INTRAEMBRYONIC MESODERM</vt:lpstr>
      <vt:lpstr>Slide 5</vt:lpstr>
      <vt:lpstr>Slide 6</vt:lpstr>
      <vt:lpstr>Slide 7</vt:lpstr>
      <vt:lpstr>DEVELOPMENT OF CRANIUM (SKULL)</vt:lpstr>
      <vt:lpstr>Slide 9</vt:lpstr>
      <vt:lpstr>SUMMARY OF DEVELOPMENT OF BONE</vt:lpstr>
      <vt:lpstr>JOINTS</vt:lpstr>
      <vt:lpstr>SUMMARY OF DEVELOPMENT OF MUSCLES</vt:lpstr>
      <vt:lpstr>SUMMARY OF DEVELOPMENT OF MUSCLES</vt:lpstr>
      <vt:lpstr>QUESTION 1</vt:lpstr>
      <vt:lpstr>QUESTION 2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user1</cp:lastModifiedBy>
  <cp:revision>215</cp:revision>
  <dcterms:created xsi:type="dcterms:W3CDTF">2010-12-12T06:26:04Z</dcterms:created>
  <dcterms:modified xsi:type="dcterms:W3CDTF">2011-12-07T08:29:33Z</dcterms:modified>
</cp:coreProperties>
</file>