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89" r:id="rId5"/>
    <p:sldId id="290" r:id="rId6"/>
    <p:sldId id="291" r:id="rId7"/>
    <p:sldId id="292" r:id="rId8"/>
    <p:sldId id="293" r:id="rId9"/>
    <p:sldId id="302" r:id="rId10"/>
    <p:sldId id="294" r:id="rId11"/>
    <p:sldId id="295" r:id="rId12"/>
    <p:sldId id="296" r:id="rId13"/>
    <p:sldId id="303" r:id="rId14"/>
    <p:sldId id="304" r:id="rId15"/>
    <p:sldId id="305" r:id="rId16"/>
    <p:sldId id="306" r:id="rId17"/>
    <p:sldId id="299" r:id="rId18"/>
    <p:sldId id="307" r:id="rId19"/>
    <p:sldId id="300" r:id="rId20"/>
    <p:sldId id="301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293" autoAdjust="0"/>
  </p:normalViewPr>
  <p:slideViewPr>
    <p:cSldViewPr>
      <p:cViewPr varScale="1">
        <p:scale>
          <a:sx n="72" d="100"/>
          <a:sy n="72" d="100"/>
        </p:scale>
        <p:origin x="-10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4876800" cy="213360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Ahmed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</a:t>
            </a:r>
            <a:endParaRPr lang="en-US" sz="3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Professor of Anatomy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ahmedfathala@hotmail.com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3429001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/>
          </a:bodyPr>
          <a:lstStyle/>
          <a:p>
            <a:pPr algn="l"/>
            <a:r>
              <a:rPr lang="en-US" sz="73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SHOULDER REGION</a:t>
            </a:r>
            <a: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2999" y="4724400"/>
            <a:ext cx="4191001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Zeenat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Zaidi</a:t>
            </a:r>
            <a:endParaRPr lang="en-US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Professor of Anatomy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199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ROTATOR CUFF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152400" y="990600"/>
            <a:ext cx="46482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formed of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muscles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supraspinatus</a:t>
            </a:r>
            <a:r>
              <a:rPr lang="en-US" sz="2800" b="1" i="1" dirty="0" smtClean="0">
                <a:solidFill>
                  <a:srgbClr val="7030A0"/>
                </a:solidFill>
              </a:rPr>
              <a:t>,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sz="2800" b="1" i="1" dirty="0" smtClean="0">
                <a:solidFill>
                  <a:srgbClr val="7030A0"/>
                </a:solidFill>
              </a:rPr>
              <a:t>,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teres</a:t>
            </a:r>
            <a:r>
              <a:rPr lang="en-US" sz="2800" b="1" i="1" dirty="0" smtClean="0">
                <a:solidFill>
                  <a:srgbClr val="7030A0"/>
                </a:solidFill>
              </a:rPr>
              <a:t> minor &amp;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subscapularis</a:t>
            </a:r>
            <a:r>
              <a:rPr lang="en-US" sz="2800" b="1" i="1" dirty="0" smtClean="0">
                <a:solidFill>
                  <a:srgbClr val="7030A0"/>
                </a:solidFill>
              </a:rPr>
              <a:t> (</a:t>
            </a:r>
            <a:r>
              <a:rPr lang="en-US" sz="2800" b="1" i="1" dirty="0" smtClean="0">
                <a:solidFill>
                  <a:srgbClr val="FF0000"/>
                </a:solidFill>
              </a:rPr>
              <a:t>SITS</a:t>
            </a:r>
            <a:r>
              <a:rPr lang="en-US" sz="2800" b="1" i="1" dirty="0" smtClean="0">
                <a:solidFill>
                  <a:srgbClr val="7030A0"/>
                </a:solidFill>
              </a:rPr>
              <a:t>).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Muscles form a </a:t>
            </a:r>
            <a:r>
              <a:rPr lang="en-US" sz="2800" b="1" dirty="0" err="1" smtClean="0">
                <a:solidFill>
                  <a:srgbClr val="0070C0"/>
                </a:solidFill>
              </a:rPr>
              <a:t>tendinous</a:t>
            </a:r>
            <a:r>
              <a:rPr lang="en-US" sz="2800" b="1" dirty="0" smtClean="0">
                <a:solidFill>
                  <a:srgbClr val="0070C0"/>
                </a:solidFill>
              </a:rPr>
              <a:t> cuff around the shoulder joint covering its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anterior,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and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aspects.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The cuff is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deficient inferiorly </a:t>
            </a:r>
            <a:r>
              <a:rPr lang="en-US" sz="2800" b="1" dirty="0" smtClean="0">
                <a:solidFill>
                  <a:srgbClr val="0070C0"/>
                </a:solidFill>
              </a:rPr>
              <a:t>and this is the site of potential weakness.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The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tone</a:t>
            </a:r>
            <a:r>
              <a:rPr lang="en-US" sz="2800" b="1" dirty="0" smtClean="0">
                <a:solidFill>
                  <a:srgbClr val="0070C0"/>
                </a:solidFill>
              </a:rPr>
              <a:t> of these muscles help in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stabilizing the shoulder joint.</a:t>
            </a:r>
          </a:p>
          <a:p>
            <a:endParaRPr lang="en-US" dirty="0"/>
          </a:p>
        </p:txBody>
      </p:sp>
      <p:pic>
        <p:nvPicPr>
          <p:cNvPr id="15" name="Picture 4" descr="Plate0394C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2905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rotator cu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3810000"/>
            <a:ext cx="3048000" cy="3048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315200" y="3810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1600200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236220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0" y="18288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5532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ROTATOR CUFF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19600" cy="5105400"/>
          </a:xfrm>
        </p:spPr>
        <p:txBody>
          <a:bodyPr>
            <a:normAutofit fontScale="92500" lnSpcReduction="10000"/>
          </a:bodyPr>
          <a:lstStyle/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</a:rPr>
              <a:t>Rotator cuff can be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damaged</a:t>
            </a:r>
            <a:r>
              <a:rPr lang="en-US" sz="2600" b="1" dirty="0" smtClean="0">
                <a:solidFill>
                  <a:srgbClr val="0070C0"/>
                </a:solidFill>
              </a:rPr>
              <a:t> due to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 </a:t>
            </a:r>
            <a:r>
              <a:rPr lang="en-US" sz="2600" b="1" dirty="0" smtClean="0">
                <a:solidFill>
                  <a:srgbClr val="0070C0"/>
                </a:solidFill>
              </a:rPr>
              <a:t>(during playing baseball) or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</a:rPr>
              <a:t>(in older individuals). </a:t>
            </a:r>
          </a:p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</a:rPr>
              <a:t>Trauma can tear or rupture one or more tendon (s) forming the cuff.  Patients with rotator injury will present with pain, shoulder instability, and limited range of motion. </a:t>
            </a:r>
          </a:p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Supraspinatus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tendon</a:t>
            </a:r>
            <a:r>
              <a:rPr lang="en-US" sz="2600" b="1" dirty="0" smtClean="0">
                <a:solidFill>
                  <a:srgbClr val="0070C0"/>
                </a:solidFill>
              </a:rPr>
              <a:t> is the most common site of rotator cuff injury.</a:t>
            </a:r>
          </a:p>
          <a:p>
            <a:endParaRPr lang="en-US" dirty="0"/>
          </a:p>
        </p:txBody>
      </p:sp>
      <p:pic>
        <p:nvPicPr>
          <p:cNvPr id="5" name="Picture 9" descr="rota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600200"/>
            <a:ext cx="397876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BURSAE IN RELATION TO SHOULDER JOINT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19600" cy="4876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friction </a:t>
            </a:r>
            <a:r>
              <a:rPr lang="en-US" b="1" dirty="0" smtClean="0">
                <a:solidFill>
                  <a:srgbClr val="0070C0"/>
                </a:solidFill>
              </a:rPr>
              <a:t>between tendons, joint capsule &amp; bone.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are liable to be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inflammed</a:t>
            </a:r>
            <a:r>
              <a:rPr lang="en-US" b="1" dirty="0" smtClean="0">
                <a:solidFill>
                  <a:srgbClr val="0070C0"/>
                </a:solidFill>
              </a:rPr>
              <a:t> following injury of rotator cuff muscles.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Subscapularis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</a:t>
            </a: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r>
              <a:rPr lang="en-US" b="1" dirty="0" smtClean="0">
                <a:solidFill>
                  <a:srgbClr val="0070C0"/>
                </a:solidFill>
              </a:rPr>
              <a:t> tendon &amp; capsule.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Infraspinatus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</a:t>
            </a: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r>
              <a:rPr lang="en-US" b="1" dirty="0" smtClean="0">
                <a:solidFill>
                  <a:srgbClr val="0070C0"/>
                </a:solidFill>
              </a:rPr>
              <a:t> tendon &amp; capsule.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Subacromial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deltoid, </a:t>
            </a:r>
            <a:r>
              <a:rPr lang="en-US" b="1" dirty="0" err="1" smtClean="0">
                <a:solidFill>
                  <a:srgbClr val="0070C0"/>
                </a:solidFill>
              </a:rPr>
              <a:t>supraspinatus</a:t>
            </a:r>
            <a:r>
              <a:rPr lang="en-US" b="1" dirty="0" smtClean="0">
                <a:solidFill>
                  <a:srgbClr val="0070C0"/>
                </a:solidFill>
              </a:rPr>
              <a:t> and capsule.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F66122-007-f0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600200"/>
            <a:ext cx="4038600" cy="4520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24600" y="2362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0480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124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SHOULDER JOINT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953000"/>
            <a:ext cx="8458200" cy="1752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 </a:t>
            </a: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minor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supraspinatus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6" descr="Plate0396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066800"/>
            <a:ext cx="4038600" cy="3575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Plate0396C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066800"/>
            <a:ext cx="3886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38400" y="2819400"/>
            <a:ext cx="148540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Subscapularis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>
            <a:off x="1371600" y="2133600"/>
            <a:ext cx="1066800" cy="8704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38800" y="3124200"/>
            <a:ext cx="143302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Infraspinatus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7071821" y="2286000"/>
            <a:ext cx="1157779" cy="10228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8579282">
            <a:off x="6840255" y="3559782"/>
            <a:ext cx="130510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Teres</a:t>
            </a:r>
            <a:r>
              <a:rPr lang="en-US" b="1" dirty="0" smtClean="0"/>
              <a:t> minor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rot="5400000" flipH="1" flipV="1">
            <a:off x="7743795" y="2603843"/>
            <a:ext cx="803647" cy="4727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57800" y="1447800"/>
            <a:ext cx="153202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Supraspinatus</a:t>
            </a:r>
            <a:endParaRPr lang="en-US" b="1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>
            <a:off x="6789822" y="1632466"/>
            <a:ext cx="1363578" cy="2725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62800" y="4495800"/>
            <a:ext cx="150169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Axillary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rot="16200000" flipV="1">
            <a:off x="7690624" y="4272776"/>
            <a:ext cx="381000" cy="650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OF SHOULDER JOINT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Coracobrachialis</a:t>
            </a:r>
            <a:r>
              <a:rPr lang="en-US" b="1" dirty="0" smtClean="0">
                <a:solidFill>
                  <a:srgbClr val="0070C0"/>
                </a:solidFill>
              </a:rPr>
              <a:t> (muscle of arm)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Short head of biceps </a:t>
            </a:r>
            <a:r>
              <a:rPr lang="en-US" b="1" dirty="0" err="1" smtClean="0">
                <a:solidFill>
                  <a:srgbClr val="0070C0"/>
                </a:solidFill>
              </a:rPr>
              <a:t>brachii</a:t>
            </a:r>
            <a:r>
              <a:rPr lang="en-US" b="1" dirty="0" smtClean="0">
                <a:solidFill>
                  <a:srgbClr val="0070C0"/>
                </a:solidFill>
              </a:rPr>
              <a:t> (muscle of arm)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Posterior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OF SHOULDER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From 0° - 15°: </a:t>
            </a:r>
            <a:r>
              <a:rPr lang="en-US" b="1" dirty="0" err="1" smtClean="0">
                <a:solidFill>
                  <a:srgbClr val="0070C0"/>
                </a:solidFill>
              </a:rPr>
              <a:t>Supraspinatus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From 15° - 90 °: Middle fibers of deltoid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Inserted in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bicipital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groove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3771900" y="4381500"/>
            <a:ext cx="457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810000" y="48768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200400" y="5029200"/>
            <a:ext cx="990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OF SHOULDER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81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Inserted in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bicipital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groove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Posterior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minor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3352800" y="22098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352800" y="2743200"/>
            <a:ext cx="457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819400" y="2819400"/>
            <a:ext cx="9906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SHOULDER REGION: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Origin</a:t>
            </a:r>
            <a:r>
              <a:rPr lang="en-US" b="1" dirty="0" smtClean="0">
                <a:solidFill>
                  <a:srgbClr val="0070C0"/>
                </a:solidFill>
              </a:rPr>
              <a:t>: scapula.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Insertion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Action</a:t>
            </a:r>
            <a:r>
              <a:rPr lang="en-US" b="1" dirty="0" smtClean="0">
                <a:solidFill>
                  <a:srgbClr val="0070C0"/>
                </a:solidFill>
              </a:rPr>
              <a:t>: move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(SHOULDER JOINT)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Nerve supply</a:t>
            </a:r>
            <a:r>
              <a:rPr lang="en-US" b="1" dirty="0" smtClean="0">
                <a:solidFill>
                  <a:srgbClr val="0070C0"/>
                </a:solidFill>
              </a:rPr>
              <a:t>: anterior </a:t>
            </a:r>
            <a:r>
              <a:rPr lang="en-US" b="1" dirty="0" err="1" smtClean="0">
                <a:solidFill>
                  <a:srgbClr val="0070C0"/>
                </a:solidFill>
              </a:rPr>
              <a:t>rami</a:t>
            </a:r>
            <a:r>
              <a:rPr lang="en-US" b="1" dirty="0" smtClean="0">
                <a:solidFill>
                  <a:srgbClr val="0070C0"/>
                </a:solidFill>
              </a:rPr>
              <a:t> of spinal nerves through brachial plexus.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ROTATOR CUFF: </a:t>
            </a:r>
            <a:r>
              <a:rPr lang="en-US" b="1" dirty="0" smtClean="0">
                <a:solidFill>
                  <a:srgbClr val="0070C0"/>
                </a:solidFill>
              </a:rPr>
              <a:t>4 muscles in scapular region surrounds and helps in stabilization of shoulder joint </a:t>
            </a:r>
            <a:r>
              <a:rPr lang="en-US" b="1" i="1" dirty="0" smtClean="0">
                <a:solidFill>
                  <a:srgbClr val="7030A0"/>
                </a:solidFill>
              </a:rPr>
              <a:t>(</a:t>
            </a:r>
            <a:r>
              <a:rPr lang="en-US" b="1" i="1" dirty="0" err="1" smtClean="0">
                <a:solidFill>
                  <a:srgbClr val="7030A0"/>
                </a:solidFill>
              </a:rPr>
              <a:t>supraspinatus</a:t>
            </a:r>
            <a:r>
              <a:rPr lang="en-US" b="1" i="1" dirty="0" smtClean="0">
                <a:solidFill>
                  <a:srgbClr val="7030A0"/>
                </a:solidFill>
              </a:rPr>
              <a:t>, </a:t>
            </a:r>
            <a:r>
              <a:rPr lang="en-US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b="1" i="1" dirty="0" smtClean="0">
                <a:solidFill>
                  <a:srgbClr val="7030A0"/>
                </a:solidFill>
              </a:rPr>
              <a:t>, </a:t>
            </a:r>
            <a:r>
              <a:rPr lang="en-US" b="1" i="1" dirty="0" err="1" smtClean="0">
                <a:solidFill>
                  <a:srgbClr val="7030A0"/>
                </a:solidFill>
              </a:rPr>
              <a:t>teres</a:t>
            </a:r>
            <a:r>
              <a:rPr lang="en-US" b="1" i="1" dirty="0" smtClean="0">
                <a:solidFill>
                  <a:srgbClr val="7030A0"/>
                </a:solidFill>
              </a:rPr>
              <a:t> minor, </a:t>
            </a:r>
            <a:r>
              <a:rPr lang="en-US" b="1" i="1" dirty="0" err="1" smtClean="0">
                <a:solidFill>
                  <a:srgbClr val="7030A0"/>
                </a:solidFill>
              </a:rPr>
              <a:t>subscapularis</a:t>
            </a:r>
            <a:r>
              <a:rPr lang="en-US" b="1" i="1" dirty="0" smtClean="0">
                <a:solidFill>
                  <a:srgbClr val="7030A0"/>
                </a:solidFill>
              </a:rPr>
              <a:t>).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 joint: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 </a:t>
            </a:r>
            <a:r>
              <a:rPr lang="en-US" b="1" dirty="0" smtClean="0">
                <a:solidFill>
                  <a:srgbClr val="0070C0"/>
                </a:solidFill>
              </a:rPr>
              <a:t>synovial, ball &amp; socket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surfaces: </a:t>
            </a:r>
            <a:r>
              <a:rPr lang="en-US" b="1" dirty="0" smtClean="0">
                <a:solidFill>
                  <a:srgbClr val="0070C0"/>
                </a:solidFill>
              </a:rPr>
              <a:t>head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glenoid</a:t>
            </a:r>
            <a:r>
              <a:rPr lang="en-US" b="1" dirty="0" smtClean="0">
                <a:solidFill>
                  <a:srgbClr val="0070C0"/>
                </a:solidFill>
              </a:rPr>
              <a:t> cavity of scapula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Stability: </a:t>
            </a:r>
            <a:r>
              <a:rPr lang="en-US" b="1" dirty="0" smtClean="0">
                <a:solidFill>
                  <a:srgbClr val="0070C0"/>
                </a:solidFill>
              </a:rPr>
              <a:t>depends on rotator cuff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Relations:</a:t>
            </a:r>
            <a:r>
              <a:rPr lang="en-US" b="1" dirty="0" smtClean="0">
                <a:solidFill>
                  <a:srgbClr val="0070C0"/>
                </a:solidFill>
              </a:rPr>
              <a:t> rotator cuff and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Movement: </a:t>
            </a:r>
            <a:r>
              <a:rPr lang="en-US" b="1" dirty="0" smtClean="0">
                <a:solidFill>
                  <a:srgbClr val="0070C0"/>
                </a:solidFill>
              </a:rPr>
              <a:t>flexion, extension, abduction, adduction, medial &amp; lateral rotation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muscles is inserted into the lesser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tuberosity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114800" y="33528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</a:t>
            </a:r>
            <a:r>
              <a:rPr lang="en-US" b="1" i="1" dirty="0" smtClean="0">
                <a:solidFill>
                  <a:srgbClr val="0070C0"/>
                </a:solidFill>
              </a:rPr>
              <a:t>of muscles of the shoulder region.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muscles of shoulder region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 of each of them to scapula 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nerve supply and actions on shoulder joint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muscles forming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rotator cuff </a:t>
            </a:r>
            <a:r>
              <a:rPr lang="en-US" b="1" i="1" dirty="0" smtClean="0">
                <a:solidFill>
                  <a:srgbClr val="0070C0"/>
                </a:solidFill>
              </a:rPr>
              <a:t>and describe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relation of each of them to the shoulder joint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shoulder joint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type,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surfaces, stability, relations &amp; movements.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muscles belong 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rotator cuff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Deltoid.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Rhomboid minor.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962400" y="28956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SHOULDER REGION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muscles connecting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scapula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(move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through shoulder joint).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</a:rPr>
              <a:t>Deltoid.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FF0000"/>
                </a:solidFill>
              </a:rPr>
              <a:t>Supraspinatus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00B050"/>
                </a:solidFill>
              </a:rPr>
              <a:t>Infraspinatus</a:t>
            </a:r>
            <a:r>
              <a:rPr lang="en-US" b="1" i="1" dirty="0" smtClean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Teres</a:t>
            </a:r>
            <a:r>
              <a:rPr lang="en-US" b="1" i="1" dirty="0" smtClean="0">
                <a:solidFill>
                  <a:srgbClr val="7030A0"/>
                </a:solidFill>
              </a:rPr>
              <a:t> minor.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C00000"/>
                </a:solidFill>
              </a:rPr>
              <a:t>Teres</a:t>
            </a:r>
            <a:r>
              <a:rPr lang="en-US" b="1" i="1" dirty="0" smtClean="0">
                <a:solidFill>
                  <a:srgbClr val="C00000"/>
                </a:solidFill>
              </a:rPr>
              <a:t> major.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/>
              <a:t>Subscapularis</a:t>
            </a:r>
            <a:r>
              <a:rPr lang="en-US" b="1" i="1" dirty="0" smtClean="0"/>
              <a:t>.</a:t>
            </a:r>
          </a:p>
        </p:txBody>
      </p:sp>
      <p:pic>
        <p:nvPicPr>
          <p:cNvPr id="7" name="Content Placeholder 6" descr="F66122-002-f0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838200"/>
            <a:ext cx="3173124" cy="3276600"/>
          </a:xfrm>
        </p:spPr>
      </p:pic>
      <p:pic>
        <p:nvPicPr>
          <p:cNvPr id="4097" name="Picture 1" descr="C:\Documents and Settings\user1\Desktop\back\F66122-007-f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267200"/>
            <a:ext cx="3048000" cy="25908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6248400" y="2133600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 flipV="1">
            <a:off x="7467600" y="1935479"/>
            <a:ext cx="15240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7543797" y="2133600"/>
            <a:ext cx="45719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96200" y="2209800"/>
            <a:ext cx="45719" cy="762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7772400" y="23622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67600" y="47244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DELTOID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724400" cy="5334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muscle </a:t>
            </a:r>
            <a:r>
              <a:rPr lang="en-US" b="1" dirty="0" smtClean="0">
                <a:solidFill>
                  <a:srgbClr val="0070C0"/>
                </a:solidFill>
              </a:rPr>
              <a:t>that forms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contour of the shoulder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lateral 1/3 of clavicle + </a:t>
            </a:r>
            <a:r>
              <a:rPr lang="en-US" b="1" dirty="0" err="1" smtClean="0">
                <a:solidFill>
                  <a:srgbClr val="0070C0"/>
                </a:solidFill>
              </a:rPr>
              <a:t>acromion</a:t>
            </a:r>
            <a:r>
              <a:rPr lang="en-US" b="1" dirty="0" smtClean="0">
                <a:solidFill>
                  <a:srgbClr val="0070C0"/>
                </a:solidFill>
              </a:rPr>
              <a:t> and spine of scapula </a:t>
            </a:r>
            <a:r>
              <a:rPr lang="en-US" b="1" i="1" dirty="0" smtClean="0">
                <a:solidFill>
                  <a:srgbClr val="7030A0"/>
                </a:solidFill>
              </a:rPr>
              <a:t>(look to insertion of </a:t>
            </a:r>
            <a:r>
              <a:rPr lang="en-US" b="1" i="1" dirty="0" err="1" smtClean="0">
                <a:solidFill>
                  <a:srgbClr val="7030A0"/>
                </a:solidFill>
              </a:rPr>
              <a:t>trapezius</a:t>
            </a:r>
            <a:r>
              <a:rPr lang="en-US" b="1" i="1" dirty="0" smtClean="0">
                <a:solidFill>
                  <a:srgbClr val="7030A0"/>
                </a:solidFill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</a:rPr>
              <a:t> deltoid </a:t>
            </a:r>
            <a:r>
              <a:rPr lang="en-US" b="1" dirty="0" err="1" smtClean="0">
                <a:solidFill>
                  <a:srgbClr val="0070C0"/>
                </a:solidFill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7030A0"/>
                </a:solidFill>
              </a:rPr>
              <a:t>Anterior fibers: </a:t>
            </a:r>
            <a:r>
              <a:rPr lang="en-US" b="1" dirty="0" smtClean="0">
                <a:solidFill>
                  <a:srgbClr val="0070C0"/>
                </a:solidFill>
              </a:rPr>
              <a:t>flexion &amp; medial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(arm, shoulder joint).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7030A0"/>
                </a:solidFill>
              </a:rPr>
              <a:t>Middle fibers: </a:t>
            </a:r>
            <a:r>
              <a:rPr lang="en-US" b="1" dirty="0" smtClean="0">
                <a:solidFill>
                  <a:srgbClr val="0070C0"/>
                </a:solidFill>
              </a:rPr>
              <a:t>abduction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from 15° - 90 °.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7030A0"/>
                </a:solidFill>
              </a:rPr>
              <a:t>Posterior fibers: </a:t>
            </a:r>
            <a:r>
              <a:rPr lang="en-US" b="1" dirty="0" smtClean="0">
                <a:solidFill>
                  <a:srgbClr val="0070C0"/>
                </a:solidFill>
              </a:rPr>
              <a:t>extension &amp; lateral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F66122-007-f0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600200"/>
            <a:ext cx="358140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eeform 6"/>
          <p:cNvSpPr/>
          <p:nvPr/>
        </p:nvSpPr>
        <p:spPr>
          <a:xfrm>
            <a:off x="6469380" y="3657600"/>
            <a:ext cx="990600" cy="1102360"/>
          </a:xfrm>
          <a:custGeom>
            <a:avLst/>
            <a:gdLst>
              <a:gd name="connsiteX0" fmla="*/ 876300 w 990600"/>
              <a:gd name="connsiteY0" fmla="*/ 0 h 1102360"/>
              <a:gd name="connsiteX1" fmla="*/ 967740 w 990600"/>
              <a:gd name="connsiteY1" fmla="*/ 365760 h 1102360"/>
              <a:gd name="connsiteX2" fmla="*/ 739140 w 990600"/>
              <a:gd name="connsiteY2" fmla="*/ 990600 h 1102360"/>
              <a:gd name="connsiteX3" fmla="*/ 739140 w 990600"/>
              <a:gd name="connsiteY3" fmla="*/ 990600 h 1102360"/>
              <a:gd name="connsiteX4" fmla="*/ 601980 w 990600"/>
              <a:gd name="connsiteY4" fmla="*/ 1005840 h 1102360"/>
              <a:gd name="connsiteX5" fmla="*/ 68580 w 990600"/>
              <a:gd name="connsiteY5" fmla="*/ 411480 h 1102360"/>
              <a:gd name="connsiteX6" fmla="*/ 190500 w 990600"/>
              <a:gd name="connsiteY6" fmla="*/ 198120 h 1102360"/>
              <a:gd name="connsiteX7" fmla="*/ 190500 w 990600"/>
              <a:gd name="connsiteY7" fmla="*/ 198120 h 1102360"/>
              <a:gd name="connsiteX8" fmla="*/ 190500 w 990600"/>
              <a:gd name="connsiteY8" fmla="*/ 198120 h 110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600" h="1102360">
                <a:moveTo>
                  <a:pt x="876300" y="0"/>
                </a:moveTo>
                <a:cubicBezTo>
                  <a:pt x="933450" y="100330"/>
                  <a:pt x="990600" y="200660"/>
                  <a:pt x="967740" y="365760"/>
                </a:cubicBezTo>
                <a:cubicBezTo>
                  <a:pt x="944880" y="530860"/>
                  <a:pt x="739140" y="990600"/>
                  <a:pt x="739140" y="990600"/>
                </a:cubicBezTo>
                <a:lnTo>
                  <a:pt x="739140" y="990600"/>
                </a:lnTo>
                <a:cubicBezTo>
                  <a:pt x="716280" y="993140"/>
                  <a:pt x="713740" y="1102360"/>
                  <a:pt x="601980" y="1005840"/>
                </a:cubicBezTo>
                <a:cubicBezTo>
                  <a:pt x="490220" y="909320"/>
                  <a:pt x="137160" y="546100"/>
                  <a:pt x="68580" y="411480"/>
                </a:cubicBezTo>
                <a:cubicBezTo>
                  <a:pt x="0" y="276860"/>
                  <a:pt x="190500" y="198120"/>
                  <a:pt x="190500" y="198120"/>
                </a:cubicBezTo>
                <a:lnTo>
                  <a:pt x="190500" y="198120"/>
                </a:lnTo>
                <a:lnTo>
                  <a:pt x="190500" y="198120"/>
                </a:ln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SUPRASPINATUS &amp; INFRASPINATUS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419600" cy="5181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Supraspinatus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supraspinous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fossa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infraspinaous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fossa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</a:rPr>
              <a:t> greater </a:t>
            </a:r>
            <a:r>
              <a:rPr lang="en-US" b="1" dirty="0" err="1" smtClean="0">
                <a:solidFill>
                  <a:srgbClr val="0070C0"/>
                </a:solidFill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rgbClr val="0070C0"/>
                </a:solidFill>
              </a:rPr>
              <a:t>suprascapular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Supraspinatus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abduction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from 0° - 15°.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lateral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3" descr="Plate0396C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286000"/>
            <a:ext cx="4038600" cy="3050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62600" y="2590800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810000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TERES MINOR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lateral border </a:t>
            </a:r>
            <a:r>
              <a:rPr lang="en-US" b="1" dirty="0" smtClean="0">
                <a:solidFill>
                  <a:srgbClr val="0070C0"/>
                </a:solidFill>
              </a:rPr>
              <a:t>of scapula .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</a:rPr>
              <a:t> greater </a:t>
            </a:r>
            <a:r>
              <a:rPr lang="en-US" b="1" dirty="0" err="1" smtClean="0">
                <a:solidFill>
                  <a:srgbClr val="0070C0"/>
                </a:solidFill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  <a:r>
              <a:rPr lang="en-US" b="1" dirty="0" smtClean="0">
                <a:solidFill>
                  <a:srgbClr val="0070C0"/>
                </a:solidFill>
              </a:rPr>
              <a:t> lateral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876800" y="1600200"/>
          <a:ext cx="4038600" cy="4433412"/>
        </p:xfrm>
        <a:graphic>
          <a:graphicData uri="http://schemas.openxmlformats.org/presentationml/2006/ole">
            <p:oleObj spid="_x0000_s1026" name="PhotoSuite Image" r:id="rId3" imgW="4676775" imgH="5133975" progId="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7543800" y="312420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05600" y="403860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TERES MAJOR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95800" cy="5562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lateral border </a:t>
            </a:r>
            <a:r>
              <a:rPr lang="en-US" b="1" smtClean="0">
                <a:solidFill>
                  <a:srgbClr val="0070C0"/>
                </a:solidFill>
              </a:rPr>
              <a:t>of </a:t>
            </a:r>
            <a:r>
              <a:rPr lang="en-US" b="1" smtClean="0">
                <a:solidFill>
                  <a:srgbClr val="0070C0"/>
                </a:solidFill>
              </a:rPr>
              <a:t>scapula.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 </a:t>
            </a:r>
            <a:r>
              <a:rPr lang="en-US" b="1" dirty="0" err="1" smtClean="0">
                <a:solidFill>
                  <a:srgbClr val="0070C0"/>
                </a:solidFill>
              </a:rPr>
              <a:t>bicipital</a:t>
            </a:r>
            <a:r>
              <a:rPr lang="en-US" b="1" dirty="0" smtClean="0">
                <a:solidFill>
                  <a:srgbClr val="0070C0"/>
                </a:solidFill>
              </a:rPr>
              <a:t> groove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en-US" b="1" i="1" dirty="0" smtClean="0">
                <a:solidFill>
                  <a:srgbClr val="7030A0"/>
                </a:solidFill>
              </a:rPr>
              <a:t>look to insertion of </a:t>
            </a:r>
            <a:r>
              <a:rPr lang="en-US" b="1" i="1" dirty="0" err="1" smtClean="0">
                <a:solidFill>
                  <a:srgbClr val="7030A0"/>
                </a:solidFill>
              </a:rPr>
              <a:t>latissimus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dorsi</a:t>
            </a:r>
            <a:r>
              <a:rPr lang="en-US" b="1" i="1" dirty="0" smtClean="0">
                <a:solidFill>
                  <a:srgbClr val="7030A0"/>
                </a:solidFill>
              </a:rPr>
              <a:t> &amp; </a:t>
            </a:r>
            <a:r>
              <a:rPr lang="en-US" b="1" i="1" dirty="0" err="1" smtClean="0">
                <a:solidFill>
                  <a:srgbClr val="7030A0"/>
                </a:solidFill>
              </a:rPr>
              <a:t>pectoralis</a:t>
            </a:r>
            <a:r>
              <a:rPr lang="en-US" b="1" i="1" dirty="0" smtClean="0">
                <a:solidFill>
                  <a:srgbClr val="7030A0"/>
                </a:solidFill>
              </a:rPr>
              <a:t> major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smtClean="0">
                <a:solidFill>
                  <a:srgbClr val="0070C0"/>
                </a:solidFill>
              </a:rPr>
              <a:t>lower </a:t>
            </a:r>
            <a:r>
              <a:rPr lang="en-US" b="1" dirty="0" err="1" smtClean="0">
                <a:solidFill>
                  <a:srgbClr val="0070C0"/>
                </a:solidFill>
              </a:rPr>
              <a:t>subscapular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Actions: </a:t>
            </a:r>
            <a:r>
              <a:rPr lang="en-US" b="1" dirty="0" smtClean="0">
                <a:solidFill>
                  <a:srgbClr val="0070C0"/>
                </a:solidFill>
              </a:rPr>
              <a:t>extension, adduction &amp; medial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 (</a:t>
            </a:r>
            <a:r>
              <a:rPr lang="en-US" b="1" i="1" dirty="0" smtClean="0">
                <a:solidFill>
                  <a:srgbClr val="7030A0"/>
                </a:solidFill>
              </a:rPr>
              <a:t>look to action of </a:t>
            </a:r>
            <a:r>
              <a:rPr lang="en-US" b="1" i="1" dirty="0" err="1" smtClean="0">
                <a:solidFill>
                  <a:srgbClr val="7030A0"/>
                </a:solidFill>
              </a:rPr>
              <a:t>latissimus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dorsi</a:t>
            </a:r>
            <a:r>
              <a:rPr lang="en-US" b="1" i="1" dirty="0" smtClean="0">
                <a:solidFill>
                  <a:srgbClr val="0070C0"/>
                </a:solidFill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876800" y="1676400"/>
          <a:ext cx="4038600" cy="4433412"/>
        </p:xfrm>
        <a:graphic>
          <a:graphicData uri="http://schemas.openxmlformats.org/presentationml/2006/ole">
            <p:oleObj spid="_x0000_s2050" name="PhotoSuite Image" r:id="rId3" imgW="4676775" imgH="5133975" progId="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6553200" y="4876800"/>
            <a:ext cx="304800" cy="3048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SUBSCAPULARIS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196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  <a:r>
              <a:rPr lang="en-US" sz="3200" b="1" dirty="0" err="1" smtClean="0">
                <a:solidFill>
                  <a:srgbClr val="0070C0"/>
                </a:solidFill>
              </a:rPr>
              <a:t>subscapular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fossa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sz="3200" b="1" dirty="0" smtClean="0">
                <a:solidFill>
                  <a:srgbClr val="0070C0"/>
                </a:solidFill>
              </a:rPr>
              <a:t> lesser </a:t>
            </a:r>
            <a:r>
              <a:rPr lang="en-US" sz="3200" b="1" dirty="0" err="1" smtClean="0">
                <a:solidFill>
                  <a:srgbClr val="0070C0"/>
                </a:solidFill>
              </a:rPr>
              <a:t>tuberosity</a:t>
            </a:r>
            <a:r>
              <a:rPr lang="en-US" sz="3200" b="1" dirty="0" smtClean="0">
                <a:solidFill>
                  <a:srgbClr val="0070C0"/>
                </a:solidFill>
              </a:rPr>
              <a:t> of </a:t>
            </a:r>
            <a:r>
              <a:rPr lang="en-US" sz="3200" b="1" dirty="0" err="1" smtClean="0">
                <a:solidFill>
                  <a:srgbClr val="0070C0"/>
                </a:solidFill>
              </a:rPr>
              <a:t>humerus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3200" b="1" dirty="0" smtClean="0">
                <a:solidFill>
                  <a:srgbClr val="0070C0"/>
                </a:solidFill>
              </a:rPr>
              <a:t>upper &amp; lower </a:t>
            </a:r>
            <a:r>
              <a:rPr lang="en-US" sz="3200" b="1" dirty="0" err="1" smtClean="0">
                <a:solidFill>
                  <a:srgbClr val="0070C0"/>
                </a:solidFill>
              </a:rPr>
              <a:t>subscapular</a:t>
            </a:r>
            <a:r>
              <a:rPr lang="en-US" sz="3200" b="1" dirty="0" smtClean="0">
                <a:solidFill>
                  <a:srgbClr val="0070C0"/>
                </a:solidFill>
              </a:rPr>
              <a:t> nerves.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 </a:t>
            </a:r>
            <a:r>
              <a:rPr lang="en-US" sz="3200" b="1" dirty="0" smtClean="0">
                <a:solidFill>
                  <a:srgbClr val="0070C0"/>
                </a:solidFill>
              </a:rPr>
              <a:t>medial rotation of </a:t>
            </a:r>
            <a:r>
              <a:rPr lang="en-US" sz="3200" b="1" dirty="0" err="1" smtClean="0">
                <a:solidFill>
                  <a:srgbClr val="0070C0"/>
                </a:solidFill>
              </a:rPr>
              <a:t>humerus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6" descr="Plate0396B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057400"/>
            <a:ext cx="4038600" cy="3575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7239000" y="3657600"/>
            <a:ext cx="533400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152400"/>
            <a:ext cx="55626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 JOINT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4268788" cy="16002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Synovial, </a:t>
            </a:r>
            <a:r>
              <a:rPr lang="en-US" dirty="0" err="1" smtClean="0">
                <a:solidFill>
                  <a:srgbClr val="0070C0"/>
                </a:solidFill>
              </a:rPr>
              <a:t>multiaxial</a:t>
            </a:r>
            <a:r>
              <a:rPr lang="en-US" dirty="0" smtClean="0">
                <a:solidFill>
                  <a:srgbClr val="0070C0"/>
                </a:solidFill>
              </a:rPr>
              <a:t> (ball &amp; socket)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Head of </a:t>
            </a:r>
            <a:r>
              <a:rPr lang="en-US" dirty="0" err="1" smtClean="0">
                <a:solidFill>
                  <a:srgbClr val="0070C0"/>
                </a:solidFill>
              </a:rPr>
              <a:t>humerus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</a:rPr>
              <a:t>Glenoid</a:t>
            </a:r>
            <a:r>
              <a:rPr lang="en-US" dirty="0" smtClean="0">
                <a:solidFill>
                  <a:srgbClr val="0070C0"/>
                </a:solidFill>
              </a:rPr>
              <a:t> cavity of scapula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7-f025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74915"/>
            <a:ext cx="4040188" cy="3783085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346575" cy="2590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STABILITY: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Head of </a:t>
            </a:r>
            <a:r>
              <a:rPr lang="en-US" dirty="0" err="1" smtClean="0">
                <a:solidFill>
                  <a:srgbClr val="0070C0"/>
                </a:solidFill>
              </a:rPr>
              <a:t>humerus</a:t>
            </a:r>
            <a:r>
              <a:rPr lang="en-US" dirty="0" smtClean="0">
                <a:solidFill>
                  <a:srgbClr val="0070C0"/>
                </a:solidFill>
              </a:rPr>
              <a:t> is 3 times larger than </a:t>
            </a:r>
            <a:r>
              <a:rPr lang="en-US" dirty="0" err="1" smtClean="0">
                <a:solidFill>
                  <a:srgbClr val="0070C0"/>
                </a:solidFill>
              </a:rPr>
              <a:t>glenoid</a:t>
            </a:r>
            <a:r>
              <a:rPr lang="en-US" dirty="0" smtClean="0">
                <a:solidFill>
                  <a:srgbClr val="0070C0"/>
                </a:solidFill>
              </a:rPr>
              <a:t> cavity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Capsule is redundant.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Few </a:t>
            </a:r>
            <a:r>
              <a:rPr lang="en-US" dirty="0" err="1" smtClean="0">
                <a:solidFill>
                  <a:srgbClr val="0070C0"/>
                </a:solidFill>
              </a:rPr>
              <a:t>ligamentous</a:t>
            </a:r>
            <a:r>
              <a:rPr lang="en-US" dirty="0" smtClean="0">
                <a:solidFill>
                  <a:srgbClr val="0070C0"/>
                </a:solidFill>
              </a:rPr>
              <a:t> support: </a:t>
            </a:r>
            <a:r>
              <a:rPr lang="en-US" dirty="0" err="1" smtClean="0">
                <a:solidFill>
                  <a:srgbClr val="0070C0"/>
                </a:solidFill>
              </a:rPr>
              <a:t>glenoid</a:t>
            </a:r>
            <a:r>
              <a:rPr lang="en-US" dirty="0" smtClean="0">
                <a:solidFill>
                  <a:srgbClr val="0070C0"/>
                </a:solidFill>
              </a:rPr>
              <a:t> labrum, </a:t>
            </a:r>
            <a:r>
              <a:rPr lang="en-US" dirty="0" err="1" smtClean="0">
                <a:solidFill>
                  <a:srgbClr val="0070C0"/>
                </a:solidFill>
              </a:rPr>
              <a:t>coracohumeral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Main support: muscles around the joint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(ROTATOR CUFF)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Wide range of movement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1" name="Content Placeholder 10" descr="F66122-007-f02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3523536"/>
            <a:ext cx="4041775" cy="3334464"/>
          </a:xfrm>
        </p:spPr>
      </p:pic>
      <p:cxnSp>
        <p:nvCxnSpPr>
          <p:cNvPr id="13" name="Straight Arrow Connector 12"/>
          <p:cNvCxnSpPr/>
          <p:nvPr/>
        </p:nvCxnSpPr>
        <p:spPr>
          <a:xfrm rot="5400000">
            <a:off x="533400" y="3276600"/>
            <a:ext cx="2286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</p:cNvCxnSpPr>
          <p:nvPr/>
        </p:nvCxnSpPr>
        <p:spPr>
          <a:xfrm rot="16200000" flipH="1">
            <a:off x="1448197" y="3429397"/>
            <a:ext cx="2133600" cy="3040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3048000" y="2895600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105400" y="3581400"/>
            <a:ext cx="3048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7315200" y="6477000"/>
            <a:ext cx="457200" cy="2286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922</Words>
  <Application>Microsoft Office PowerPoint</Application>
  <PresentationFormat>On-screen Show (4:3)</PresentationFormat>
  <Paragraphs>159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PhotoSuite Image</vt:lpstr>
      <vt:lpstr>ANATOMY OF THE SHOULDER REGION </vt:lpstr>
      <vt:lpstr>OBJECTIVES</vt:lpstr>
      <vt:lpstr>MUSCLES OF SHOULDER REGION</vt:lpstr>
      <vt:lpstr>DELTOID</vt:lpstr>
      <vt:lpstr>SUPRASPINATUS &amp; INFRASPINATUS</vt:lpstr>
      <vt:lpstr>TERES MINOR</vt:lpstr>
      <vt:lpstr>TERES MAJOR</vt:lpstr>
      <vt:lpstr>SUBSCAPULARIS</vt:lpstr>
      <vt:lpstr>SHOULDER JOINT</vt:lpstr>
      <vt:lpstr>ROTATOR CUFF</vt:lpstr>
      <vt:lpstr>ROTATOR CUFF</vt:lpstr>
      <vt:lpstr>BURSAE IN RELATION TO SHOULDER JOINT</vt:lpstr>
      <vt:lpstr>RELATIONS OF SHOULDER JOINT</vt:lpstr>
      <vt:lpstr>MOVEMENTS OF SHOULDER JOINT</vt:lpstr>
      <vt:lpstr>MOVEMENTS OF SHOULDER JOINT</vt:lpstr>
      <vt:lpstr>MOVEMENTS OF SHOULDER JOINT</vt:lpstr>
      <vt:lpstr>SUMMARY</vt:lpstr>
      <vt:lpstr>SUMMARY</vt:lpstr>
      <vt:lpstr>QUESTION 1</vt:lpstr>
      <vt:lpstr>QUESTION 2</vt:lpstr>
      <vt:lpstr>Slide 21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ksupy</cp:lastModifiedBy>
  <cp:revision>216</cp:revision>
  <dcterms:created xsi:type="dcterms:W3CDTF">2010-01-27T08:25:16Z</dcterms:created>
  <dcterms:modified xsi:type="dcterms:W3CDTF">2011-12-24T07:23:51Z</dcterms:modified>
</cp:coreProperties>
</file>