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318" r:id="rId2"/>
    <p:sldId id="325" r:id="rId3"/>
    <p:sldId id="319" r:id="rId4"/>
    <p:sldId id="277" r:id="rId5"/>
    <p:sldId id="326" r:id="rId6"/>
    <p:sldId id="327" r:id="rId7"/>
    <p:sldId id="328" r:id="rId8"/>
    <p:sldId id="346" r:id="rId9"/>
    <p:sldId id="329" r:id="rId10"/>
    <p:sldId id="347" r:id="rId11"/>
    <p:sldId id="348" r:id="rId12"/>
    <p:sldId id="349" r:id="rId13"/>
    <p:sldId id="330" r:id="rId14"/>
    <p:sldId id="350" r:id="rId15"/>
    <p:sldId id="331" r:id="rId16"/>
    <p:sldId id="332" r:id="rId17"/>
    <p:sldId id="351" r:id="rId18"/>
    <p:sldId id="352" r:id="rId19"/>
    <p:sldId id="333" r:id="rId20"/>
    <p:sldId id="334" r:id="rId21"/>
    <p:sldId id="353" r:id="rId22"/>
    <p:sldId id="335" r:id="rId23"/>
    <p:sldId id="354" r:id="rId24"/>
    <p:sldId id="337" r:id="rId25"/>
    <p:sldId id="338" r:id="rId26"/>
    <p:sldId id="339" r:id="rId27"/>
    <p:sldId id="340" r:id="rId28"/>
    <p:sldId id="341" r:id="rId29"/>
    <p:sldId id="342" r:id="rId30"/>
    <p:sldId id="34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33CC"/>
    <a:srgbClr val="006600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c.photoshelter.com/img-get/I0000HR1tYDS_Q5E/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-171400"/>
            <a:ext cx="9396536" cy="72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6249506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Khaleel Alyahya, PhD, MEd                                                                          Zeenat </a:t>
            </a:r>
            <a:r>
              <a:rPr lang="en-US" i="1" dirty="0" err="1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Zaidi</a:t>
            </a:r>
            <a:r>
              <a:rPr lang="en-US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MD, PhD</a:t>
            </a:r>
          </a:p>
          <a:p>
            <a:pPr algn="ctr">
              <a:defRPr/>
            </a:pPr>
            <a:endParaRPr lang="en-US" i="1" dirty="0">
              <a:solidFill>
                <a:srgbClr val="FFCCFF"/>
              </a:solidFill>
              <a:latin typeface="+mn-lt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99792" y="0"/>
            <a:ext cx="5652120" cy="141277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0000" lnSpcReduction="10000"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kumimoji="1" lang="en-US" altLang="zh-CN" sz="4400" dirty="0" smtClean="0">
                <a:solidFill>
                  <a:schemeClr val="bg1"/>
                </a:solidFill>
              </a:rPr>
              <a:t>ARM, CUBITAL FOSSA 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kumimoji="1" lang="en-US" altLang="zh-CN" sz="4400" dirty="0" smtClean="0">
                <a:solidFill>
                  <a:schemeClr val="bg1"/>
                </a:solidFill>
              </a:rPr>
              <a:t>&amp; ELBOW JOINT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5184576" cy="547260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Origin: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 smtClean="0"/>
              <a:t> Front of the lower half of humerus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Insertion: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 smtClean="0"/>
              <a:t> Anterior surface of </a:t>
            </a:r>
            <a:r>
              <a:rPr lang="en-US" sz="2600" dirty="0" err="1" smtClean="0"/>
              <a:t>coronoid</a:t>
            </a:r>
            <a:r>
              <a:rPr lang="en-US" sz="2600" dirty="0" smtClean="0"/>
              <a:t> process of ulna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Nerve supply: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 smtClean="0"/>
              <a:t> Musculocutaneous &amp; Radial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Action: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 smtClean="0"/>
              <a:t> Strong flexor of the forearm </a:t>
            </a:r>
          </a:p>
          <a:p>
            <a:pPr lvl="1" algn="just">
              <a:buFont typeface="Wingdings" pitchFamily="2" charset="2"/>
              <a:buChar char="Ø"/>
            </a:pPr>
            <a:endParaRPr lang="en-US" sz="28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Brachialis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5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73761" r="922" b="51746"/>
          <a:stretch>
            <a:fillRect/>
          </a:stretch>
        </p:blipFill>
        <p:spPr>
          <a:xfrm>
            <a:off x="5796136" y="980728"/>
            <a:ext cx="297180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4797152"/>
            <a:ext cx="8784976" cy="18002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 Muscles: </a:t>
            </a:r>
            <a:r>
              <a:rPr lang="en-US" sz="2400" dirty="0" smtClean="0">
                <a:solidFill>
                  <a:schemeClr val="tx1"/>
                </a:solidFill>
              </a:rPr>
              <a:t>Triceps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 Vessels: </a:t>
            </a:r>
            <a:r>
              <a:rPr lang="en-US" sz="2400" dirty="0" err="1" smtClean="0"/>
              <a:t>Profunda</a:t>
            </a:r>
            <a:r>
              <a:rPr lang="en-US" sz="2400" dirty="0" smtClean="0"/>
              <a:t> </a:t>
            </a:r>
            <a:r>
              <a:rPr lang="en-US" sz="2400" dirty="0" err="1" smtClean="0"/>
              <a:t>brachii</a:t>
            </a:r>
            <a:r>
              <a:rPr lang="en-US" sz="2400" dirty="0" smtClean="0"/>
              <a:t> &amp; Ulnar collateral arteries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 Nerves: </a:t>
            </a:r>
            <a:r>
              <a:rPr lang="en-US" sz="2400" dirty="0" smtClean="0"/>
              <a:t>Radial &amp; Ulnar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Posterior Fascial Compartment Contents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pic>
        <p:nvPicPr>
          <p:cNvPr id="6" name="Content Placeholder 4" descr="Untitled-14"/>
          <p:cNvPicPr>
            <a:picLocks noChangeAspect="1" noChangeArrowheads="1"/>
          </p:cNvPicPr>
          <p:nvPr/>
        </p:nvPicPr>
        <p:blipFill>
          <a:blip r:embed="rId3" cstate="print"/>
          <a:srcRect r="1888"/>
          <a:stretch>
            <a:fillRect/>
          </a:stretch>
        </p:blipFill>
        <p:spPr bwMode="auto">
          <a:xfrm>
            <a:off x="1785034" y="908720"/>
            <a:ext cx="5379254" cy="372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1835696" y="2564904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3563888" y="4221088"/>
            <a:ext cx="122413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Oval 8"/>
          <p:cNvSpPr/>
          <p:nvPr/>
        </p:nvSpPr>
        <p:spPr>
          <a:xfrm>
            <a:off x="5004048" y="3933056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Oval 9"/>
          <p:cNvSpPr/>
          <p:nvPr/>
        </p:nvSpPr>
        <p:spPr>
          <a:xfrm>
            <a:off x="1683296" y="3708648"/>
            <a:ext cx="1520552" cy="58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Oval 10"/>
          <p:cNvSpPr/>
          <p:nvPr/>
        </p:nvSpPr>
        <p:spPr>
          <a:xfrm>
            <a:off x="2123728" y="2204864"/>
            <a:ext cx="1008112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Oval 11"/>
          <p:cNvSpPr/>
          <p:nvPr/>
        </p:nvSpPr>
        <p:spPr>
          <a:xfrm>
            <a:off x="4499992" y="4149080"/>
            <a:ext cx="1008112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charset="0"/>
              </a:rPr>
              <a:t>Muscles of the Posterior Compartment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11560" y="2420888"/>
            <a:ext cx="33389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Triceps </a:t>
            </a:r>
            <a:r>
              <a:rPr lang="en-US" sz="4000" dirty="0" err="1" smtClean="0">
                <a:solidFill>
                  <a:srgbClr val="C00000"/>
                </a:solidFill>
              </a:rPr>
              <a:t>brachii</a:t>
            </a:r>
            <a:endParaRPr lang="en-US" sz="4000" dirty="0" smtClean="0">
              <a:solidFill>
                <a:srgbClr val="C00000"/>
              </a:solidFill>
            </a:endParaRPr>
          </a:p>
        </p:txBody>
      </p:sp>
      <p:pic>
        <p:nvPicPr>
          <p:cNvPr id="12" name="Picture 10" descr="C:\Users\user\Pictures\f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4314" r="5196" b="4770"/>
          <a:stretch>
            <a:fillRect/>
          </a:stretch>
        </p:blipFill>
        <p:spPr>
          <a:xfrm>
            <a:off x="4419600" y="990600"/>
            <a:ext cx="2895600" cy="547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752528" cy="504056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Origin:</a:t>
            </a:r>
            <a:r>
              <a:rPr lang="en-US" sz="2400" dirty="0" smtClean="0">
                <a:latin typeface="+mj-lt"/>
              </a:rPr>
              <a:t> Three heads: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Long Head </a:t>
            </a:r>
            <a:r>
              <a:rPr lang="en-US" sz="2400" dirty="0" smtClean="0">
                <a:latin typeface="+mj-lt"/>
              </a:rPr>
              <a:t>from </a:t>
            </a:r>
            <a:r>
              <a:rPr lang="en-US" sz="2400" dirty="0" err="1" smtClean="0">
                <a:latin typeface="+mj-lt"/>
              </a:rPr>
              <a:t>infrglenoid</a:t>
            </a:r>
            <a:r>
              <a:rPr lang="en-US" sz="2400" dirty="0" smtClean="0">
                <a:latin typeface="+mj-lt"/>
              </a:rPr>
              <a:t> tubercle of the scapula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Lateral Head </a:t>
            </a:r>
            <a:r>
              <a:rPr lang="en-US" sz="2400" dirty="0" smtClean="0">
                <a:latin typeface="+mj-lt"/>
              </a:rPr>
              <a:t>from the upper half of the posterior surface of the shaft of humerus above the spiral groove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Medial Head </a:t>
            </a:r>
            <a:r>
              <a:rPr lang="en-US" sz="2400" dirty="0" smtClean="0">
                <a:latin typeface="+mj-lt"/>
              </a:rPr>
              <a:t>from the lower half of the posterior surface of the shaft of humerus below the spiral groove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Triceps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9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29411" t="54147" r="22353" b="4347"/>
          <a:stretch>
            <a:fillRect/>
          </a:stretch>
        </p:blipFill>
        <p:spPr>
          <a:xfrm>
            <a:off x="5146550" y="1052736"/>
            <a:ext cx="381793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7596336" y="3645024"/>
            <a:ext cx="1403648" cy="43204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Oval 5"/>
          <p:cNvSpPr/>
          <p:nvPr/>
        </p:nvSpPr>
        <p:spPr>
          <a:xfrm>
            <a:off x="7164288" y="2780928"/>
            <a:ext cx="140364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7308304" y="3212976"/>
            <a:ext cx="140364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752528" cy="504056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Insertion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en-US" sz="2800" b="1" dirty="0" smtClean="0"/>
              <a:t>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b="1" dirty="0" smtClean="0"/>
              <a:t> </a:t>
            </a:r>
            <a:r>
              <a:rPr lang="en-US" sz="2600" dirty="0" smtClean="0"/>
              <a:t>Common tendon inserted into the upper surface of the </a:t>
            </a:r>
            <a:r>
              <a:rPr lang="en-US" sz="2600" dirty="0" err="1" smtClean="0"/>
              <a:t>olecranon</a:t>
            </a:r>
            <a:r>
              <a:rPr lang="en-US" sz="2600" dirty="0" smtClean="0"/>
              <a:t> process of ulna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Nerve supply: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Radial nerve</a:t>
            </a:r>
            <a:endParaRPr lang="en-US" sz="2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Action: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b="1" dirty="0" smtClean="0"/>
              <a:t> </a:t>
            </a:r>
            <a:r>
              <a:rPr lang="en-US" sz="2600" dirty="0" smtClean="0"/>
              <a:t>Strong extensor of the elbow joint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Triceps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9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29411" t="54147" r="22353" b="4347"/>
          <a:stretch>
            <a:fillRect/>
          </a:stretch>
        </p:blipFill>
        <p:spPr>
          <a:xfrm>
            <a:off x="5146550" y="1052736"/>
            <a:ext cx="381793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9552" y="1628800"/>
            <a:ext cx="4525311" cy="259228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3200" dirty="0" smtClean="0">
                <a:cs typeface="Arial" charset="0"/>
              </a:rPr>
              <a:t>The cubital fossa is a triangular depression that lies in front of the elbow</a:t>
            </a:r>
            <a:endParaRPr lang="en-US" sz="3200" i="1" dirty="0" smtClean="0"/>
          </a:p>
          <a:p>
            <a:pPr algn="just">
              <a:buFont typeface="Wingdings" pitchFamily="2" charset="2"/>
              <a:buChar char="v"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  <a:latin typeface="Arial" charset="0"/>
              </a:rPr>
              <a:t>Cubital Fossa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17" name="Picture 4" descr="前臂肌前群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>
          <a:xfrm>
            <a:off x="4932040" y="908720"/>
            <a:ext cx="3200400" cy="5400600"/>
          </a:xfrm>
        </p:spPr>
      </p:pic>
      <p:sp>
        <p:nvSpPr>
          <p:cNvPr id="21" name="Isosceles Triangle 20"/>
          <p:cNvSpPr/>
          <p:nvPr/>
        </p:nvSpPr>
        <p:spPr>
          <a:xfrm rot="18549985">
            <a:off x="6215448" y="1217164"/>
            <a:ext cx="1548000" cy="1260000"/>
          </a:xfrm>
          <a:prstGeom prst="triangl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608512" cy="504056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Base: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2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</a:rPr>
              <a:t>Line drawn through the two epicondyles of humerus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Laterally: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2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200" dirty="0" err="1" smtClean="0">
                <a:solidFill>
                  <a:schemeClr val="tx1"/>
                </a:solidFill>
              </a:rPr>
              <a:t>Brachioradialis</a:t>
            </a:r>
            <a:endParaRPr lang="en-US" altLang="zh-CN" sz="2200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Medially: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2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200" dirty="0" err="1" smtClean="0">
                <a:solidFill>
                  <a:schemeClr val="tx1"/>
                </a:solidFill>
              </a:rPr>
              <a:t>Pronator</a:t>
            </a:r>
            <a:r>
              <a:rPr lang="en-US" altLang="zh-CN" sz="2200" dirty="0" smtClean="0">
                <a:solidFill>
                  <a:schemeClr val="tx1"/>
                </a:solidFill>
              </a:rPr>
              <a:t> </a:t>
            </a:r>
            <a:r>
              <a:rPr lang="en-US" altLang="zh-CN" sz="2200" dirty="0" err="1" smtClean="0">
                <a:solidFill>
                  <a:schemeClr val="tx1"/>
                </a:solidFill>
              </a:rPr>
              <a:t>teres</a:t>
            </a:r>
            <a:endParaRPr lang="en-US" altLang="zh-CN" sz="2200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Roof: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2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</a:rPr>
              <a:t>Skin, superficial &amp; deep fascia and </a:t>
            </a:r>
            <a:r>
              <a:rPr lang="en-US" altLang="zh-CN" sz="2200" dirty="0" err="1" smtClean="0">
                <a:solidFill>
                  <a:schemeClr val="tx1"/>
                </a:solidFill>
              </a:rPr>
              <a:t>bicipital</a:t>
            </a:r>
            <a:r>
              <a:rPr lang="en-US" altLang="zh-CN" sz="2200" dirty="0" smtClean="0">
                <a:solidFill>
                  <a:schemeClr val="tx1"/>
                </a:solidFill>
              </a:rPr>
              <a:t> </a:t>
            </a:r>
            <a:r>
              <a:rPr lang="en-US" altLang="zh-CN" sz="2200" dirty="0" err="1" smtClean="0">
                <a:solidFill>
                  <a:schemeClr val="tx1"/>
                </a:solidFill>
              </a:rPr>
              <a:t>aponeurosis</a:t>
            </a:r>
            <a:endParaRPr lang="en-US" altLang="zh-CN" sz="2200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Floor: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2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200" dirty="0" err="1" smtClean="0">
                <a:solidFill>
                  <a:schemeClr val="tx1"/>
                </a:solidFill>
              </a:rPr>
              <a:t>Brachialis</a:t>
            </a:r>
            <a:r>
              <a:rPr lang="en-US" altLang="zh-CN" sz="2200" dirty="0" smtClean="0">
                <a:solidFill>
                  <a:schemeClr val="tx1"/>
                </a:solidFill>
              </a:rPr>
              <a:t> medially and supinator laterally.</a:t>
            </a:r>
            <a:r>
              <a:rPr lang="en-US" sz="2200" i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Boundaries of Cubital Fossa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9" name="Picture 4" descr="前臂肌前群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18000"/>
          </a:blip>
          <a:srcRect l="27499" b="46555"/>
          <a:stretch>
            <a:fillRect/>
          </a:stretch>
        </p:blipFill>
        <p:spPr>
          <a:xfrm>
            <a:off x="4932040" y="692696"/>
            <a:ext cx="3735388" cy="5410200"/>
          </a:xfrm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 rot="4726171">
            <a:off x="5260728" y="2917032"/>
            <a:ext cx="1773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dirty="0" err="1">
                <a:latin typeface="Calibri" pitchFamily="34" charset="0"/>
              </a:rPr>
              <a:t>Brachioradialis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 rot="19224702">
            <a:off x="6470650" y="3127375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Pronator teres</a:t>
            </a:r>
          </a:p>
        </p:txBody>
      </p:sp>
      <p:sp>
        <p:nvSpPr>
          <p:cNvPr id="15" name="Isosceles Triangle 14"/>
          <p:cNvSpPr/>
          <p:nvPr/>
        </p:nvSpPr>
        <p:spPr>
          <a:xfrm rot="19213405">
            <a:off x="5886888" y="1763343"/>
            <a:ext cx="1728192" cy="1584176"/>
          </a:xfrm>
          <a:prstGeom prst="triangl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  <a:latin typeface="Arial" charset="0"/>
              </a:rPr>
              <a:t>Content of Cubital Fossa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8" name="Picture 8" descr="肘窝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>
          <a:xfrm>
            <a:off x="3276600" y="990600"/>
            <a:ext cx="2819400" cy="5522913"/>
          </a:xfr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477000" y="1905000"/>
            <a:ext cx="18901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1</a:t>
            </a:r>
            <a:r>
              <a:rPr lang="en-US" altLang="zh-CN" sz="2000" dirty="0"/>
              <a:t>. Median </a:t>
            </a:r>
            <a:r>
              <a:rPr lang="en-US" altLang="zh-CN" sz="2000" dirty="0" smtClean="0"/>
              <a:t>nerve</a:t>
            </a:r>
            <a:endParaRPr lang="en-US" sz="200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477000" y="2590800"/>
            <a:ext cx="2667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2</a:t>
            </a:r>
            <a:r>
              <a:rPr lang="en-US" altLang="zh-CN" sz="2000" dirty="0"/>
              <a:t>. Brachial </a:t>
            </a:r>
            <a:r>
              <a:rPr lang="en-US" altLang="zh-CN" sz="2000" dirty="0" smtClean="0"/>
              <a:t>artery</a:t>
            </a:r>
          </a:p>
          <a:p>
            <a:r>
              <a:rPr lang="en-US" altLang="zh-CN" dirty="0" smtClean="0"/>
              <a:t>divides </a:t>
            </a:r>
            <a:r>
              <a:rPr lang="en-US" altLang="zh-CN" dirty="0"/>
              <a:t>into radial   </a:t>
            </a:r>
            <a:r>
              <a:rPr lang="en-US" altLang="zh-CN" dirty="0" smtClean="0"/>
              <a:t>&amp; </a:t>
            </a:r>
            <a:r>
              <a:rPr lang="en-US" altLang="zh-CN" dirty="0" err="1" smtClean="0"/>
              <a:t>ulnar</a:t>
            </a:r>
            <a:r>
              <a:rPr lang="en-US" altLang="zh-CN" dirty="0" smtClean="0"/>
              <a:t> arteries.</a:t>
            </a:r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600200"/>
            <a:ext cx="3382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altLang="zh-CN" sz="2000" b="1">
                <a:solidFill>
                  <a:srgbClr val="FF0000"/>
                </a:solidFill>
              </a:rPr>
              <a:t>3</a:t>
            </a:r>
            <a:r>
              <a:rPr lang="en-US" altLang="zh-CN" sz="2000"/>
              <a:t>. Biceps brachii tendon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2590800"/>
            <a:ext cx="266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altLang="zh-CN" sz="2000" b="1" dirty="0">
                <a:solidFill>
                  <a:srgbClr val="FF0000"/>
                </a:solidFill>
              </a:rPr>
              <a:t>4</a:t>
            </a:r>
            <a:r>
              <a:rPr lang="en-US" altLang="zh-CN" sz="2000" dirty="0"/>
              <a:t>. Deep branch of   radial </a:t>
            </a:r>
            <a:r>
              <a:rPr lang="en-US" altLang="zh-CN" sz="2000" dirty="0" smtClean="0"/>
              <a:t>nerve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881688" y="838200"/>
            <a:ext cx="326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(From medial to lateral side)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410200" y="2209800"/>
            <a:ext cx="11430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181600" y="2895600"/>
            <a:ext cx="1371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4200" y="1981200"/>
            <a:ext cx="182880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90800" y="2819400"/>
            <a:ext cx="20574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6172200" y="5638800"/>
            <a:ext cx="15608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/>
              <a:t>Radial </a:t>
            </a:r>
            <a:r>
              <a:rPr lang="en-US" altLang="zh-CN" sz="2000" dirty="0" smtClean="0"/>
              <a:t>artery</a:t>
            </a:r>
            <a:endParaRPr lang="en-US" sz="2000" dirty="0"/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6172200" y="5257800"/>
            <a:ext cx="1493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/>
              <a:t>Ulnar </a:t>
            </a:r>
            <a:r>
              <a:rPr lang="en-US" altLang="zh-CN" sz="2000" dirty="0" smtClean="0"/>
              <a:t>artery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4800600" y="4267200"/>
            <a:ext cx="1524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029200" y="4191000"/>
            <a:ext cx="12192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5496" y="1556792"/>
            <a:ext cx="5256584" cy="302433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just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Articulation</a:t>
            </a:r>
          </a:p>
          <a:p>
            <a:pPr marL="822960" lvl="1" indent="-256032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Trochlea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dirty="0" err="1" smtClean="0">
                <a:solidFill>
                  <a:schemeClr val="tx1"/>
                </a:solidFill>
              </a:rPr>
              <a:t>capitulum</a:t>
            </a:r>
            <a:r>
              <a:rPr lang="en-US" sz="2400" dirty="0" smtClean="0">
                <a:solidFill>
                  <a:schemeClr val="tx1"/>
                </a:solidFill>
              </a:rPr>
              <a:t> of the </a:t>
            </a:r>
            <a:r>
              <a:rPr lang="en-US" sz="2400" dirty="0" err="1" smtClean="0">
                <a:solidFill>
                  <a:schemeClr val="tx1"/>
                </a:solidFill>
              </a:rPr>
              <a:t>humerus</a:t>
            </a:r>
            <a:r>
              <a:rPr lang="en-US" sz="2400" dirty="0" smtClean="0">
                <a:solidFill>
                  <a:schemeClr val="tx1"/>
                </a:solidFill>
              </a:rPr>
              <a:t> above</a:t>
            </a:r>
          </a:p>
          <a:p>
            <a:pPr marL="822960" lvl="1" indent="-256032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822960" lvl="1" indent="-256032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Trochlear notch of ulna and the head of radius below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ELBOW Joint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3568" y="692696"/>
            <a:ext cx="7704856" cy="3951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55588" algn="ct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400" dirty="0"/>
              <a:t>Uniaxial, Synovial Hinge joint</a:t>
            </a:r>
          </a:p>
        </p:txBody>
      </p:sp>
      <p:pic>
        <p:nvPicPr>
          <p:cNvPr id="14" name="Picture 3" descr="C:\Documents and Settings\Free User\My Documents\My Pictures\img22.png"/>
          <p:cNvPicPr>
            <a:picLocks noChangeAspect="1" noChangeArrowheads="1"/>
          </p:cNvPicPr>
          <p:nvPr/>
        </p:nvPicPr>
        <p:blipFill>
          <a:blip r:embed="rId3" cstate="print"/>
          <a:srcRect l="25999" t="8667" r="35001" b="63333"/>
          <a:stretch>
            <a:fillRect/>
          </a:stretch>
        </p:blipFill>
        <p:spPr bwMode="auto">
          <a:xfrm>
            <a:off x="5351466" y="1556792"/>
            <a:ext cx="344968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3960440" cy="4248472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 smtClean="0"/>
              <a:t> The articular surfaces are covered with </a:t>
            </a:r>
            <a:r>
              <a:rPr lang="en-US" sz="2800" dirty="0" smtClean="0">
                <a:solidFill>
                  <a:srgbClr val="FF0000"/>
                </a:solidFill>
              </a:rPr>
              <a:t>articular (hyaline) cartilage.</a:t>
            </a:r>
          </a:p>
          <a:p>
            <a:pPr lvl="1" algn="just"/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ELBOW Joint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C:\Documents and Settings\Free User\My Documents\My Pictures\child_elbow_OCD_anatomy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7984" y="1196752"/>
            <a:ext cx="4191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457256" y="3933056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latin typeface="Lucida Sans" pitchFamily="34" charset="0"/>
              </a:rPr>
              <a:t>Trochlea</a:t>
            </a:r>
            <a:endParaRPr lang="en-US" b="1" dirty="0">
              <a:latin typeface="Lucida Sans" pitchFamily="34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568552" y="3861048"/>
            <a:ext cx="1443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latin typeface="Lucida Sans" pitchFamily="34" charset="0"/>
              </a:rPr>
              <a:t>Capitulum</a:t>
            </a:r>
            <a:endParaRPr lang="en-US" b="1" dirty="0">
              <a:latin typeface="Lucida Sans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7092280" y="3645024"/>
            <a:ext cx="36004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724128" y="3717032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OBJECTIVES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54461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marL="365760" indent="-256032"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Describe the attachments, actions and innervations of:</a:t>
            </a:r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Biceps </a:t>
            </a:r>
            <a:r>
              <a:rPr lang="en-US" sz="2000" dirty="0" err="1" smtClean="0"/>
              <a:t>brachii</a:t>
            </a:r>
            <a:endParaRPr lang="en-US" sz="2000" dirty="0" smtClean="0"/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err="1" smtClean="0"/>
              <a:t>Coracobrachialis</a:t>
            </a:r>
            <a:endParaRPr lang="en-US" sz="2000" dirty="0" smtClean="0"/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err="1" smtClean="0"/>
              <a:t>Brachialis</a:t>
            </a:r>
            <a:endParaRPr lang="en-US" sz="2000" dirty="0" smtClean="0"/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Triceps </a:t>
            </a:r>
            <a:r>
              <a:rPr lang="en-US" sz="2000" dirty="0" err="1" smtClean="0"/>
              <a:t>brachii</a:t>
            </a:r>
            <a:r>
              <a:rPr lang="en-US" sz="2000" dirty="0" smtClean="0"/>
              <a:t> </a:t>
            </a:r>
          </a:p>
          <a:p>
            <a:pPr marL="365760" indent="-256032"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Demonstrate the following features of the elbow joint: </a:t>
            </a:r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Articulating bones</a:t>
            </a:r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Capsule</a:t>
            </a:r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Lateral &amp; medial collateral ligaments</a:t>
            </a:r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Synovial membrane</a:t>
            </a:r>
          </a:p>
          <a:p>
            <a:pPr marL="365760" indent="-256032"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Demonstrate the movements; flexion and extension of the elbow.</a:t>
            </a:r>
          </a:p>
          <a:p>
            <a:pPr marL="365760" indent="-256032"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List the main muscles producing the above movements.</a:t>
            </a:r>
          </a:p>
          <a:p>
            <a:pPr marL="365760" indent="-256032"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Define the boundaries of the cubital fossa and enumerate its contents.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1052736"/>
            <a:ext cx="4392487" cy="5328592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Anteriorly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>
                <a:solidFill>
                  <a:srgbClr val="C00000"/>
                </a:solidFill>
              </a:rPr>
              <a:t>attached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Above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200" dirty="0" smtClean="0"/>
              <a:t> To the humerus along the upper margins of the </a:t>
            </a:r>
            <a:r>
              <a:rPr lang="en-US" sz="2200" dirty="0" err="1" smtClean="0"/>
              <a:t>coronoid</a:t>
            </a:r>
            <a:r>
              <a:rPr lang="en-US" sz="2200" dirty="0" smtClean="0"/>
              <a:t> and radial fossa and to the front of the medial and lateral epicondyles.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Below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200" dirty="0" smtClean="0"/>
              <a:t> To the margin of the </a:t>
            </a:r>
            <a:r>
              <a:rPr lang="en-US" sz="2200" dirty="0" err="1" smtClean="0"/>
              <a:t>coronoid</a:t>
            </a:r>
            <a:r>
              <a:rPr lang="en-US" sz="2200" dirty="0" smtClean="0"/>
              <a:t> process of the ulna and to the anular ligament, which surrounds the head of the radius.</a:t>
            </a:r>
          </a:p>
          <a:p>
            <a:pPr marL="800100" lvl="1" indent="-342900" algn="just"/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Capsule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44008" y="1052736"/>
            <a:ext cx="4281488" cy="3657600"/>
            <a:chOff x="4648200" y="1447800"/>
            <a:chExt cx="4281488" cy="3657600"/>
          </a:xfrm>
        </p:grpSpPr>
        <p:pic>
          <p:nvPicPr>
            <p:cNvPr id="14" name="Picture 8" descr="C:\Users\user\Pictures\ffffff.jpg"/>
            <p:cNvPicPr>
              <a:picLocks noChangeAspect="1" noChangeArrowheads="1"/>
            </p:cNvPicPr>
            <p:nvPr/>
          </p:nvPicPr>
          <p:blipFill>
            <a:blip r:embed="rId3" cstate="print"/>
            <a:srcRect l="9938" t="2180" r="50311" b="8447"/>
            <a:stretch>
              <a:fillRect/>
            </a:stretch>
          </p:blipFill>
          <p:spPr bwMode="auto">
            <a:xfrm>
              <a:off x="4648200" y="1447800"/>
              <a:ext cx="4281488" cy="3657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Freeform 14"/>
            <p:cNvSpPr/>
            <p:nvPr/>
          </p:nvSpPr>
          <p:spPr>
            <a:xfrm>
              <a:off x="5445125" y="2395538"/>
              <a:ext cx="2124075" cy="2222500"/>
            </a:xfrm>
            <a:custGeom>
              <a:avLst/>
              <a:gdLst>
                <a:gd name="connsiteX0" fmla="*/ 81886 w 2124501"/>
                <a:gd name="connsiteY0" fmla="*/ 1166884 h 2222311"/>
                <a:gd name="connsiteX1" fmla="*/ 150125 w 2124501"/>
                <a:gd name="connsiteY1" fmla="*/ 825690 h 2222311"/>
                <a:gd name="connsiteX2" fmla="*/ 232012 w 2124501"/>
                <a:gd name="connsiteY2" fmla="*/ 648269 h 2222311"/>
                <a:gd name="connsiteX3" fmla="*/ 450376 w 2124501"/>
                <a:gd name="connsiteY3" fmla="*/ 498143 h 2222311"/>
                <a:gd name="connsiteX4" fmla="*/ 696036 w 2124501"/>
                <a:gd name="connsiteY4" fmla="*/ 429905 h 2222311"/>
                <a:gd name="connsiteX5" fmla="*/ 941695 w 2124501"/>
                <a:gd name="connsiteY5" fmla="*/ 266131 h 2222311"/>
                <a:gd name="connsiteX6" fmla="*/ 1078173 w 2124501"/>
                <a:gd name="connsiteY6" fmla="*/ 88711 h 2222311"/>
                <a:gd name="connsiteX7" fmla="*/ 1392071 w 2124501"/>
                <a:gd name="connsiteY7" fmla="*/ 6824 h 2222311"/>
                <a:gd name="connsiteX8" fmla="*/ 1528549 w 2124501"/>
                <a:gd name="connsiteY8" fmla="*/ 129654 h 2222311"/>
                <a:gd name="connsiteX9" fmla="*/ 1705970 w 2124501"/>
                <a:gd name="connsiteY9" fmla="*/ 348018 h 2222311"/>
                <a:gd name="connsiteX10" fmla="*/ 1883391 w 2124501"/>
                <a:gd name="connsiteY10" fmla="*/ 620973 h 2222311"/>
                <a:gd name="connsiteX11" fmla="*/ 2019868 w 2124501"/>
                <a:gd name="connsiteY11" fmla="*/ 784746 h 2222311"/>
                <a:gd name="connsiteX12" fmla="*/ 2060812 w 2124501"/>
                <a:gd name="connsiteY12" fmla="*/ 1084997 h 2222311"/>
                <a:gd name="connsiteX13" fmla="*/ 2101755 w 2124501"/>
                <a:gd name="connsiteY13" fmla="*/ 1357952 h 2222311"/>
                <a:gd name="connsiteX14" fmla="*/ 1924334 w 2124501"/>
                <a:gd name="connsiteY14" fmla="*/ 1562669 h 2222311"/>
                <a:gd name="connsiteX15" fmla="*/ 1542197 w 2124501"/>
                <a:gd name="connsiteY15" fmla="*/ 1671851 h 2222311"/>
                <a:gd name="connsiteX16" fmla="*/ 1214650 w 2124501"/>
                <a:gd name="connsiteY16" fmla="*/ 1685499 h 2222311"/>
                <a:gd name="connsiteX17" fmla="*/ 1037230 w 2124501"/>
                <a:gd name="connsiteY17" fmla="*/ 1862919 h 2222311"/>
                <a:gd name="connsiteX18" fmla="*/ 846161 w 2124501"/>
                <a:gd name="connsiteY18" fmla="*/ 2013045 h 2222311"/>
                <a:gd name="connsiteX19" fmla="*/ 832513 w 2124501"/>
                <a:gd name="connsiteY19" fmla="*/ 2135875 h 2222311"/>
                <a:gd name="connsiteX20" fmla="*/ 805218 w 2124501"/>
                <a:gd name="connsiteY20" fmla="*/ 2204114 h 2222311"/>
                <a:gd name="connsiteX21" fmla="*/ 668740 w 2124501"/>
                <a:gd name="connsiteY21" fmla="*/ 2026693 h 2222311"/>
                <a:gd name="connsiteX22" fmla="*/ 586853 w 2124501"/>
                <a:gd name="connsiteY22" fmla="*/ 1903863 h 2222311"/>
                <a:gd name="connsiteX23" fmla="*/ 368489 w 2124501"/>
                <a:gd name="connsiteY23" fmla="*/ 1876567 h 2222311"/>
                <a:gd name="connsiteX24" fmla="*/ 191068 w 2124501"/>
                <a:gd name="connsiteY24" fmla="*/ 1794681 h 2222311"/>
                <a:gd name="connsiteX25" fmla="*/ 27295 w 2124501"/>
                <a:gd name="connsiteY25" fmla="*/ 1630908 h 2222311"/>
                <a:gd name="connsiteX26" fmla="*/ 27295 w 2124501"/>
                <a:gd name="connsiteY26" fmla="*/ 1398896 h 2222311"/>
                <a:gd name="connsiteX27" fmla="*/ 68239 w 2124501"/>
                <a:gd name="connsiteY27" fmla="*/ 1112293 h 2222311"/>
                <a:gd name="connsiteX28" fmla="*/ 81886 w 2124501"/>
                <a:gd name="connsiteY28" fmla="*/ 1112293 h 222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24501" h="2222311">
                  <a:moveTo>
                    <a:pt x="81886" y="1166884"/>
                  </a:moveTo>
                  <a:cubicBezTo>
                    <a:pt x="103495" y="1039505"/>
                    <a:pt x="125104" y="912126"/>
                    <a:pt x="150125" y="825690"/>
                  </a:cubicBezTo>
                  <a:cubicBezTo>
                    <a:pt x="175146" y="739254"/>
                    <a:pt x="181970" y="702860"/>
                    <a:pt x="232012" y="648269"/>
                  </a:cubicBezTo>
                  <a:cubicBezTo>
                    <a:pt x="282054" y="593678"/>
                    <a:pt x="373039" y="534537"/>
                    <a:pt x="450376" y="498143"/>
                  </a:cubicBezTo>
                  <a:cubicBezTo>
                    <a:pt x="527713" y="461749"/>
                    <a:pt x="614150" y="468574"/>
                    <a:pt x="696036" y="429905"/>
                  </a:cubicBezTo>
                  <a:cubicBezTo>
                    <a:pt x="777922" y="391236"/>
                    <a:pt x="878006" y="322997"/>
                    <a:pt x="941695" y="266131"/>
                  </a:cubicBezTo>
                  <a:cubicBezTo>
                    <a:pt x="1005384" y="209265"/>
                    <a:pt x="1003110" y="131929"/>
                    <a:pt x="1078173" y="88711"/>
                  </a:cubicBezTo>
                  <a:cubicBezTo>
                    <a:pt x="1153236" y="45493"/>
                    <a:pt x="1317008" y="0"/>
                    <a:pt x="1392071" y="6824"/>
                  </a:cubicBezTo>
                  <a:cubicBezTo>
                    <a:pt x="1467134" y="13648"/>
                    <a:pt x="1476233" y="72788"/>
                    <a:pt x="1528549" y="129654"/>
                  </a:cubicBezTo>
                  <a:cubicBezTo>
                    <a:pt x="1580866" y="186520"/>
                    <a:pt x="1646830" y="266132"/>
                    <a:pt x="1705970" y="348018"/>
                  </a:cubicBezTo>
                  <a:cubicBezTo>
                    <a:pt x="1765110" y="429905"/>
                    <a:pt x="1831075" y="548185"/>
                    <a:pt x="1883391" y="620973"/>
                  </a:cubicBezTo>
                  <a:cubicBezTo>
                    <a:pt x="1935707" y="693761"/>
                    <a:pt x="1990298" y="707409"/>
                    <a:pt x="2019868" y="784746"/>
                  </a:cubicBezTo>
                  <a:cubicBezTo>
                    <a:pt x="2049438" y="862083"/>
                    <a:pt x="2047164" y="989463"/>
                    <a:pt x="2060812" y="1084997"/>
                  </a:cubicBezTo>
                  <a:cubicBezTo>
                    <a:pt x="2074460" y="1180531"/>
                    <a:pt x="2124501" y="1278340"/>
                    <a:pt x="2101755" y="1357952"/>
                  </a:cubicBezTo>
                  <a:cubicBezTo>
                    <a:pt x="2079009" y="1437564"/>
                    <a:pt x="2017594" y="1510353"/>
                    <a:pt x="1924334" y="1562669"/>
                  </a:cubicBezTo>
                  <a:cubicBezTo>
                    <a:pt x="1831074" y="1614985"/>
                    <a:pt x="1660478" y="1651379"/>
                    <a:pt x="1542197" y="1671851"/>
                  </a:cubicBezTo>
                  <a:cubicBezTo>
                    <a:pt x="1423916" y="1692323"/>
                    <a:pt x="1298811" y="1653654"/>
                    <a:pt x="1214650" y="1685499"/>
                  </a:cubicBezTo>
                  <a:cubicBezTo>
                    <a:pt x="1130489" y="1717344"/>
                    <a:pt x="1098645" y="1808328"/>
                    <a:pt x="1037230" y="1862919"/>
                  </a:cubicBezTo>
                  <a:cubicBezTo>
                    <a:pt x="975815" y="1917510"/>
                    <a:pt x="880280" y="1967552"/>
                    <a:pt x="846161" y="2013045"/>
                  </a:cubicBezTo>
                  <a:cubicBezTo>
                    <a:pt x="812042" y="2058538"/>
                    <a:pt x="839337" y="2104030"/>
                    <a:pt x="832513" y="2135875"/>
                  </a:cubicBezTo>
                  <a:cubicBezTo>
                    <a:pt x="825689" y="2167720"/>
                    <a:pt x="832513" y="2222311"/>
                    <a:pt x="805218" y="2204114"/>
                  </a:cubicBezTo>
                  <a:cubicBezTo>
                    <a:pt x="777923" y="2185917"/>
                    <a:pt x="705134" y="2076735"/>
                    <a:pt x="668740" y="2026693"/>
                  </a:cubicBezTo>
                  <a:cubicBezTo>
                    <a:pt x="632346" y="1976651"/>
                    <a:pt x="636895" y="1928884"/>
                    <a:pt x="586853" y="1903863"/>
                  </a:cubicBezTo>
                  <a:cubicBezTo>
                    <a:pt x="536811" y="1878842"/>
                    <a:pt x="434453" y="1894764"/>
                    <a:pt x="368489" y="1876567"/>
                  </a:cubicBezTo>
                  <a:cubicBezTo>
                    <a:pt x="302525" y="1858370"/>
                    <a:pt x="247934" y="1835624"/>
                    <a:pt x="191068" y="1794681"/>
                  </a:cubicBezTo>
                  <a:cubicBezTo>
                    <a:pt x="134202" y="1753738"/>
                    <a:pt x="54591" y="1696872"/>
                    <a:pt x="27295" y="1630908"/>
                  </a:cubicBezTo>
                  <a:cubicBezTo>
                    <a:pt x="0" y="1564944"/>
                    <a:pt x="20471" y="1485332"/>
                    <a:pt x="27295" y="1398896"/>
                  </a:cubicBezTo>
                  <a:cubicBezTo>
                    <a:pt x="34119" y="1312460"/>
                    <a:pt x="59141" y="1160060"/>
                    <a:pt x="68239" y="1112293"/>
                  </a:cubicBezTo>
                  <a:cubicBezTo>
                    <a:pt x="77337" y="1064526"/>
                    <a:pt x="81886" y="1119117"/>
                    <a:pt x="81886" y="1112293"/>
                  </a:cubicBezTo>
                </a:path>
              </a:pathLst>
            </a:cu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1052736"/>
            <a:ext cx="4392487" cy="396044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Posteriorly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>
                <a:solidFill>
                  <a:srgbClr val="C00000"/>
                </a:solidFill>
              </a:rPr>
              <a:t>attached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Above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</a:rPr>
              <a:t> To the margins of the </a:t>
            </a:r>
            <a:r>
              <a:rPr lang="en-US" sz="2200" dirty="0" err="1" smtClean="0">
                <a:solidFill>
                  <a:schemeClr val="tx1"/>
                </a:solidFill>
              </a:rPr>
              <a:t>olecranon</a:t>
            </a:r>
            <a:r>
              <a:rPr lang="en-US" sz="2200" dirty="0" smtClean="0">
                <a:solidFill>
                  <a:schemeClr val="tx1"/>
                </a:solidFill>
              </a:rPr>
              <a:t> fossa of the </a:t>
            </a:r>
            <a:r>
              <a:rPr lang="en-US" sz="2200" dirty="0" err="1" smtClean="0">
                <a:solidFill>
                  <a:schemeClr val="tx1"/>
                </a:solidFill>
              </a:rPr>
              <a:t>humerus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Below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</a:rPr>
              <a:t> To the upper margin and sides of the </a:t>
            </a:r>
            <a:r>
              <a:rPr lang="en-US" sz="2200" dirty="0" err="1" smtClean="0">
                <a:solidFill>
                  <a:schemeClr val="tx1"/>
                </a:solidFill>
              </a:rPr>
              <a:t>olecranon</a:t>
            </a:r>
            <a:r>
              <a:rPr lang="en-US" sz="2200" dirty="0" smtClean="0">
                <a:solidFill>
                  <a:schemeClr val="tx1"/>
                </a:solidFill>
              </a:rPr>
              <a:t> process of the ulna and to the anular ligament.</a:t>
            </a:r>
          </a:p>
          <a:p>
            <a:pPr marL="800100" lvl="1" indent="-342900" algn="just"/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Capsule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8" name="Picture 9" descr="C:\Users\user\Pictures\ffffff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54968" t="4224" r="7764" b="8583"/>
          <a:stretch>
            <a:fillRect/>
          </a:stretch>
        </p:blipFill>
        <p:spPr>
          <a:xfrm>
            <a:off x="4594100" y="1052736"/>
            <a:ext cx="4370388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eeform 8"/>
          <p:cNvSpPr/>
          <p:nvPr/>
        </p:nvSpPr>
        <p:spPr>
          <a:xfrm>
            <a:off x="6049838" y="2267174"/>
            <a:ext cx="2087562" cy="1665287"/>
          </a:xfrm>
          <a:custGeom>
            <a:avLst/>
            <a:gdLst>
              <a:gd name="connsiteX0" fmla="*/ 31845 w 2088107"/>
              <a:gd name="connsiteY0" fmla="*/ 1003110 h 1665027"/>
              <a:gd name="connsiteX1" fmla="*/ 250209 w 2088107"/>
              <a:gd name="connsiteY1" fmla="*/ 1016758 h 1665027"/>
              <a:gd name="connsiteX2" fmla="*/ 359391 w 2088107"/>
              <a:gd name="connsiteY2" fmla="*/ 962167 h 1665027"/>
              <a:gd name="connsiteX3" fmla="*/ 386687 w 2088107"/>
              <a:gd name="connsiteY3" fmla="*/ 730155 h 1665027"/>
              <a:gd name="connsiteX4" fmla="*/ 468573 w 2088107"/>
              <a:gd name="connsiteY4" fmla="*/ 484495 h 1665027"/>
              <a:gd name="connsiteX5" fmla="*/ 536812 w 2088107"/>
              <a:gd name="connsiteY5" fmla="*/ 279779 h 1665027"/>
              <a:gd name="connsiteX6" fmla="*/ 686938 w 2088107"/>
              <a:gd name="connsiteY6" fmla="*/ 129653 h 1665027"/>
              <a:gd name="connsiteX7" fmla="*/ 809767 w 2088107"/>
              <a:gd name="connsiteY7" fmla="*/ 47767 h 1665027"/>
              <a:gd name="connsiteX8" fmla="*/ 1014484 w 2088107"/>
              <a:gd name="connsiteY8" fmla="*/ 6824 h 1665027"/>
              <a:gd name="connsiteX9" fmla="*/ 1205552 w 2088107"/>
              <a:gd name="connsiteY9" fmla="*/ 88710 h 1665027"/>
              <a:gd name="connsiteX10" fmla="*/ 1382973 w 2088107"/>
              <a:gd name="connsiteY10" fmla="*/ 293427 h 1665027"/>
              <a:gd name="connsiteX11" fmla="*/ 1410269 w 2088107"/>
              <a:gd name="connsiteY11" fmla="*/ 580030 h 1665027"/>
              <a:gd name="connsiteX12" fmla="*/ 1410269 w 2088107"/>
              <a:gd name="connsiteY12" fmla="*/ 784746 h 1665027"/>
              <a:gd name="connsiteX13" fmla="*/ 1478508 w 2088107"/>
              <a:gd name="connsiteY13" fmla="*/ 907576 h 1665027"/>
              <a:gd name="connsiteX14" fmla="*/ 1614985 w 2088107"/>
              <a:gd name="connsiteY14" fmla="*/ 975815 h 1665027"/>
              <a:gd name="connsiteX15" fmla="*/ 1846997 w 2088107"/>
              <a:gd name="connsiteY15" fmla="*/ 948519 h 1665027"/>
              <a:gd name="connsiteX16" fmla="*/ 1942532 w 2088107"/>
              <a:gd name="connsiteY16" fmla="*/ 893928 h 1665027"/>
              <a:gd name="connsiteX17" fmla="*/ 2010770 w 2088107"/>
              <a:gd name="connsiteY17" fmla="*/ 989462 h 1665027"/>
              <a:gd name="connsiteX18" fmla="*/ 2079009 w 2088107"/>
              <a:gd name="connsiteY18" fmla="*/ 1112292 h 1665027"/>
              <a:gd name="connsiteX19" fmla="*/ 2065361 w 2088107"/>
              <a:gd name="connsiteY19" fmla="*/ 1262418 h 1665027"/>
              <a:gd name="connsiteX20" fmla="*/ 1997123 w 2088107"/>
              <a:gd name="connsiteY20" fmla="*/ 1439839 h 1665027"/>
              <a:gd name="connsiteX21" fmla="*/ 1874293 w 2088107"/>
              <a:gd name="connsiteY21" fmla="*/ 1562668 h 1665027"/>
              <a:gd name="connsiteX22" fmla="*/ 1765111 w 2088107"/>
              <a:gd name="connsiteY22" fmla="*/ 1658203 h 1665027"/>
              <a:gd name="connsiteX23" fmla="*/ 1232848 w 2088107"/>
              <a:gd name="connsiteY23" fmla="*/ 1603612 h 1665027"/>
              <a:gd name="connsiteX24" fmla="*/ 1110018 w 2088107"/>
              <a:gd name="connsiteY24" fmla="*/ 1357952 h 1665027"/>
              <a:gd name="connsiteX25" fmla="*/ 1137314 w 2088107"/>
              <a:gd name="connsiteY25" fmla="*/ 1125940 h 1665027"/>
              <a:gd name="connsiteX26" fmla="*/ 1178257 w 2088107"/>
              <a:gd name="connsiteY26" fmla="*/ 880280 h 1665027"/>
              <a:gd name="connsiteX27" fmla="*/ 1232848 w 2088107"/>
              <a:gd name="connsiteY27" fmla="*/ 648268 h 1665027"/>
              <a:gd name="connsiteX28" fmla="*/ 1232848 w 2088107"/>
              <a:gd name="connsiteY28" fmla="*/ 498143 h 1665027"/>
              <a:gd name="connsiteX29" fmla="*/ 1069075 w 2088107"/>
              <a:gd name="connsiteY29" fmla="*/ 443552 h 1665027"/>
              <a:gd name="connsiteX30" fmla="*/ 918949 w 2088107"/>
              <a:gd name="connsiteY30" fmla="*/ 498143 h 1665027"/>
              <a:gd name="connsiteX31" fmla="*/ 768824 w 2088107"/>
              <a:gd name="connsiteY31" fmla="*/ 457200 h 1665027"/>
              <a:gd name="connsiteX32" fmla="*/ 550460 w 2088107"/>
              <a:gd name="connsiteY32" fmla="*/ 470848 h 1665027"/>
              <a:gd name="connsiteX33" fmla="*/ 536812 w 2088107"/>
              <a:gd name="connsiteY33" fmla="*/ 702859 h 1665027"/>
              <a:gd name="connsiteX34" fmla="*/ 495869 w 2088107"/>
              <a:gd name="connsiteY34" fmla="*/ 730155 h 1665027"/>
              <a:gd name="connsiteX35" fmla="*/ 550460 w 2088107"/>
              <a:gd name="connsiteY35" fmla="*/ 880280 h 1665027"/>
              <a:gd name="connsiteX36" fmla="*/ 550460 w 2088107"/>
              <a:gd name="connsiteY36" fmla="*/ 1071349 h 1665027"/>
              <a:gd name="connsiteX37" fmla="*/ 550460 w 2088107"/>
              <a:gd name="connsiteY37" fmla="*/ 1194179 h 1665027"/>
              <a:gd name="connsiteX38" fmla="*/ 536812 w 2088107"/>
              <a:gd name="connsiteY38" fmla="*/ 1276065 h 1665027"/>
              <a:gd name="connsiteX39" fmla="*/ 468573 w 2088107"/>
              <a:gd name="connsiteY39" fmla="*/ 1330656 h 1665027"/>
              <a:gd name="connsiteX40" fmla="*/ 413982 w 2088107"/>
              <a:gd name="connsiteY40" fmla="*/ 1426191 h 1665027"/>
              <a:gd name="connsiteX41" fmla="*/ 318448 w 2088107"/>
              <a:gd name="connsiteY41" fmla="*/ 1439839 h 1665027"/>
              <a:gd name="connsiteX42" fmla="*/ 209266 w 2088107"/>
              <a:gd name="connsiteY42" fmla="*/ 1494430 h 1665027"/>
              <a:gd name="connsiteX43" fmla="*/ 113732 w 2088107"/>
              <a:gd name="connsiteY43" fmla="*/ 1398895 h 1665027"/>
              <a:gd name="connsiteX44" fmla="*/ 72788 w 2088107"/>
              <a:gd name="connsiteY44" fmla="*/ 1276065 h 1665027"/>
              <a:gd name="connsiteX45" fmla="*/ 59140 w 2088107"/>
              <a:gd name="connsiteY45" fmla="*/ 1125940 h 1665027"/>
              <a:gd name="connsiteX46" fmla="*/ 31845 w 2088107"/>
              <a:gd name="connsiteY46" fmla="*/ 1003110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88107" h="1665027">
                <a:moveTo>
                  <a:pt x="31845" y="1003110"/>
                </a:moveTo>
                <a:cubicBezTo>
                  <a:pt x="63690" y="984913"/>
                  <a:pt x="195618" y="1023582"/>
                  <a:pt x="250209" y="1016758"/>
                </a:cubicBezTo>
                <a:cubicBezTo>
                  <a:pt x="304800" y="1009934"/>
                  <a:pt x="336645" y="1009934"/>
                  <a:pt x="359391" y="962167"/>
                </a:cubicBezTo>
                <a:cubicBezTo>
                  <a:pt x="382137" y="914400"/>
                  <a:pt x="368490" y="809767"/>
                  <a:pt x="386687" y="730155"/>
                </a:cubicBezTo>
                <a:cubicBezTo>
                  <a:pt x="404884" y="650543"/>
                  <a:pt x="468573" y="484495"/>
                  <a:pt x="468573" y="484495"/>
                </a:cubicBezTo>
                <a:cubicBezTo>
                  <a:pt x="493594" y="409432"/>
                  <a:pt x="500418" y="338919"/>
                  <a:pt x="536812" y="279779"/>
                </a:cubicBezTo>
                <a:cubicBezTo>
                  <a:pt x="573206" y="220639"/>
                  <a:pt x="641446" y="168322"/>
                  <a:pt x="686938" y="129653"/>
                </a:cubicBezTo>
                <a:cubicBezTo>
                  <a:pt x="732430" y="90984"/>
                  <a:pt x="755176" y="68238"/>
                  <a:pt x="809767" y="47767"/>
                </a:cubicBezTo>
                <a:cubicBezTo>
                  <a:pt x="864358" y="27296"/>
                  <a:pt x="948520" y="0"/>
                  <a:pt x="1014484" y="6824"/>
                </a:cubicBezTo>
                <a:cubicBezTo>
                  <a:pt x="1080448" y="13648"/>
                  <a:pt x="1144137" y="40943"/>
                  <a:pt x="1205552" y="88710"/>
                </a:cubicBezTo>
                <a:cubicBezTo>
                  <a:pt x="1266967" y="136477"/>
                  <a:pt x="1348854" y="211540"/>
                  <a:pt x="1382973" y="293427"/>
                </a:cubicBezTo>
                <a:cubicBezTo>
                  <a:pt x="1417092" y="375314"/>
                  <a:pt x="1405720" y="498144"/>
                  <a:pt x="1410269" y="580030"/>
                </a:cubicBezTo>
                <a:cubicBezTo>
                  <a:pt x="1414818" y="661916"/>
                  <a:pt x="1398896" y="730155"/>
                  <a:pt x="1410269" y="784746"/>
                </a:cubicBezTo>
                <a:cubicBezTo>
                  <a:pt x="1421642" y="839337"/>
                  <a:pt x="1444389" y="875731"/>
                  <a:pt x="1478508" y="907576"/>
                </a:cubicBezTo>
                <a:cubicBezTo>
                  <a:pt x="1512627" y="939421"/>
                  <a:pt x="1553570" y="968991"/>
                  <a:pt x="1614985" y="975815"/>
                </a:cubicBezTo>
                <a:cubicBezTo>
                  <a:pt x="1676400" y="982639"/>
                  <a:pt x="1792406" y="962167"/>
                  <a:pt x="1846997" y="948519"/>
                </a:cubicBezTo>
                <a:cubicBezTo>
                  <a:pt x="1901588" y="934871"/>
                  <a:pt x="1915236" y="887104"/>
                  <a:pt x="1942532" y="893928"/>
                </a:cubicBezTo>
                <a:cubicBezTo>
                  <a:pt x="1969828" y="900752"/>
                  <a:pt x="1988024" y="953068"/>
                  <a:pt x="2010770" y="989462"/>
                </a:cubicBezTo>
                <a:cubicBezTo>
                  <a:pt x="2033516" y="1025856"/>
                  <a:pt x="2069911" y="1066799"/>
                  <a:pt x="2079009" y="1112292"/>
                </a:cubicBezTo>
                <a:cubicBezTo>
                  <a:pt x="2088107" y="1157785"/>
                  <a:pt x="2079009" y="1207827"/>
                  <a:pt x="2065361" y="1262418"/>
                </a:cubicBezTo>
                <a:cubicBezTo>
                  <a:pt x="2051713" y="1317009"/>
                  <a:pt x="2028968" y="1389797"/>
                  <a:pt x="1997123" y="1439839"/>
                </a:cubicBezTo>
                <a:cubicBezTo>
                  <a:pt x="1965278" y="1489881"/>
                  <a:pt x="1912962" y="1526274"/>
                  <a:pt x="1874293" y="1562668"/>
                </a:cubicBezTo>
                <a:cubicBezTo>
                  <a:pt x="1835624" y="1599062"/>
                  <a:pt x="1872019" y="1651379"/>
                  <a:pt x="1765111" y="1658203"/>
                </a:cubicBezTo>
                <a:cubicBezTo>
                  <a:pt x="1658204" y="1665027"/>
                  <a:pt x="1342030" y="1653654"/>
                  <a:pt x="1232848" y="1603612"/>
                </a:cubicBezTo>
                <a:cubicBezTo>
                  <a:pt x="1123666" y="1553570"/>
                  <a:pt x="1125940" y="1437564"/>
                  <a:pt x="1110018" y="1357952"/>
                </a:cubicBezTo>
                <a:cubicBezTo>
                  <a:pt x="1094096" y="1278340"/>
                  <a:pt x="1125941" y="1205552"/>
                  <a:pt x="1137314" y="1125940"/>
                </a:cubicBezTo>
                <a:cubicBezTo>
                  <a:pt x="1148687" y="1046328"/>
                  <a:pt x="1162335" y="959892"/>
                  <a:pt x="1178257" y="880280"/>
                </a:cubicBezTo>
                <a:cubicBezTo>
                  <a:pt x="1194179" y="800668"/>
                  <a:pt x="1223750" y="711957"/>
                  <a:pt x="1232848" y="648268"/>
                </a:cubicBezTo>
                <a:cubicBezTo>
                  <a:pt x="1241946" y="584579"/>
                  <a:pt x="1260143" y="532262"/>
                  <a:pt x="1232848" y="498143"/>
                </a:cubicBezTo>
                <a:cubicBezTo>
                  <a:pt x="1205553" y="464024"/>
                  <a:pt x="1121391" y="443552"/>
                  <a:pt x="1069075" y="443552"/>
                </a:cubicBezTo>
                <a:cubicBezTo>
                  <a:pt x="1016759" y="443552"/>
                  <a:pt x="968991" y="495868"/>
                  <a:pt x="918949" y="498143"/>
                </a:cubicBezTo>
                <a:cubicBezTo>
                  <a:pt x="868907" y="500418"/>
                  <a:pt x="830239" y="461749"/>
                  <a:pt x="768824" y="457200"/>
                </a:cubicBezTo>
                <a:cubicBezTo>
                  <a:pt x="707409" y="452651"/>
                  <a:pt x="589129" y="429905"/>
                  <a:pt x="550460" y="470848"/>
                </a:cubicBezTo>
                <a:cubicBezTo>
                  <a:pt x="511791" y="511791"/>
                  <a:pt x="545911" y="659641"/>
                  <a:pt x="536812" y="702859"/>
                </a:cubicBezTo>
                <a:cubicBezTo>
                  <a:pt x="527713" y="746077"/>
                  <a:pt x="493594" y="700585"/>
                  <a:pt x="495869" y="730155"/>
                </a:cubicBezTo>
                <a:cubicBezTo>
                  <a:pt x="498144" y="759725"/>
                  <a:pt x="541362" y="823414"/>
                  <a:pt x="550460" y="880280"/>
                </a:cubicBezTo>
                <a:cubicBezTo>
                  <a:pt x="559558" y="937146"/>
                  <a:pt x="550460" y="1071349"/>
                  <a:pt x="550460" y="1071349"/>
                </a:cubicBezTo>
                <a:cubicBezTo>
                  <a:pt x="550460" y="1123665"/>
                  <a:pt x="552735" y="1160060"/>
                  <a:pt x="550460" y="1194179"/>
                </a:cubicBezTo>
                <a:cubicBezTo>
                  <a:pt x="548185" y="1228298"/>
                  <a:pt x="550460" y="1253319"/>
                  <a:pt x="536812" y="1276065"/>
                </a:cubicBezTo>
                <a:cubicBezTo>
                  <a:pt x="523164" y="1298811"/>
                  <a:pt x="489045" y="1305635"/>
                  <a:pt x="468573" y="1330656"/>
                </a:cubicBezTo>
                <a:cubicBezTo>
                  <a:pt x="448101" y="1355677"/>
                  <a:pt x="439003" y="1407994"/>
                  <a:pt x="413982" y="1426191"/>
                </a:cubicBezTo>
                <a:cubicBezTo>
                  <a:pt x="388961" y="1444388"/>
                  <a:pt x="352567" y="1428466"/>
                  <a:pt x="318448" y="1439839"/>
                </a:cubicBezTo>
                <a:cubicBezTo>
                  <a:pt x="284329" y="1451212"/>
                  <a:pt x="243385" y="1501254"/>
                  <a:pt x="209266" y="1494430"/>
                </a:cubicBezTo>
                <a:cubicBezTo>
                  <a:pt x="175147" y="1487606"/>
                  <a:pt x="136478" y="1435289"/>
                  <a:pt x="113732" y="1398895"/>
                </a:cubicBezTo>
                <a:cubicBezTo>
                  <a:pt x="90986" y="1362501"/>
                  <a:pt x="81887" y="1321557"/>
                  <a:pt x="72788" y="1276065"/>
                </a:cubicBezTo>
                <a:cubicBezTo>
                  <a:pt x="63689" y="1230573"/>
                  <a:pt x="61415" y="1173707"/>
                  <a:pt x="59140" y="1125940"/>
                </a:cubicBezTo>
                <a:cubicBezTo>
                  <a:pt x="56865" y="1078173"/>
                  <a:pt x="0" y="1021307"/>
                  <a:pt x="31845" y="100311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1594982"/>
            <a:ext cx="4104456" cy="475252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Triangular in shape: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Apex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 Attached to the lateral epicondyle of humerus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Base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 Attached to the upper margin of annular ligament. </a:t>
            </a:r>
          </a:p>
          <a:p>
            <a:pPr marL="457200" lvl="2" algn="just">
              <a:buFont typeface="Wingdings" pitchFamily="2" charset="2"/>
              <a:buChar char="Ø"/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Ligaments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7504" y="764704"/>
            <a:ext cx="5760640" cy="5232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Lateral (radial collateral) ligament </a:t>
            </a:r>
          </a:p>
        </p:txBody>
      </p:sp>
      <p:pic>
        <p:nvPicPr>
          <p:cNvPr id="10" name="Picture 5" descr="C:\Users\user\Pictures\.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5976" y="1628801"/>
            <a:ext cx="4680520" cy="3344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644008" y="4581128"/>
            <a:ext cx="1512168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4447918"/>
            <a:ext cx="8784976" cy="2221442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lvl="1" indent="-342900" algn="just" eaLnBrk="0" hangingPunct="0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Anterior strong cord-like band: </a:t>
            </a:r>
          </a:p>
          <a:p>
            <a:pPr marL="800100" lvl="2" indent="-342900" algn="just" eaLnBrk="0" hangingPunct="0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Between medial epicondyle and the </a:t>
            </a:r>
            <a:r>
              <a:rPr lang="en-US" sz="2200" dirty="0" err="1" smtClean="0">
                <a:solidFill>
                  <a:schemeClr val="tx1"/>
                </a:solidFill>
              </a:rPr>
              <a:t>coronoid</a:t>
            </a:r>
            <a:r>
              <a:rPr lang="en-US" sz="2200" dirty="0" smtClean="0">
                <a:solidFill>
                  <a:schemeClr val="tx1"/>
                </a:solidFill>
              </a:rPr>
              <a:t> process of ulna</a:t>
            </a:r>
          </a:p>
          <a:p>
            <a:pPr marL="342900" lvl="1" indent="-342900" algn="just" eaLnBrk="0" hangingPunct="0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Posterior weaker fan-like band: </a:t>
            </a:r>
          </a:p>
          <a:p>
            <a:pPr marL="800100" lvl="2" indent="-342900" algn="just" eaLnBrk="0" hangingPunct="0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Between medial epicondyle and the </a:t>
            </a:r>
            <a:r>
              <a:rPr lang="en-US" sz="2200" dirty="0" err="1" smtClean="0">
                <a:solidFill>
                  <a:schemeClr val="tx1"/>
                </a:solidFill>
              </a:rPr>
              <a:t>olecranon</a:t>
            </a:r>
            <a:r>
              <a:rPr lang="en-US" sz="2200" dirty="0" smtClean="0">
                <a:solidFill>
                  <a:schemeClr val="tx1"/>
                </a:solidFill>
              </a:rPr>
              <a:t> process of ulna</a:t>
            </a:r>
          </a:p>
          <a:p>
            <a:pPr marL="342900" lvl="1" indent="-342900" algn="just" eaLnBrk="0" hangingPunct="0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Transverse band: </a:t>
            </a:r>
          </a:p>
          <a:p>
            <a:pPr marL="800100" lvl="2" indent="-342900" algn="just" eaLnBrk="0" hangingPunct="0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Passes between the anterior and posterior bands</a:t>
            </a:r>
          </a:p>
          <a:p>
            <a:pPr marL="457200" lvl="2" algn="just">
              <a:buFont typeface="Wingdings" pitchFamily="2" charset="2"/>
              <a:buChar char="Ø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Ligaments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7504" y="764704"/>
            <a:ext cx="5760640" cy="5232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Medial </a:t>
            </a:r>
            <a:r>
              <a:rPr lang="en-US" sz="2800" dirty="0" smtClean="0">
                <a:solidFill>
                  <a:srgbClr val="C00000"/>
                </a:solidFill>
              </a:rPr>
              <a:t>(</a:t>
            </a:r>
            <a:r>
              <a:rPr lang="en-US" sz="2800" dirty="0" err="1" smtClean="0">
                <a:solidFill>
                  <a:srgbClr val="C00000"/>
                </a:solidFill>
              </a:rPr>
              <a:t>ulnar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collateral) ligament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Pictures\f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84784"/>
            <a:ext cx="508263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908720"/>
            <a:ext cx="4641002" cy="36004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/>
              <a:t> This lines the capsule and covers fatty pads in the floors of the </a:t>
            </a:r>
            <a:r>
              <a:rPr lang="en-US" sz="2400" dirty="0" err="1" smtClean="0"/>
              <a:t>coronoid</a:t>
            </a:r>
            <a:r>
              <a:rPr lang="en-US" sz="2400" dirty="0" smtClean="0"/>
              <a:t>, radial, and </a:t>
            </a:r>
            <a:r>
              <a:rPr lang="en-US" sz="2400" dirty="0" err="1" smtClean="0"/>
              <a:t>olecranon</a:t>
            </a:r>
            <a:r>
              <a:rPr lang="en-US" sz="2400" dirty="0" smtClean="0"/>
              <a:t> fossa.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endParaRPr lang="en-US" sz="2400" dirty="0" smtClean="0"/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/>
              <a:t> Is continuous below with synovial membrane of the superior </a:t>
            </a:r>
            <a:r>
              <a:rPr lang="en-US" sz="2400" dirty="0" err="1" smtClean="0"/>
              <a:t>radioulnar</a:t>
            </a:r>
            <a:r>
              <a:rPr lang="en-US" sz="2400" dirty="0" smtClean="0"/>
              <a:t> joint</a:t>
            </a:r>
          </a:p>
          <a:p>
            <a:pPr lvl="2" algn="just">
              <a:buFont typeface="Wingdings" pitchFamily="2" charset="2"/>
              <a:buChar char="v"/>
            </a:pPr>
            <a:endParaRPr lang="en-US" sz="2400" dirty="0" smtClean="0">
              <a:solidFill>
                <a:srgbClr val="C00000"/>
              </a:solidFill>
            </a:endParaRPr>
          </a:p>
          <a:p>
            <a:pPr lvl="2" algn="just">
              <a:buFont typeface="Wingdings" pitchFamily="2" charset="2"/>
              <a:buChar char="v"/>
            </a:pPr>
            <a:endParaRPr lang="en-US" sz="24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Synovial Membrane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6" name="Picture 6" descr="C:\Documents and Settings\Free User\My Documents\My Pictures\Pictur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5872" y="764704"/>
            <a:ext cx="396952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File01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7375" r="15314" b="3705"/>
          <a:stretch>
            <a:fillRect/>
          </a:stretch>
        </p:blipFill>
        <p:spPr>
          <a:xfrm>
            <a:off x="4932040" y="3693368"/>
            <a:ext cx="396044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7812360" y="2420888"/>
            <a:ext cx="936104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836712"/>
            <a:ext cx="4248472" cy="547260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5760" indent="-256032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Anterior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200" dirty="0" err="1" smtClean="0"/>
              <a:t>Brachialis</a:t>
            </a:r>
            <a:r>
              <a:rPr lang="en-US" sz="2200" dirty="0" smtClean="0"/>
              <a:t>, tendon of biceps, median nerve, brachial artery</a:t>
            </a:r>
          </a:p>
          <a:p>
            <a:pPr marL="365760" indent="-256032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Posterior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200" dirty="0" smtClean="0"/>
              <a:t>Triceps muscle, small bursa intervening</a:t>
            </a:r>
          </a:p>
          <a:p>
            <a:pPr marL="365760" indent="-256032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Lateral</a:t>
            </a:r>
            <a:r>
              <a:rPr lang="en-US" sz="2400" dirty="0" smtClean="0">
                <a:solidFill>
                  <a:srgbClr val="C00000"/>
                </a:solidFill>
              </a:rPr>
              <a:t>: 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200" dirty="0" smtClean="0"/>
              <a:t>Common extensor tendon &amp; the supinator</a:t>
            </a:r>
          </a:p>
          <a:p>
            <a:pPr marL="365760" indent="-256032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Medial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200" dirty="0" smtClean="0"/>
              <a:t>Ulnar nerve</a:t>
            </a:r>
          </a:p>
          <a:p>
            <a:pPr marL="1280160" lvl="2" indent="-256032"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Considered the largest unprotected nerve in the human body by muscle or bone, </a:t>
            </a:r>
          </a:p>
          <a:p>
            <a:pPr lvl="2"/>
            <a:endParaRPr lang="en-US" sz="2400" dirty="0" smtClean="0">
              <a:solidFill>
                <a:srgbClr val="C00000"/>
              </a:solidFill>
            </a:endParaRPr>
          </a:p>
          <a:p>
            <a:pPr lvl="2">
              <a:buFont typeface="Wingdings" pitchFamily="2" charset="2"/>
              <a:buChar char="ü"/>
            </a:pPr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Relations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8" name="Picture 9" descr="C:\Users\user\Pictures\mnmn - Copy.jpg"/>
          <p:cNvPicPr>
            <a:picLocks noChangeAspect="1" noChangeArrowheads="1"/>
          </p:cNvPicPr>
          <p:nvPr/>
        </p:nvPicPr>
        <p:blipFill>
          <a:blip r:embed="rId3" cstate="print"/>
          <a:srcRect l="3773" t="360" r="3773" b="9526"/>
          <a:stretch>
            <a:fillRect/>
          </a:stretch>
        </p:blipFill>
        <p:spPr>
          <a:xfrm>
            <a:off x="4204146" y="836712"/>
            <a:ext cx="483235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4432746" y="2055912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32746" y="2817912"/>
            <a:ext cx="1219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591744" y="4625841"/>
            <a:ext cx="4012704" cy="132343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n-US" sz="2000" dirty="0">
                <a:solidFill>
                  <a:srgbClr val="FF3300"/>
                </a:solidFill>
              </a:rPr>
              <a:t>Bursae around the elbow joint: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 Subcutaneous </a:t>
            </a:r>
            <a:r>
              <a:rPr lang="en-US" sz="2000" dirty="0" err="1"/>
              <a:t>olecranon</a:t>
            </a:r>
            <a:r>
              <a:rPr lang="en-US" sz="2000" dirty="0"/>
              <a:t> bursa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err="1" smtClean="0"/>
              <a:t>Subtendinous</a:t>
            </a:r>
            <a:r>
              <a:rPr lang="en-US" sz="2000" dirty="0" smtClean="0"/>
              <a:t> </a:t>
            </a:r>
            <a:r>
              <a:rPr lang="en-US" sz="2000" dirty="0" err="1"/>
              <a:t>olecranon</a:t>
            </a:r>
            <a:r>
              <a:rPr lang="en-US" sz="2000" dirty="0"/>
              <a:t> </a:t>
            </a:r>
            <a:r>
              <a:rPr lang="en-US" sz="2000" dirty="0" smtClean="0"/>
              <a:t>bursa</a:t>
            </a:r>
          </a:p>
          <a:p>
            <a:pPr algn="just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4785018" cy="518457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Flexion 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/>
              <a:t>Is limited by the anterior surfaces of the forearm and arm coming into contact. 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Extension 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/>
              <a:t>Is limited by the tension of the anterior ligament and the </a:t>
            </a:r>
            <a:r>
              <a:rPr lang="en-US" sz="2200" dirty="0" err="1" smtClean="0"/>
              <a:t>brachialis</a:t>
            </a:r>
            <a:r>
              <a:rPr lang="en-US" sz="2200" dirty="0" smtClean="0"/>
              <a:t> muscle. 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The joint is supplied by branches from the: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/>
              <a:t>Median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/>
              <a:t>Ulnar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/>
              <a:t>Musculocutaneous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/>
              <a:t>Radial nerves</a:t>
            </a:r>
          </a:p>
          <a:p>
            <a:pPr marL="365760" indent="-256032" algn="just">
              <a:defRPr/>
            </a:pPr>
            <a:endParaRPr lang="en-US" sz="2400" dirty="0" smtClean="0"/>
          </a:p>
          <a:p>
            <a:pPr lvl="2" algn="just"/>
            <a:endParaRPr lang="en-US" sz="2400" b="1" dirty="0" smtClean="0">
              <a:solidFill>
                <a:srgbClr val="C00000"/>
              </a:solidFill>
            </a:endParaRPr>
          </a:p>
          <a:p>
            <a:pPr lvl="2" algn="just">
              <a:buFont typeface="Wingdings" pitchFamily="2" charset="2"/>
              <a:buChar char="ü"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just"/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Movements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6" name="Picture 7" descr="C:\Documents and Settings\Free User\My Documents\My Pictures\img24.png"/>
          <p:cNvPicPr>
            <a:picLocks noChangeAspect="1" noChangeArrowheads="1"/>
          </p:cNvPicPr>
          <p:nvPr/>
        </p:nvPicPr>
        <p:blipFill>
          <a:blip r:embed="rId3" cstate="print"/>
          <a:srcRect l="30190" t="25157" r="24529" b="2390"/>
          <a:stretch>
            <a:fillRect/>
          </a:stretch>
        </p:blipFill>
        <p:spPr bwMode="auto">
          <a:xfrm>
            <a:off x="5069904" y="1067544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resources.yesican-science.ca/red_rover/images/arm6.png"/>
          <p:cNvPicPr>
            <a:picLocks noChangeAspect="1" noChangeArrowheads="1"/>
          </p:cNvPicPr>
          <p:nvPr/>
        </p:nvPicPr>
        <p:blipFill>
          <a:blip r:embed="rId4" cstate="print"/>
          <a:srcRect t="21053"/>
          <a:stretch>
            <a:fillRect/>
          </a:stretch>
        </p:blipFill>
        <p:spPr bwMode="auto">
          <a:xfrm>
            <a:off x="5148064" y="4797152"/>
            <a:ext cx="3744416" cy="147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908720"/>
            <a:ext cx="5505098" cy="504056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Angle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Between the long axis of the extended forearm and the long axis of the arm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Opens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Laterally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About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 170 degrees in male and 167 degrees in females</a:t>
            </a:r>
          </a:p>
          <a:p>
            <a:pPr algn="just"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C00000"/>
                </a:solidFill>
              </a:rPr>
              <a:t> Disappears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altLang="zh-CN" sz="2200" dirty="0" smtClean="0"/>
              <a:t> When the elbow joint is flexed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Permits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dirty="0" smtClean="0"/>
              <a:t> The forearms to clear the hips in swinging movements during walking, and is important when carrying objects</a:t>
            </a:r>
          </a:p>
          <a:p>
            <a:pPr lvl="2" algn="just">
              <a:buFont typeface="Wingdings" pitchFamily="2" charset="2"/>
              <a:buChar char="Ø"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zh-CN" sz="3200" dirty="0" smtClean="0">
                <a:latin typeface="Arial Rounded MT Bold"/>
              </a:rPr>
              <a:t/>
            </a:r>
            <a:br>
              <a:rPr lang="en-US" altLang="zh-CN" sz="3200" dirty="0" smtClean="0">
                <a:latin typeface="Arial Rounded MT Bold"/>
              </a:rPr>
            </a:br>
            <a:r>
              <a:rPr lang="en-US" altLang="zh-CN" sz="3200" dirty="0" smtClean="0">
                <a:solidFill>
                  <a:schemeClr val="tx1"/>
                </a:solidFill>
                <a:latin typeface="Arial Rounded MT Bold"/>
              </a:rPr>
              <a:t>Carrying Angle</a:t>
            </a:r>
            <a:endParaRPr lang="en-US" sz="3200" b="1" i="1" dirty="0">
              <a:solidFill>
                <a:schemeClr val="tx1"/>
              </a:solidFill>
              <a:latin typeface="Arial Rounded MT Bold"/>
            </a:endParaRPr>
          </a:p>
        </p:txBody>
      </p:sp>
      <p:pic>
        <p:nvPicPr>
          <p:cNvPr id="6" name="Picture 19" descr="上肢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8144" y="908720"/>
            <a:ext cx="2819400" cy="504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7011144" y="908720"/>
            <a:ext cx="685800" cy="487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6401544" y="2813720"/>
            <a:ext cx="1360488" cy="2743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" name="Arc 6"/>
          <p:cNvSpPr>
            <a:spLocks/>
          </p:cNvSpPr>
          <p:nvPr/>
        </p:nvSpPr>
        <p:spPr bwMode="auto">
          <a:xfrm flipH="1">
            <a:off x="6782544" y="2966120"/>
            <a:ext cx="625475" cy="1436688"/>
          </a:xfrm>
          <a:custGeom>
            <a:avLst/>
            <a:gdLst>
              <a:gd name="T0" fmla="*/ 0 w 23355"/>
              <a:gd name="T1" fmla="*/ 2147483647 h 39162"/>
              <a:gd name="T2" fmla="*/ 2147483647 w 23355"/>
              <a:gd name="T3" fmla="*/ 2147483647 h 39162"/>
              <a:gd name="T4" fmla="*/ 2147483647 w 23355"/>
              <a:gd name="T5" fmla="*/ 2147483647 h 39162"/>
              <a:gd name="T6" fmla="*/ 0 60000 65536"/>
              <a:gd name="T7" fmla="*/ 0 60000 65536"/>
              <a:gd name="T8" fmla="*/ 0 60000 65536"/>
              <a:gd name="T9" fmla="*/ 0 w 23355"/>
              <a:gd name="T10" fmla="*/ 0 h 39162"/>
              <a:gd name="T11" fmla="*/ 23355 w 23355"/>
              <a:gd name="T12" fmla="*/ 39162 h 39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55" h="39162" fill="none" extrusionOk="0">
                <a:moveTo>
                  <a:pt x="0" y="71"/>
                </a:moveTo>
                <a:cubicBezTo>
                  <a:pt x="583" y="23"/>
                  <a:pt x="1169" y="-1"/>
                  <a:pt x="1755" y="0"/>
                </a:cubicBezTo>
                <a:cubicBezTo>
                  <a:pt x="13684" y="0"/>
                  <a:pt x="23355" y="9670"/>
                  <a:pt x="23355" y="21600"/>
                </a:cubicBezTo>
                <a:cubicBezTo>
                  <a:pt x="23355" y="28566"/>
                  <a:pt x="19994" y="35105"/>
                  <a:pt x="14330" y="39161"/>
                </a:cubicBezTo>
              </a:path>
              <a:path w="23355" h="39162" stroke="0" extrusionOk="0">
                <a:moveTo>
                  <a:pt x="0" y="71"/>
                </a:moveTo>
                <a:cubicBezTo>
                  <a:pt x="583" y="23"/>
                  <a:pt x="1169" y="-1"/>
                  <a:pt x="1755" y="0"/>
                </a:cubicBezTo>
                <a:cubicBezTo>
                  <a:pt x="13684" y="0"/>
                  <a:pt x="23355" y="9670"/>
                  <a:pt x="23355" y="21600"/>
                </a:cubicBezTo>
                <a:cubicBezTo>
                  <a:pt x="23355" y="28566"/>
                  <a:pt x="19994" y="35105"/>
                  <a:pt x="14330" y="39161"/>
                </a:cubicBezTo>
                <a:lnTo>
                  <a:pt x="1755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868144" y="266132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165</a:t>
            </a:r>
            <a:r>
              <a:rPr lang="en-US" altLang="zh-CN" b="1" baseline="30000"/>
              <a:t>0</a:t>
            </a:r>
            <a:r>
              <a:rPr lang="en-US" altLang="zh-CN" b="1"/>
              <a:t>-170</a:t>
            </a:r>
            <a:r>
              <a:rPr lang="en-US" altLang="zh-CN" b="1" baseline="300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48847" y="1052736"/>
            <a:ext cx="5231265" cy="54006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The elbow joint is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stable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because of the: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en-US" sz="2000" dirty="0" smtClean="0"/>
              <a:t>Wrench-shaped articular surface of the </a:t>
            </a:r>
            <a:r>
              <a:rPr lang="en-US" sz="2000" dirty="0" err="1" smtClean="0"/>
              <a:t>olecranon</a:t>
            </a:r>
            <a:r>
              <a:rPr lang="en-US" sz="2000" dirty="0" smtClean="0"/>
              <a:t> and the pulley-shaped </a:t>
            </a:r>
            <a:r>
              <a:rPr lang="en-US" sz="2000" dirty="0" err="1" smtClean="0"/>
              <a:t>trochlea</a:t>
            </a:r>
            <a:r>
              <a:rPr lang="en-US" sz="2000" dirty="0" smtClean="0"/>
              <a:t> of the </a:t>
            </a:r>
            <a:r>
              <a:rPr lang="en-US" sz="2000" dirty="0" err="1" smtClean="0"/>
              <a:t>humerus</a:t>
            </a:r>
            <a:endParaRPr lang="en-US" sz="2000" dirty="0" smtClean="0"/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/>
              <a:t> Strong medial and lateral ligaments.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Elbow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dislocations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are common &amp; most are posterior.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en-US" sz="2000" dirty="0" smtClean="0"/>
              <a:t>Posterior dislocation usually follows falling on the outstretched hand.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/>
              <a:t> Posterior dislocations of the joint are </a:t>
            </a:r>
            <a:r>
              <a:rPr lang="en-US" sz="2000" b="1" dirty="0" smtClean="0"/>
              <a:t>common in children </a:t>
            </a:r>
            <a:r>
              <a:rPr lang="en-US" sz="2000" dirty="0" smtClean="0"/>
              <a:t>because the parts of the bones that stabilize the joint are incompletely developed.</a:t>
            </a:r>
          </a:p>
          <a:p>
            <a:pPr marL="800100" lvl="1" indent="-342900" algn="just"/>
            <a:endParaRPr lang="ar-SA" sz="22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Articulations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1" name="Picture 3" descr="C:\Users\user\Documents\Downloads\n5550403.jpg"/>
          <p:cNvPicPr>
            <a:picLocks noChangeAspect="1" noChangeArrowheads="1"/>
          </p:cNvPicPr>
          <p:nvPr/>
        </p:nvPicPr>
        <p:blipFill>
          <a:blip r:embed="rId3" cstate="print"/>
          <a:srcRect l="10869" r="60435"/>
          <a:stretch>
            <a:fillRect/>
          </a:stretch>
        </p:blipFill>
        <p:spPr bwMode="auto">
          <a:xfrm>
            <a:off x="6207968" y="934783"/>
            <a:ext cx="2396480" cy="544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4824536" cy="446449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Avulsion of the epiphysis </a:t>
            </a:r>
            <a:r>
              <a:rPr lang="en-US" sz="2400" dirty="0" smtClean="0">
                <a:solidFill>
                  <a:schemeClr val="tx1"/>
                </a:solidFill>
              </a:rPr>
              <a:t>of the medial epicondyle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is also common in childhood because then the medial ligament is much stronger than the bond of union between the epiphysis and the </a:t>
            </a:r>
            <a:r>
              <a:rPr lang="en-US" sz="2400" dirty="0" err="1" smtClean="0">
                <a:solidFill>
                  <a:schemeClr val="tx1"/>
                </a:solidFill>
              </a:rPr>
              <a:t>diaphysis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ELBOW Joint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36096" y="1196752"/>
            <a:ext cx="3120380" cy="2160240"/>
            <a:chOff x="6156176" y="1340768"/>
            <a:chExt cx="2400300" cy="1524000"/>
          </a:xfrm>
        </p:grpSpPr>
        <p:pic>
          <p:nvPicPr>
            <p:cNvPr id="10" name="Picture 5" descr="https://secure.childrensmemorial.org/depts/sportsmedicine/images/medialepicondyleavulsionfracture.gif"/>
            <p:cNvPicPr>
              <a:picLocks noChangeAspect="1" noChangeArrowheads="1"/>
            </p:cNvPicPr>
            <p:nvPr/>
          </p:nvPicPr>
          <p:blipFill>
            <a:blip r:embed="rId3" cstate="print"/>
            <a:srcRect t="18971" b="17787"/>
            <a:stretch>
              <a:fillRect/>
            </a:stretch>
          </p:blipFill>
          <p:spPr bwMode="auto">
            <a:xfrm>
              <a:off x="6156176" y="1340768"/>
              <a:ext cx="2400300" cy="15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1" name="Straight Arrow Connector 10"/>
            <p:cNvCxnSpPr/>
            <p:nvPr/>
          </p:nvCxnSpPr>
          <p:spPr>
            <a:xfrm rot="5400000">
              <a:off x="7414270" y="1606674"/>
              <a:ext cx="228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The ARM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9" name="Picture 5" descr="C:\Documents and Settings\Free User\My Documents\My Pictures\hume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1052736"/>
            <a:ext cx="365760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524328" y="3789040"/>
            <a:ext cx="93610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Anterior</a:t>
            </a:r>
          </a:p>
          <a:p>
            <a:pPr algn="ctr"/>
            <a:r>
              <a:rPr lang="en-US" sz="1400" b="1" dirty="0"/>
              <a:t>view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932040" y="3769221"/>
            <a:ext cx="1008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Posterior</a:t>
            </a:r>
          </a:p>
          <a:p>
            <a:pPr algn="ctr"/>
            <a:r>
              <a:rPr lang="en-US" sz="1400" b="1" dirty="0"/>
              <a:t>view</a:t>
            </a:r>
          </a:p>
        </p:txBody>
      </p:sp>
      <p:pic>
        <p:nvPicPr>
          <p:cNvPr id="13" name="Picture 4" descr="臂部神经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/>
          <a:stretch>
            <a:fillRect/>
          </a:stretch>
        </p:blipFill>
        <p:spPr bwMode="auto">
          <a:xfrm>
            <a:off x="1043608" y="1124744"/>
            <a:ext cx="330033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0" y="1052736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Shoulder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0" y="494116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Elbow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 bwMode="auto">
          <a:xfrm>
            <a:off x="5004048" y="6069012"/>
            <a:ext cx="3672408" cy="60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Humerus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 bwMode="auto">
          <a:xfrm>
            <a:off x="1043608" y="6093296"/>
            <a:ext cx="3312368" cy="60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Arm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15616" y="1190600"/>
            <a:ext cx="533400" cy="4038600"/>
            <a:chOff x="1295400" y="1143000"/>
            <a:chExt cx="533400" cy="4038600"/>
          </a:xfrm>
        </p:grpSpPr>
        <p:sp>
          <p:nvSpPr>
            <p:cNvPr id="18" name="Left Bracket 17"/>
            <p:cNvSpPr/>
            <p:nvPr/>
          </p:nvSpPr>
          <p:spPr>
            <a:xfrm>
              <a:off x="1676400" y="1143000"/>
              <a:ext cx="152400" cy="4038600"/>
            </a:xfrm>
            <a:prstGeom prst="leftBracket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 rot="16200000">
              <a:off x="698500" y="2806700"/>
              <a:ext cx="15621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A      R     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QUEST!ONS?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3" name="Picture 5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060848"/>
            <a:ext cx="2903372" cy="357187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The ARM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107504" y="1124744"/>
            <a:ext cx="4608512" cy="3024336"/>
          </a:xfrm>
          <a:prstGeom prst="rect">
            <a:avLst/>
          </a:prstGeom>
          <a:ln w="381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kumimoji="1" lang="en-US" altLang="zh-CN" sz="2400" dirty="0" smtClean="0"/>
              <a:t>The lateral and medial intermuscular septa divide the distal part of the arm into two compartments:</a:t>
            </a:r>
          </a:p>
          <a:p>
            <a:pPr marL="742950" lvl="1" indent="-28575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1" lang="en-US" altLang="zh-CN" sz="2400" dirty="0" smtClean="0">
                <a:solidFill>
                  <a:srgbClr val="FF0000"/>
                </a:solidFill>
              </a:rPr>
              <a:t> Anterior</a:t>
            </a:r>
            <a:endParaRPr kumimoji="1" lang="en-US" altLang="zh-CN" sz="2400" dirty="0" smtClean="0"/>
          </a:p>
          <a:p>
            <a:pPr marL="742950" lvl="1" indent="-28575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1" lang="en-US" altLang="zh-CN" sz="2400" dirty="0" smtClean="0">
                <a:solidFill>
                  <a:srgbClr val="FF0000"/>
                </a:solidFill>
              </a:rPr>
              <a:t> Posterior</a:t>
            </a:r>
            <a:endParaRPr kumimoji="1" lang="en-US" altLang="zh-CN" sz="2400" dirty="0" smtClean="0"/>
          </a:p>
          <a:p>
            <a:pPr lvl="1" algn="just">
              <a:buFont typeface="Wingdings" pitchFamily="2" charset="2"/>
              <a:buChar char="ü"/>
            </a:pPr>
            <a:endParaRPr lang="ar-SA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63480" y="1196752"/>
            <a:ext cx="4680520" cy="2664296"/>
            <a:chOff x="2209800" y="228600"/>
            <a:chExt cx="5029200" cy="2808288"/>
          </a:xfrm>
        </p:grpSpPr>
        <p:pic>
          <p:nvPicPr>
            <p:cNvPr id="7" name="Picture 4" descr="肌间隔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914400"/>
              <a:ext cx="2057400" cy="2090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4572000" y="228600"/>
              <a:ext cx="16002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Medial intermuscular septum</a:t>
              </a:r>
            </a:p>
          </p:txBody>
        </p:sp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2209800" y="2667000"/>
              <a:ext cx="1143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Humerus</a:t>
              </a:r>
            </a:p>
          </p:txBody>
        </p: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2286000" y="2209800"/>
              <a:ext cx="914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Fascia</a:t>
              </a:r>
            </a:p>
          </p:txBody>
        </p:sp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2362200" y="1676400"/>
              <a:ext cx="609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skin</a:t>
              </a:r>
            </a:p>
          </p:txBody>
        </p:sp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2971800" y="228600"/>
              <a:ext cx="16002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Lateral intermuscular septum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895600" y="1905000"/>
              <a:ext cx="609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4343400" y="1295400"/>
              <a:ext cx="10668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124200" y="2209800"/>
              <a:ext cx="533400" cy="174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276600" y="2286000"/>
              <a:ext cx="762000" cy="555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3429000" y="1600200"/>
              <a:ext cx="9159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4876800" y="1905000"/>
              <a:ext cx="7620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5562600" y="1524000"/>
              <a:ext cx="1676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Neurovascular bundle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4797152"/>
            <a:ext cx="8784976" cy="18002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Muscles</a:t>
            </a:r>
            <a:r>
              <a:rPr lang="en-US" sz="2400" dirty="0" smtClean="0"/>
              <a:t>: Biceps </a:t>
            </a:r>
            <a:r>
              <a:rPr lang="en-US" sz="2400" dirty="0" err="1" smtClean="0"/>
              <a:t>brachii</a:t>
            </a:r>
            <a:r>
              <a:rPr lang="en-US" sz="2400" dirty="0" smtClean="0"/>
              <a:t>, </a:t>
            </a:r>
            <a:r>
              <a:rPr lang="en-US" sz="2400" dirty="0" err="1" smtClean="0"/>
              <a:t>Coracobrachialis</a:t>
            </a:r>
            <a:r>
              <a:rPr lang="en-US" sz="2400" dirty="0" smtClean="0"/>
              <a:t> &amp;</a:t>
            </a:r>
            <a:r>
              <a:rPr lang="en-US" sz="2400" dirty="0" err="1" smtClean="0"/>
              <a:t>Brachialis</a:t>
            </a:r>
            <a:r>
              <a:rPr lang="en-US" sz="24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Blood Vessels</a:t>
            </a:r>
            <a:r>
              <a:rPr lang="en-US" sz="2400" dirty="0" smtClean="0"/>
              <a:t>: Brachial artery &amp; Basilic vein.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Nerves </a:t>
            </a:r>
            <a:r>
              <a:rPr lang="en-US" sz="2400" dirty="0" smtClean="0"/>
              <a:t>: Musculocutaneous, Median, Radial &amp; Ulnar.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Anterior Fascial Compartment Contents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pic>
        <p:nvPicPr>
          <p:cNvPr id="6" name="Content Placeholder 4" descr="Untitled-14"/>
          <p:cNvPicPr>
            <a:picLocks noChangeAspect="1" noChangeArrowheads="1"/>
          </p:cNvPicPr>
          <p:nvPr/>
        </p:nvPicPr>
        <p:blipFill>
          <a:blip r:embed="rId3" cstate="print"/>
          <a:srcRect r="1888"/>
          <a:stretch>
            <a:fillRect/>
          </a:stretch>
        </p:blipFill>
        <p:spPr bwMode="auto">
          <a:xfrm>
            <a:off x="1691680" y="908720"/>
            <a:ext cx="5379254" cy="372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5220072" y="1124744"/>
            <a:ext cx="86409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Oval 9"/>
          <p:cNvSpPr/>
          <p:nvPr/>
        </p:nvSpPr>
        <p:spPr>
          <a:xfrm>
            <a:off x="6012160" y="2348880"/>
            <a:ext cx="86409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Oval 10"/>
          <p:cNvSpPr/>
          <p:nvPr/>
        </p:nvSpPr>
        <p:spPr>
          <a:xfrm>
            <a:off x="3131840" y="1268760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Oval 11"/>
          <p:cNvSpPr/>
          <p:nvPr/>
        </p:nvSpPr>
        <p:spPr>
          <a:xfrm>
            <a:off x="2411760" y="1772816"/>
            <a:ext cx="792088" cy="36004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Oval 12"/>
          <p:cNvSpPr/>
          <p:nvPr/>
        </p:nvSpPr>
        <p:spPr>
          <a:xfrm>
            <a:off x="2915816" y="1412776"/>
            <a:ext cx="79208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Oval 15"/>
          <p:cNvSpPr/>
          <p:nvPr/>
        </p:nvSpPr>
        <p:spPr>
          <a:xfrm>
            <a:off x="4283968" y="908720"/>
            <a:ext cx="1368152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Oval 16"/>
          <p:cNvSpPr/>
          <p:nvPr/>
        </p:nvSpPr>
        <p:spPr>
          <a:xfrm>
            <a:off x="4572000" y="4149080"/>
            <a:ext cx="79208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Oval 17"/>
          <p:cNvSpPr/>
          <p:nvPr/>
        </p:nvSpPr>
        <p:spPr>
          <a:xfrm>
            <a:off x="2051720" y="2276872"/>
            <a:ext cx="79208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charset="0"/>
              </a:rPr>
              <a:t>Muscles of the Anterior Compartment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pic>
        <p:nvPicPr>
          <p:cNvPr id="13" name="Picture 4" descr="臂肌前群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2292152" y="990600"/>
            <a:ext cx="1612900" cy="5410200"/>
          </a:xfrm>
        </p:spPr>
      </p:pic>
      <p:pic>
        <p:nvPicPr>
          <p:cNvPr id="14" name="Picture 9" descr="肱肌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>
          <a:xfrm>
            <a:off x="6254552" y="1066800"/>
            <a:ext cx="1563688" cy="5257800"/>
          </a:xfrm>
          <a:prstGeom prst="rect">
            <a:avLst/>
          </a:prstGeom>
          <a:noFill/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39552" y="3810000"/>
            <a:ext cx="189865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>
                <a:latin typeface="Calibri" pitchFamily="34" charset="0"/>
              </a:rPr>
              <a:t>Biceps brachii</a:t>
            </a:r>
            <a:endParaRPr lang="zh-CN" altLang="en-US" sz="2400">
              <a:latin typeface="Calibri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273352" y="2743200"/>
            <a:ext cx="222885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>
                <a:latin typeface="Calibri" pitchFamily="34" charset="0"/>
              </a:rPr>
              <a:t>Coracobrachialis</a:t>
            </a:r>
            <a:endParaRPr lang="zh-CN" altLang="en-US" sz="24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882952" y="4191000"/>
            <a:ext cx="13716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>
                <a:latin typeface="Calibri" pitchFamily="34" charset="0"/>
              </a:rPr>
              <a:t>Brachialis</a:t>
            </a:r>
            <a:endParaRPr lang="zh-CN" altLang="en-US" sz="2400" b="1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368352" y="41910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483152" y="3048000"/>
            <a:ext cx="576000" cy="14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54552" y="46482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2075" y="980728"/>
            <a:ext cx="148008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32823" y="980728"/>
            <a:ext cx="5663313" cy="54006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Origin: </a:t>
            </a:r>
            <a:r>
              <a:rPr lang="en-US" sz="2400" dirty="0" smtClean="0"/>
              <a:t>Two heads: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Long Head </a:t>
            </a:r>
            <a:r>
              <a:rPr lang="en-US" sz="2200" dirty="0" smtClean="0"/>
              <a:t>from </a:t>
            </a:r>
            <a:r>
              <a:rPr lang="en-US" sz="2200" dirty="0" err="1" smtClean="0"/>
              <a:t>supraglenoid</a:t>
            </a:r>
            <a:r>
              <a:rPr lang="en-US" sz="2200" dirty="0" smtClean="0"/>
              <a:t> tubercle of scapula (intracapsular)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Short Head </a:t>
            </a:r>
            <a:r>
              <a:rPr lang="en-US" sz="2200" dirty="0" smtClean="0"/>
              <a:t>from the tip of </a:t>
            </a:r>
            <a:r>
              <a:rPr lang="en-US" sz="2200" dirty="0" err="1" smtClean="0"/>
              <a:t>coracoid</a:t>
            </a:r>
            <a:r>
              <a:rPr lang="en-US" sz="2200" dirty="0" smtClean="0"/>
              <a:t> </a:t>
            </a:r>
            <a:r>
              <a:rPr lang="en-US" sz="2200" dirty="0" smtClean="0"/>
              <a:t>process of scapula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400" dirty="0" smtClean="0"/>
              <a:t>The two heads join in the middle of the arm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Biceps </a:t>
            </a:r>
            <a:r>
              <a:rPr lang="en-US" sz="3200" dirty="0" err="1" smtClean="0">
                <a:solidFill>
                  <a:schemeClr val="tx1"/>
                </a:solidFill>
                <a:latin typeface="Arial Rounded MT Bold" pitchFamily="34" charset="0"/>
              </a:rPr>
              <a:t>Brachii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10" name="Picture 6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16789" r="54810" b="51430"/>
          <a:stretch>
            <a:fillRect/>
          </a:stretch>
        </p:blipFill>
        <p:spPr>
          <a:xfrm>
            <a:off x="5652120" y="980728"/>
            <a:ext cx="3200400" cy="5319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7236296" y="548680"/>
            <a:ext cx="1872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/>
              <a:t>Coracoid</a:t>
            </a:r>
            <a:r>
              <a:rPr lang="en-US" b="1" dirty="0"/>
              <a:t> </a:t>
            </a:r>
            <a:r>
              <a:rPr lang="en-US" b="1" dirty="0" smtClean="0"/>
              <a:t>Process</a:t>
            </a:r>
            <a:endParaRPr lang="en-US" b="1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7740352" y="1340768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32823" y="980728"/>
            <a:ext cx="5015241" cy="54006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Insertion: </a:t>
            </a:r>
          </a:p>
          <a:p>
            <a:pPr marL="621348" lvl="1" indent="-256032" algn="just">
              <a:buFont typeface="Wingdings" pitchFamily="2" charset="2"/>
              <a:buChar char="Ø"/>
              <a:defRPr/>
            </a:pPr>
            <a:r>
              <a:rPr lang="en-US" sz="2400" dirty="0" smtClean="0"/>
              <a:t>in the posterior part of the radial </a:t>
            </a:r>
            <a:r>
              <a:rPr lang="en-US" sz="2400" dirty="0" err="1" smtClean="0"/>
              <a:t>tuberosity</a:t>
            </a:r>
            <a:r>
              <a:rPr lang="en-US" sz="2400" dirty="0" smtClean="0"/>
              <a:t>.</a:t>
            </a:r>
          </a:p>
          <a:p>
            <a:pPr marL="621348" lvl="1" indent="-256032" algn="just">
              <a:buFont typeface="Wingdings" pitchFamily="2" charset="2"/>
              <a:buChar char="Ø"/>
              <a:defRPr/>
            </a:pPr>
            <a:r>
              <a:rPr lang="en-US" sz="2400" dirty="0" smtClean="0"/>
              <a:t>into the deep fascia of the medial aspect of the forearm through </a:t>
            </a:r>
            <a:r>
              <a:rPr lang="en-US" sz="2400" dirty="0" err="1" smtClean="0"/>
              <a:t>bicipital</a:t>
            </a:r>
            <a:r>
              <a:rPr lang="en-US" sz="2400" dirty="0" smtClean="0"/>
              <a:t> </a:t>
            </a:r>
            <a:r>
              <a:rPr lang="en-US" sz="2400" dirty="0" err="1" smtClean="0"/>
              <a:t>aponeurosis</a:t>
            </a:r>
            <a:r>
              <a:rPr lang="en-US" sz="2400" dirty="0" smtClean="0"/>
              <a:t>.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Nerve supply: 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400" dirty="0" smtClean="0"/>
              <a:t> Musculocutaneous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Action: </a:t>
            </a:r>
          </a:p>
          <a:p>
            <a:pPr marL="621792" lvl="1" algn="just">
              <a:spcBef>
                <a:spcPts val="324"/>
              </a:spcBef>
              <a:buFont typeface="Wingdings" pitchFamily="2" charset="2"/>
              <a:buChar char="Ø"/>
              <a:defRPr/>
            </a:pPr>
            <a:r>
              <a:rPr lang="en-US" sz="2400" dirty="0" smtClean="0"/>
              <a:t>Strong supinator of the forearm</a:t>
            </a:r>
          </a:p>
          <a:p>
            <a:pPr marL="1078992" lvl="2" algn="just">
              <a:spcBef>
                <a:spcPts val="324"/>
              </a:spcBef>
              <a:buFont typeface="Wingdings" pitchFamily="2" charset="2"/>
              <a:buChar char="ü"/>
              <a:defRPr/>
            </a:pPr>
            <a:r>
              <a:rPr lang="en-US" sz="2200" dirty="0" smtClean="0"/>
              <a:t> used in screwing.</a:t>
            </a:r>
          </a:p>
          <a:p>
            <a:pPr marL="621792" lvl="1" algn="just">
              <a:spcBef>
                <a:spcPts val="324"/>
              </a:spcBef>
              <a:buFont typeface="Wingdings" pitchFamily="2" charset="2"/>
              <a:buChar char="Ø"/>
              <a:defRPr/>
            </a:pPr>
            <a:r>
              <a:rPr lang="en-US" sz="2400" dirty="0" smtClean="0"/>
              <a:t>Powerful flexor of elbow</a:t>
            </a:r>
          </a:p>
          <a:p>
            <a:pPr marL="621792" lvl="1" algn="just">
              <a:spcBef>
                <a:spcPts val="324"/>
              </a:spcBef>
              <a:buFont typeface="Wingdings" pitchFamily="2" charset="2"/>
              <a:buChar char="Ø"/>
              <a:defRPr/>
            </a:pPr>
            <a:r>
              <a:rPr lang="en-US" sz="2400" dirty="0" smtClean="0"/>
              <a:t>Weak flexor of shoulder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Biceps </a:t>
            </a:r>
            <a:r>
              <a:rPr lang="en-US" sz="3200" dirty="0" err="1" smtClean="0">
                <a:solidFill>
                  <a:schemeClr val="tx1"/>
                </a:solidFill>
                <a:latin typeface="Arial Rounded MT Bold" pitchFamily="34" charset="0"/>
              </a:rPr>
              <a:t>Brachii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8" name="Picture 4" descr="臂部神经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 t="60001" r="33165"/>
          <a:stretch>
            <a:fillRect/>
          </a:stretch>
        </p:blipFill>
        <p:spPr>
          <a:xfrm>
            <a:off x="5834211" y="1016496"/>
            <a:ext cx="2981325" cy="327660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6678848" y="2360600"/>
            <a:ext cx="456951" cy="360039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7293744" y="3094609"/>
            <a:ext cx="610593" cy="4167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6019056" y="635496"/>
            <a:ext cx="1676400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Biceps brachii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375376" y="3608289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err="1"/>
              <a:t>Bicipital</a:t>
            </a:r>
            <a:endParaRPr lang="en-US" dirty="0"/>
          </a:p>
          <a:p>
            <a:pPr algn="ctr"/>
            <a:r>
              <a:rPr lang="en-US" dirty="0" err="1"/>
              <a:t>aponeurosis</a:t>
            </a:r>
            <a:endParaRPr lang="en-US" dirty="0"/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5292080" y="1628800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Tendon inserted to radial tuberosity</a:t>
            </a:r>
          </a:p>
        </p:txBody>
      </p:sp>
      <p:pic>
        <p:nvPicPr>
          <p:cNvPr id="17" name="Picture 12" descr="Untitled-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581128"/>
            <a:ext cx="2952328" cy="173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Straight Arrow Connector 19"/>
          <p:cNvCxnSpPr/>
          <p:nvPr/>
        </p:nvCxnSpPr>
        <p:spPr>
          <a:xfrm rot="16200000" flipH="1">
            <a:off x="6862936" y="1096393"/>
            <a:ext cx="533400" cy="2286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4896544" cy="547260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Origin: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 Tip of the </a:t>
            </a:r>
            <a:r>
              <a:rPr lang="en-US" sz="2600" dirty="0" err="1" smtClean="0">
                <a:solidFill>
                  <a:schemeClr val="tx1"/>
                </a:solidFill>
              </a:rPr>
              <a:t>coracoid</a:t>
            </a:r>
            <a:r>
              <a:rPr lang="en-US" sz="2600" dirty="0" smtClean="0">
                <a:solidFill>
                  <a:schemeClr val="tx1"/>
                </a:solidFill>
              </a:rPr>
              <a:t> process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Insertion: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 Middle of the medial side of the shaft of the humerus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Nerve supply: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 Musculocutaneous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Action: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 smtClean="0"/>
              <a:t> Flexor &amp; a weak adductor of the arm </a:t>
            </a:r>
          </a:p>
          <a:p>
            <a:pPr lvl="1" algn="just">
              <a:buFont typeface="Wingdings" pitchFamily="2" charset="2"/>
              <a:buChar char="Ø"/>
            </a:pPr>
            <a:endParaRPr lang="en-US" sz="28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Coracobrachialis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10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44986" r="26599" b="51778"/>
          <a:stretch>
            <a:fillRect/>
          </a:stretch>
        </p:blipFill>
        <p:spPr>
          <a:xfrm>
            <a:off x="5624264" y="990600"/>
            <a:ext cx="3124200" cy="541020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2250</TotalTime>
  <Words>1174</Words>
  <Application>Microsoft Office PowerPoint</Application>
  <PresentationFormat>On-screen Show (4:3)</PresentationFormat>
  <Paragraphs>247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OBJECTIVES</vt:lpstr>
      <vt:lpstr>The ARM</vt:lpstr>
      <vt:lpstr>The ARM</vt:lpstr>
      <vt:lpstr>Anterior Fascial Compartment Contents</vt:lpstr>
      <vt:lpstr>Muscles of the Anterior Compartment</vt:lpstr>
      <vt:lpstr>Biceps Brachii</vt:lpstr>
      <vt:lpstr>Biceps Brachii</vt:lpstr>
      <vt:lpstr>Coracobrachialis</vt:lpstr>
      <vt:lpstr>Brachialis</vt:lpstr>
      <vt:lpstr>Posterior Fascial Compartment Contents</vt:lpstr>
      <vt:lpstr>Muscles of the Posterior Compartment</vt:lpstr>
      <vt:lpstr>Triceps</vt:lpstr>
      <vt:lpstr>Triceps</vt:lpstr>
      <vt:lpstr>Cubital Fossa</vt:lpstr>
      <vt:lpstr>Boundaries of Cubital Fossa</vt:lpstr>
      <vt:lpstr>Content of Cubital Fossa</vt:lpstr>
      <vt:lpstr>ELBOW Joint</vt:lpstr>
      <vt:lpstr>ELBOW Joint</vt:lpstr>
      <vt:lpstr>Capsule</vt:lpstr>
      <vt:lpstr>Capsule</vt:lpstr>
      <vt:lpstr>Ligaments</vt:lpstr>
      <vt:lpstr>Ligaments</vt:lpstr>
      <vt:lpstr>Synovial Membrane</vt:lpstr>
      <vt:lpstr>Relations</vt:lpstr>
      <vt:lpstr>Movements</vt:lpstr>
      <vt:lpstr> Carrying Angle</vt:lpstr>
      <vt:lpstr>Articulations </vt:lpstr>
      <vt:lpstr>ELBOW Joint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ksupy</cp:lastModifiedBy>
  <cp:revision>158</cp:revision>
  <dcterms:created xsi:type="dcterms:W3CDTF">2010-12-19T14:08:49Z</dcterms:created>
  <dcterms:modified xsi:type="dcterms:W3CDTF">2011-12-25T08:55:04Z</dcterms:modified>
</cp:coreProperties>
</file>