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32" r:id="rId3"/>
    <p:sldId id="306" r:id="rId4"/>
    <p:sldId id="309" r:id="rId5"/>
    <p:sldId id="312" r:id="rId6"/>
    <p:sldId id="348" r:id="rId7"/>
    <p:sldId id="349" r:id="rId8"/>
    <p:sldId id="350" r:id="rId9"/>
    <p:sldId id="351" r:id="rId10"/>
    <p:sldId id="345" r:id="rId11"/>
    <p:sldId id="330" r:id="rId12"/>
    <p:sldId id="331" r:id="rId13"/>
    <p:sldId id="264" r:id="rId14"/>
    <p:sldId id="352" r:id="rId15"/>
    <p:sldId id="26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  <p:sldId id="353" r:id="rId25"/>
    <p:sldId id="354" r:id="rId26"/>
    <p:sldId id="35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EA9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9" autoAdjust="0"/>
    <p:restoredTop sz="94660"/>
  </p:normalViewPr>
  <p:slideViewPr>
    <p:cSldViewPr>
      <p:cViewPr>
        <p:scale>
          <a:sx n="50" d="100"/>
          <a:sy n="50" d="100"/>
        </p:scale>
        <p:origin x="-168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B669C-C1F7-4DC8-91FD-8FBDDA34B1D7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3F73-41E3-4C50-B8AF-77647CFB4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12F91-97C9-404A-8CF9-BA5684B3A06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Radial &amp; Ulnar Nerves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Dr. </a:t>
            </a:r>
            <a:r>
              <a:rPr lang="en-US" sz="4000" b="1" i="1" dirty="0" err="1" smtClean="0">
                <a:solidFill>
                  <a:schemeClr val="bg1"/>
                </a:solidFill>
              </a:rPr>
              <a:t>Jamila</a:t>
            </a:r>
            <a:r>
              <a:rPr lang="en-US" sz="4000" b="1" i="1" dirty="0" smtClean="0">
                <a:solidFill>
                  <a:schemeClr val="bg1"/>
                </a:solidFill>
              </a:rPr>
              <a:t> &amp; Dr. Vohra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90600"/>
            <a:ext cx="40386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It reaches the posterior surface of the wrist, where it divides into terminal branches that supply the skin on </a:t>
            </a:r>
            <a:r>
              <a:rPr lang="en-US" sz="2400" b="1" i="1" dirty="0" smtClean="0"/>
              <a:t>the lateral two thirds of the posterior surface of the hand and the posterior surface over the proximal phalanges of the lateral three and a half fingers</a:t>
            </a:r>
            <a:r>
              <a:rPr lang="en-US" sz="2400" dirty="0" smtClean="0"/>
              <a:t>. The area of skin supplied by the nerve on the dorsum of the hand is variable.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Termination of Superficial Branch </a:t>
            </a:r>
            <a:endParaRPr lang="en-US" sz="4000" b="1" dirty="0"/>
          </a:p>
        </p:txBody>
      </p:sp>
      <p:pic>
        <p:nvPicPr>
          <p:cNvPr id="8" name="Picture 2" descr="C:\Users\galmadani\Desktop\Documents\Documents\Student Gray\7. Upper limb\F66122-007-f110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0000"/>
          </a:blip>
          <a:srcRect b="6061"/>
          <a:stretch>
            <a:fillRect/>
          </a:stretch>
        </p:blipFill>
        <p:spPr bwMode="auto">
          <a:xfrm>
            <a:off x="4572000" y="2286000"/>
            <a:ext cx="43434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/>
              <a:t>Deep Branch </a:t>
            </a:r>
            <a:endParaRPr lang="ar-SA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419600" cy="563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2400" b="1" i="1" dirty="0" smtClean="0"/>
              <a:t>It winds around the neck of the radius, within the </a:t>
            </a:r>
            <a:r>
              <a:rPr lang="en-US" sz="2400" b="1" i="1" dirty="0" err="1" smtClean="0"/>
              <a:t>supinator</a:t>
            </a:r>
            <a:r>
              <a:rPr lang="en-US" sz="2400" b="1" i="1" dirty="0" smtClean="0"/>
              <a:t> muscle, and enters the posterior  compartment of the  forearm.</a:t>
            </a:r>
          </a:p>
          <a:p>
            <a:pPr lvl="0"/>
            <a:r>
              <a:rPr lang="en-US" sz="2400" b="1" i="1" u="sng" dirty="0" smtClean="0">
                <a:solidFill>
                  <a:srgbClr val="0033CC"/>
                </a:solidFill>
              </a:rPr>
              <a:t>It supplies : 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carpi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radialis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brevis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carpi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ulnaris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err="1" smtClean="0"/>
              <a:t>Supinator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Abductor </a:t>
            </a:r>
            <a:r>
              <a:rPr lang="en-US" sz="2400" b="1" i="1" dirty="0" err="1" smtClean="0"/>
              <a:t>pollicis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longus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pollicis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brevis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pollicis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longus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indicis</a:t>
            </a:r>
            <a:r>
              <a:rPr lang="en-US" sz="2400" b="1" i="1" dirty="0" smtClean="0"/>
              <a:t>.</a:t>
            </a:r>
          </a:p>
          <a:p>
            <a:pPr lvl="0"/>
            <a:endParaRPr lang="en-US" sz="2400" b="1" i="1" dirty="0" smtClean="0"/>
          </a:p>
          <a:p>
            <a:pPr lvl="0"/>
            <a:endParaRPr lang="ar-SA" sz="2400" b="1" i="1" dirty="0"/>
          </a:p>
        </p:txBody>
      </p:sp>
      <p:pic>
        <p:nvPicPr>
          <p:cNvPr id="2050" name="Picture 2" descr="F:\hand-wrist\scan002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5000" contrast="50000"/>
          </a:blip>
          <a:srcRect/>
          <a:stretch>
            <a:fillRect/>
          </a:stretch>
        </p:blipFill>
        <p:spPr bwMode="auto">
          <a:xfrm>
            <a:off x="304800" y="838200"/>
            <a:ext cx="3972058" cy="5791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971800" y="2286000"/>
            <a:ext cx="1143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9FF2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95500" y="914400"/>
            <a:ext cx="4953000" cy="583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/>
              <a:t>Summary of branches of radial nerve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4953000" cy="4339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33CC"/>
                </a:solidFill>
              </a:rPr>
              <a:t>In the </a:t>
            </a:r>
            <a:r>
              <a:rPr lang="en-US" sz="2400" b="1" u="sng" dirty="0" err="1" smtClean="0">
                <a:solidFill>
                  <a:srgbClr val="0033CC"/>
                </a:solidFill>
              </a:rPr>
              <a:t>Axilla</a:t>
            </a:r>
            <a:r>
              <a:rPr lang="en-US" sz="2400" b="1" u="sng" dirty="0" smtClean="0">
                <a:solidFill>
                  <a:srgbClr val="0033CC"/>
                </a:solidFill>
              </a:rPr>
              <a:t>: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r>
              <a:rPr lang="en-US" sz="2000" dirty="0" smtClean="0"/>
              <a:t>In the </a:t>
            </a:r>
            <a:r>
              <a:rPr lang="en-US" sz="2000" dirty="0" err="1" smtClean="0"/>
              <a:t>axilla</a:t>
            </a:r>
            <a:r>
              <a:rPr lang="en-US" sz="2000" dirty="0" smtClean="0"/>
              <a:t> the nerve can be injured by a drunkard falling asleep with one arm over the back of a chair, also by fractures and dislocations of the proximal end of the humerus. The triceps, the </a:t>
            </a:r>
            <a:r>
              <a:rPr lang="en-US" sz="2000" dirty="0" err="1" smtClean="0"/>
              <a:t>anconeus</a:t>
            </a:r>
            <a:r>
              <a:rPr lang="en-US" sz="2000" dirty="0" smtClean="0"/>
              <a:t>, and the long extensors of the wrist are paralyzed. The patient is unable to extend the elbow joint, the wrist joint, and </a:t>
            </a:r>
            <a:r>
              <a:rPr lang="en-US" sz="2000" dirty="0" smtClean="0"/>
              <a:t>the fingers </a:t>
            </a:r>
            <a:r>
              <a:rPr lang="en-US" sz="2400" b="1" u="sng" dirty="0" smtClean="0">
                <a:solidFill>
                  <a:srgbClr val="FF0000"/>
                </a:solidFill>
              </a:rPr>
              <a:t>Wrist Drop</a:t>
            </a:r>
          </a:p>
          <a:p>
            <a:r>
              <a:rPr lang="en-US" sz="2400" b="1" i="1" u="sng" dirty="0" smtClean="0">
                <a:solidFill>
                  <a:srgbClr val="0033CC"/>
                </a:solidFill>
              </a:rPr>
              <a:t>In the Spiral Groove: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r>
              <a:rPr lang="en-US" sz="2000" dirty="0" smtClean="0"/>
              <a:t>Injury or fracture of the spiral groove of the </a:t>
            </a:r>
            <a:r>
              <a:rPr lang="en-US" sz="2000" dirty="0" err="1" smtClean="0"/>
              <a:t>humerus</a:t>
            </a:r>
            <a:r>
              <a:rPr lang="en-US" sz="2000" dirty="0" smtClean="0"/>
              <a:t>, the patient is unable to extend the wrist and the fingers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(Wrist Drop).</a:t>
            </a:r>
            <a:endParaRPr lang="en-US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Injuries to the Radial Nerve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7" descr="3241511A"/>
          <p:cNvPicPr>
            <a:picLocks noChangeAspect="1" noChangeArrowheads="1"/>
          </p:cNvPicPr>
          <p:nvPr/>
        </p:nvPicPr>
        <p:blipFill>
          <a:blip r:embed="rId2" cstate="print"/>
          <a:srcRect l="14615" b="2495"/>
          <a:stretch>
            <a:fillRect/>
          </a:stretch>
        </p:blipFill>
        <p:spPr>
          <a:xfrm>
            <a:off x="5486400" y="990600"/>
            <a:ext cx="3352800" cy="4495800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4525963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The deep branch of the radial nerve is </a:t>
            </a:r>
            <a:r>
              <a:rPr lang="en-US" b="1" i="1" dirty="0" smtClean="0"/>
              <a:t> PURELY Motor nerve</a:t>
            </a:r>
            <a:r>
              <a:rPr lang="en-US" dirty="0" smtClean="0"/>
              <a:t> (It supplies the extensor muscles in the posterior compartment of the forearm). </a:t>
            </a:r>
          </a:p>
          <a:p>
            <a:r>
              <a:rPr lang="en-US" dirty="0" smtClean="0"/>
              <a:t>It can be damaged in fractures of the proximal end of the radius or during dislocation of the radial head. 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The nerve that supply the </a:t>
            </a:r>
            <a:r>
              <a:rPr lang="en-US" b="1" dirty="0" err="1" smtClean="0">
                <a:solidFill>
                  <a:srgbClr val="0033CC"/>
                </a:solidFill>
              </a:rPr>
              <a:t>supinator</a:t>
            </a:r>
            <a:r>
              <a:rPr lang="en-US" b="1" dirty="0" smtClean="0">
                <a:solidFill>
                  <a:srgbClr val="0033CC"/>
                </a:solidFill>
              </a:rPr>
              <a:t> and the extensor </a:t>
            </a:r>
            <a:r>
              <a:rPr lang="en-US" b="1" dirty="0" err="1" smtClean="0">
                <a:solidFill>
                  <a:srgbClr val="0033CC"/>
                </a:solidFill>
              </a:rPr>
              <a:t>carpi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radialis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longus</a:t>
            </a:r>
            <a:r>
              <a:rPr lang="en-US" b="1" dirty="0" smtClean="0">
                <a:solidFill>
                  <a:srgbClr val="0033CC"/>
                </a:solidFill>
              </a:rPr>
              <a:t> will be undamaged,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and because the latter muscle is powerful, it will keep the wrist joint extended, (</a:t>
            </a:r>
            <a:r>
              <a:rPr lang="en-US" b="1" u="sng" dirty="0" smtClean="0">
                <a:solidFill>
                  <a:srgbClr val="C00000"/>
                </a:solidFill>
              </a:rPr>
              <a:t>No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wrist Drop)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 smtClean="0"/>
              <a:t>No sensory loss</a:t>
            </a:r>
          </a:p>
        </p:txBody>
      </p:sp>
      <p:pic>
        <p:nvPicPr>
          <p:cNvPr id="2051" name="Picture 3" descr="C:\Documents and Settings\Jamila\My Documents\My Pictures\Pictur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048000" cy="4905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6379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Injuries to the Deep Branch of the Radial Nerve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5400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Superficial radial nerve, is </a:t>
            </a:r>
            <a:r>
              <a:rPr lang="en-US" sz="2400" b="1" dirty="0" smtClean="0"/>
              <a:t>Sensory </a:t>
            </a:r>
            <a:r>
              <a:rPr lang="en-US" sz="2400" b="1" dirty="0" smtClean="0"/>
              <a:t>nerve. </a:t>
            </a:r>
            <a:r>
              <a:rPr lang="en-US" sz="2400" dirty="0" smtClean="0"/>
              <a:t>Injury </a:t>
            </a:r>
            <a:r>
              <a:rPr lang="en-US" sz="2400" dirty="0" smtClean="0"/>
              <a:t>like a stab wound, results in a variable small area of anesthesia over the </a:t>
            </a:r>
            <a:r>
              <a:rPr lang="en-US" sz="2400" b="1" dirty="0" smtClean="0"/>
              <a:t>dorsum of the hand and lateral </a:t>
            </a:r>
            <a:r>
              <a:rPr lang="en-US" sz="2400" b="1" dirty="0" smtClean="0"/>
              <a:t>three &amp; half </a:t>
            </a:r>
            <a:r>
              <a:rPr lang="en-US" sz="2400" b="1" dirty="0" smtClean="0"/>
              <a:t>fingers up to the base of their distal phalanges. </a:t>
            </a: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800"/>
            <a:ext cx="53340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9163791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Injuries to the </a:t>
            </a:r>
            <a:r>
              <a:rPr lang="en-US" sz="3600" b="1" i="1" dirty="0" smtClean="0">
                <a:solidFill>
                  <a:schemeClr val="bg1"/>
                </a:solidFill>
              </a:rPr>
              <a:t>superficial Branch </a:t>
            </a:r>
            <a:r>
              <a:rPr lang="en-US" sz="3600" b="1" i="1" dirty="0" smtClean="0">
                <a:solidFill>
                  <a:schemeClr val="bg1"/>
                </a:solidFill>
              </a:rPr>
              <a:t>of the Radial Nerve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581400" cy="4906963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Origin:</a:t>
            </a:r>
          </a:p>
          <a:p>
            <a:r>
              <a:rPr lang="en-US" sz="2400" dirty="0" smtClean="0"/>
              <a:t>Medial cord of BP.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Course:</a:t>
            </a:r>
          </a:p>
          <a:p>
            <a:r>
              <a:rPr lang="en-US" sz="2400" dirty="0" smtClean="0"/>
              <a:t>Descends along the </a:t>
            </a:r>
            <a:r>
              <a:rPr lang="en-US" sz="2400" b="1" i="1" dirty="0" smtClean="0"/>
              <a:t>medial side of the following arteries: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</a:rPr>
              <a:t>Axillary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Brachial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/>
              <a:t>Pierces the </a:t>
            </a:r>
            <a:r>
              <a:rPr lang="en-US" sz="2400" b="1" i="1" dirty="0" smtClean="0">
                <a:solidFill>
                  <a:srgbClr val="0033CC"/>
                </a:solidFill>
              </a:rPr>
              <a:t>Medial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Intermuscular</a:t>
            </a:r>
            <a:r>
              <a:rPr lang="en-US" sz="2400" b="1" i="1" dirty="0" smtClean="0">
                <a:solidFill>
                  <a:srgbClr val="0033CC"/>
                </a:solidFill>
              </a:rPr>
              <a:t> Septum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sz="2400" b="1" i="1" dirty="0" smtClean="0"/>
              <a:t>Passes behind the </a:t>
            </a:r>
            <a:r>
              <a:rPr lang="en-US" sz="2400" b="1" i="1" dirty="0" smtClean="0">
                <a:solidFill>
                  <a:srgbClr val="0033CC"/>
                </a:solidFill>
              </a:rPr>
              <a:t>Medial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Epicondyle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smtClean="0"/>
              <a:t>of the </a:t>
            </a:r>
            <a:r>
              <a:rPr lang="en-US" sz="2400" b="1" i="1" dirty="0" err="1" smtClean="0"/>
              <a:t>humerus</a:t>
            </a:r>
            <a:r>
              <a:rPr lang="en-US" sz="2400" dirty="0" smtClean="0"/>
              <a:t>.</a:t>
            </a:r>
          </a:p>
        </p:txBody>
      </p:sp>
      <p:pic>
        <p:nvPicPr>
          <p:cNvPr id="5" name="Picture 2" descr="C:\Documents and Settings\User\My Documents\Student Gray\7. Upper limb\F66122-007-f0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8000" contrast="41000"/>
          </a:blip>
          <a:srcRect b="5499"/>
          <a:stretch>
            <a:fillRect/>
          </a:stretch>
        </p:blipFill>
        <p:spPr bwMode="auto">
          <a:xfrm>
            <a:off x="152400" y="1066800"/>
            <a:ext cx="4572000" cy="553055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Ulnar Nerve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47800"/>
            <a:ext cx="3008313" cy="34417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i="1" dirty="0" smtClean="0"/>
              <a:t>Enters the anterior compartment.</a:t>
            </a:r>
          </a:p>
          <a:p>
            <a:r>
              <a:rPr lang="en-US" sz="2400" b="1" i="1" u="sng" dirty="0" smtClean="0">
                <a:solidFill>
                  <a:srgbClr val="0066FF"/>
                </a:solidFill>
              </a:rPr>
              <a:t>Descends:</a:t>
            </a:r>
          </a:p>
          <a:p>
            <a:r>
              <a:rPr lang="en-US" sz="2400" b="1" i="1" dirty="0" smtClean="0"/>
              <a:t>Behind the </a:t>
            </a:r>
            <a:r>
              <a:rPr lang="en-US" sz="2400" b="1" i="1" dirty="0" smtClean="0">
                <a:solidFill>
                  <a:srgbClr val="339933"/>
                </a:solidFill>
              </a:rPr>
              <a:t>Flexor Carpi </a:t>
            </a:r>
            <a:r>
              <a:rPr lang="en-US" sz="2400" b="1" i="1" dirty="0" err="1" smtClean="0">
                <a:solidFill>
                  <a:srgbClr val="339933"/>
                </a:solidFill>
              </a:rPr>
              <a:t>Ulnaris</a:t>
            </a:r>
            <a:r>
              <a:rPr lang="en-US" sz="2400" b="1" i="1" dirty="0" smtClean="0">
                <a:solidFill>
                  <a:srgbClr val="339933"/>
                </a:solidFill>
              </a:rPr>
              <a:t>.</a:t>
            </a:r>
          </a:p>
          <a:p>
            <a:r>
              <a:rPr lang="en-US" sz="2400" b="1" i="1" dirty="0" smtClean="0"/>
              <a:t>Medial to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Ulnar</a:t>
            </a:r>
            <a:r>
              <a:rPr lang="en-US" sz="2400" b="1" i="1" dirty="0" smtClean="0">
                <a:solidFill>
                  <a:srgbClr val="FF0000"/>
                </a:solidFill>
              </a:rPr>
              <a:t> Artery.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In the Forearm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2" cstate="print">
            <a:lum bright="-22000" contrast="39000"/>
          </a:blip>
          <a:srcRect l="12000" r="12000" b="2763"/>
          <a:stretch>
            <a:fillRect/>
          </a:stretch>
        </p:blipFill>
        <p:spPr bwMode="auto">
          <a:xfrm>
            <a:off x="4038599" y="838200"/>
            <a:ext cx="3126537" cy="579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3008313" cy="5969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276600" cy="3886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dirty="0" smtClean="0"/>
              <a:t>Passes: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Anterior</a:t>
            </a:r>
            <a:r>
              <a:rPr lang="en-US" sz="2400" b="1" i="1" dirty="0" smtClean="0"/>
              <a:t> to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>
                <a:solidFill>
                  <a:srgbClr val="0066FF"/>
                </a:solidFill>
              </a:rPr>
              <a:t>Lateral </a:t>
            </a:r>
            <a:r>
              <a:rPr lang="en-US" sz="2400" b="1" i="1" dirty="0" smtClean="0"/>
              <a:t>to </a:t>
            </a:r>
            <a:r>
              <a:rPr lang="en-US" sz="2400" b="1" i="1" dirty="0" err="1" smtClean="0"/>
              <a:t>Pisiform</a:t>
            </a:r>
            <a:r>
              <a:rPr lang="en-US" sz="2400" b="1" i="1" dirty="0" smtClean="0"/>
              <a:t> bone.</a:t>
            </a:r>
          </a:p>
          <a:p>
            <a:r>
              <a:rPr lang="en-US" sz="2400" b="1" i="1" dirty="0" smtClean="0">
                <a:solidFill>
                  <a:srgbClr val="00B050"/>
                </a:solidFill>
              </a:rPr>
              <a:t>Medial</a:t>
            </a:r>
            <a:r>
              <a:rPr lang="en-US" sz="2400" b="1" i="1" dirty="0" smtClean="0"/>
              <a:t> to </a:t>
            </a:r>
            <a:r>
              <a:rPr lang="en-US" sz="2400" b="1" i="1" dirty="0" err="1" smtClean="0"/>
              <a:t>Ulnar</a:t>
            </a:r>
            <a:r>
              <a:rPr lang="en-US" sz="2400" b="1" i="1" dirty="0" smtClean="0"/>
              <a:t> artery.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Divides into </a:t>
            </a:r>
            <a:r>
              <a:rPr lang="en-US" sz="2400" b="1" i="1" dirty="0" smtClean="0"/>
              <a:t>:</a:t>
            </a:r>
          </a:p>
          <a:p>
            <a:r>
              <a:rPr lang="en-US" sz="2400" b="1" i="1" dirty="0" smtClean="0"/>
              <a:t>Superficial &amp; Deep branches.</a:t>
            </a:r>
          </a:p>
          <a:p>
            <a:endParaRPr lang="en-US" sz="2400" dirty="0"/>
          </a:p>
        </p:txBody>
      </p:sp>
      <p:pic>
        <p:nvPicPr>
          <p:cNvPr id="5" name="Picture 2" descr="E:\hand-wrist\scan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 l="3323" t="2569"/>
          <a:stretch>
            <a:fillRect/>
          </a:stretch>
        </p:blipFill>
        <p:spPr bwMode="auto">
          <a:xfrm>
            <a:off x="3779912" y="1066800"/>
            <a:ext cx="4824536" cy="5314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At the Wrist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84785"/>
            <a:ext cx="3886200" cy="3849215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/>
            <a:r>
              <a:rPr lang="en-US" sz="2800" b="1" u="sng" dirty="0" smtClean="0">
                <a:solidFill>
                  <a:srgbClr val="0033CC"/>
                </a:solidFill>
              </a:rPr>
              <a:t>In the Forearm:</a:t>
            </a:r>
          </a:p>
          <a:p>
            <a:pPr marL="342900" indent="-342900"/>
            <a:r>
              <a:rPr lang="en-US" sz="2800" b="1" i="1" dirty="0" smtClean="0">
                <a:solidFill>
                  <a:srgbClr val="C00000"/>
                </a:solidFill>
              </a:rPr>
              <a:t>a. Muscular to </a:t>
            </a:r>
            <a:r>
              <a:rPr lang="en-US" sz="2800" b="1" i="1" dirty="0" smtClean="0"/>
              <a:t>(1 &amp; 1/2 muscles</a:t>
            </a:r>
            <a:r>
              <a:rPr lang="en-US" sz="2800" b="1" i="1" dirty="0" smtClean="0"/>
              <a:t>)</a:t>
            </a:r>
            <a:endParaRPr lang="en-US" sz="2800" b="1" i="1" dirty="0" smtClean="0"/>
          </a:p>
          <a:p>
            <a:pPr marL="342900" indent="-342900"/>
            <a:r>
              <a:rPr lang="en-US" sz="2800" b="1" i="1" dirty="0" smtClean="0"/>
              <a:t>	</a:t>
            </a:r>
            <a:r>
              <a:rPr lang="en-US" sz="2800" b="1" i="1" dirty="0" smtClean="0"/>
              <a:t>1. </a:t>
            </a:r>
            <a:r>
              <a:rPr lang="en-US" sz="2800" b="1" i="1" dirty="0" smtClean="0">
                <a:solidFill>
                  <a:srgbClr val="0033CC"/>
                </a:solidFill>
              </a:rPr>
              <a:t>Flexor </a:t>
            </a:r>
            <a:r>
              <a:rPr lang="en-US" sz="2800" b="1" i="1" dirty="0" smtClean="0">
                <a:solidFill>
                  <a:srgbClr val="0033CC"/>
                </a:solidFill>
              </a:rPr>
              <a:t>Carpi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Ulnaris</a:t>
            </a:r>
            <a:endParaRPr lang="en-US" sz="2800" b="1" i="1" dirty="0" smtClean="0">
              <a:solidFill>
                <a:srgbClr val="0033CC"/>
              </a:solidFill>
            </a:endParaRPr>
          </a:p>
          <a:p>
            <a:pPr marL="342900" indent="-342900"/>
            <a:r>
              <a:rPr lang="en-US" sz="2800" b="1" i="1" dirty="0" smtClean="0">
                <a:solidFill>
                  <a:srgbClr val="0033CC"/>
                </a:solidFill>
              </a:rPr>
              <a:t>	</a:t>
            </a:r>
            <a:r>
              <a:rPr lang="en-US" sz="2800" b="1" i="1" dirty="0" smtClean="0"/>
              <a:t>2</a:t>
            </a:r>
            <a:r>
              <a:rPr lang="en-US" sz="2800" b="1" i="1" dirty="0" smtClean="0"/>
              <a:t>. </a:t>
            </a:r>
            <a:r>
              <a:rPr lang="en-US" sz="2800" b="1" i="1" dirty="0" smtClean="0">
                <a:solidFill>
                  <a:srgbClr val="0033CC"/>
                </a:solidFill>
              </a:rPr>
              <a:t>Medial 1l2 of Flexor </a:t>
            </a:r>
            <a:r>
              <a:rPr lang="en-US" sz="2800" b="1" i="1" dirty="0" smtClean="0">
                <a:solidFill>
                  <a:srgbClr val="0033CC"/>
                </a:solidFill>
              </a:rPr>
              <a:t>Digitorum Profundus</a:t>
            </a:r>
            <a:endParaRPr lang="en-US" sz="2800" b="1" i="1" dirty="0" smtClean="0">
              <a:solidFill>
                <a:srgbClr val="0033CC"/>
              </a:solidFill>
            </a:endParaRPr>
          </a:p>
          <a:p>
            <a:pPr marL="342900" indent="-342900"/>
            <a:r>
              <a:rPr lang="en-US" sz="2800" b="1" i="1" dirty="0" smtClean="0">
                <a:solidFill>
                  <a:srgbClr val="C00000"/>
                </a:solidFill>
              </a:rPr>
              <a:t>b.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Articular</a:t>
            </a:r>
            <a:r>
              <a:rPr lang="en-US" sz="2800" b="1" i="1" dirty="0" smtClean="0">
                <a:solidFill>
                  <a:srgbClr val="C00000"/>
                </a:solidFill>
              </a:rPr>
              <a:t>  </a:t>
            </a:r>
            <a:r>
              <a:rPr lang="en-US" sz="2800" b="1" i="1" dirty="0" smtClean="0">
                <a:solidFill>
                  <a:srgbClr val="C00000"/>
                </a:solidFill>
              </a:rPr>
              <a:t>to</a:t>
            </a:r>
            <a:r>
              <a:rPr lang="en-US" sz="2800" b="1" i="1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smtClean="0"/>
              <a:t>Elbow joint</a:t>
            </a:r>
            <a:endParaRPr lang="en-US" dirty="0" smtClean="0"/>
          </a:p>
          <a:p>
            <a:pPr marL="342900" indent="-342900">
              <a:buAutoNum type="alphaUcParenBoth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Documents and Settings\Jamila\My Documents\Student Gray\7. Upper limb\F66122-007-f086.jpg"/>
          <p:cNvPicPr>
            <a:picLocks noChangeAspect="1" noChangeArrowheads="1"/>
          </p:cNvPicPr>
          <p:nvPr/>
        </p:nvPicPr>
        <p:blipFill>
          <a:blip r:embed="rId2" cstate="print">
            <a:lum bright="-17000" contrast="36000"/>
          </a:blip>
          <a:srcRect l="13725" r="13726" b="2639"/>
          <a:stretch>
            <a:fillRect/>
          </a:stretch>
        </p:blipFill>
        <p:spPr bwMode="auto">
          <a:xfrm>
            <a:off x="4724400" y="914400"/>
            <a:ext cx="3429000" cy="5787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Describe the anatomy of the radial &amp; </a:t>
            </a:r>
            <a:r>
              <a:rPr lang="en-US" b="1" dirty="0" err="1" smtClean="0">
                <a:solidFill>
                  <a:srgbClr val="0070C0"/>
                </a:solidFill>
              </a:rPr>
              <a:t>ulnar</a:t>
            </a:r>
            <a:r>
              <a:rPr lang="en-US" b="1" dirty="0" smtClean="0">
                <a:solidFill>
                  <a:srgbClr val="0070C0"/>
                </a:solidFill>
              </a:rPr>
              <a:t> nerves regarding: origin, course &amp; distribution.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List the branches of the nerves.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Describe the causes and manifestations of nerve injury.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Objectives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828800"/>
            <a:ext cx="3962400" cy="38862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c.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Cutaneous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b="1" i="1" dirty="0" smtClean="0"/>
              <a:t>1. </a:t>
            </a:r>
            <a:r>
              <a:rPr lang="en-US" sz="2400" b="1" i="1" dirty="0" smtClean="0">
                <a:solidFill>
                  <a:srgbClr val="0033CC"/>
                </a:solidFill>
              </a:rPr>
              <a:t>Dorsal (posterior)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400" b="1" i="1" dirty="0" smtClean="0"/>
              <a:t>Supplies the skin over the back of Medial side of the hand &amp; Medial 1+1/2 fingers</a:t>
            </a:r>
          </a:p>
          <a:p>
            <a:r>
              <a:rPr lang="en-US" sz="2400" b="1" i="1" dirty="0" smtClean="0"/>
              <a:t>2.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Palmar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400" b="1" i="1" dirty="0" smtClean="0"/>
              <a:t>Supplies the skin over the Medial part of the palm.</a:t>
            </a:r>
          </a:p>
        </p:txBody>
      </p:sp>
      <p:pic>
        <p:nvPicPr>
          <p:cNvPr id="1026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>
            <a:lum bright="-14000" contrast="27000"/>
          </a:blip>
          <a:srcRect l="7391" b="53696"/>
          <a:stretch>
            <a:fillRect/>
          </a:stretch>
        </p:blipFill>
        <p:spPr bwMode="auto">
          <a:xfrm>
            <a:off x="4870076" y="3810000"/>
            <a:ext cx="2971800" cy="2514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>
            <a:lum bright="-16000" contrast="30000"/>
          </a:blip>
          <a:srcRect l="11086" t="53287" r="3923"/>
          <a:stretch>
            <a:fillRect/>
          </a:stretch>
        </p:blipFill>
        <p:spPr bwMode="auto">
          <a:xfrm>
            <a:off x="4870076" y="990600"/>
            <a:ext cx="2978524" cy="27370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962400" cy="3746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Gives</a:t>
            </a:r>
            <a:endParaRPr lang="en-US" sz="2800" b="1" i="1" u="sng" dirty="0" smtClean="0">
              <a:solidFill>
                <a:srgbClr val="C00000"/>
              </a:solidFill>
            </a:endParaRPr>
          </a:p>
          <a:p>
            <a:r>
              <a:rPr lang="en-US" sz="2800" b="1" i="1" dirty="0" smtClean="0">
                <a:solidFill>
                  <a:srgbClr val="0033CC"/>
                </a:solidFill>
              </a:rPr>
              <a:t>1. Muscular  </a:t>
            </a:r>
            <a:r>
              <a:rPr lang="en-US" sz="2800" b="1" i="1" dirty="0" smtClean="0"/>
              <a:t>branches to Palmaris </a:t>
            </a:r>
            <a:r>
              <a:rPr lang="en-US" sz="2800" b="1" i="1" dirty="0" err="1" smtClean="0"/>
              <a:t>Brevis</a:t>
            </a:r>
            <a:r>
              <a:rPr lang="en-US" sz="2800" b="1" i="1" dirty="0" smtClean="0"/>
              <a:t>.</a:t>
            </a:r>
          </a:p>
          <a:p>
            <a:r>
              <a:rPr lang="en-US" sz="2800" b="1" i="1" dirty="0" smtClean="0">
                <a:solidFill>
                  <a:srgbClr val="0033CC"/>
                </a:solidFill>
              </a:rPr>
              <a:t>2.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smtClean="0"/>
              <a:t>branches  to the skin over the </a:t>
            </a:r>
            <a:r>
              <a:rPr lang="en-US" sz="2800" b="1" i="1" dirty="0" err="1" smtClean="0"/>
              <a:t>Palmar</a:t>
            </a:r>
            <a:r>
              <a:rPr lang="en-US" sz="2800" b="1" i="1" dirty="0" smtClean="0"/>
              <a:t> aspect of the medial 1+ ½ fingers  (including nail beds).</a:t>
            </a:r>
            <a:endParaRPr lang="en-US" sz="2800" b="1" i="1" dirty="0"/>
          </a:p>
        </p:txBody>
      </p:sp>
      <p:pic>
        <p:nvPicPr>
          <p:cNvPr id="5" name="Picture 2" descr="C:\Documents and Settings\User\My Documents\My Pictures\Picture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2000"/>
          </a:blip>
          <a:srcRect l="7391" b="53696"/>
          <a:stretch>
            <a:fillRect/>
          </a:stretch>
        </p:blipFill>
        <p:spPr bwMode="auto">
          <a:xfrm>
            <a:off x="5486400" y="914400"/>
            <a:ext cx="3352800" cy="30112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 descr="C:\Documents and Settings\User\My Documents\Student Gray\7. Upper limb\F66122-007-f095.jpg"/>
          <p:cNvPicPr>
            <a:picLocks noChangeAspect="1" noChangeArrowheads="1"/>
          </p:cNvPicPr>
          <p:nvPr/>
        </p:nvPicPr>
        <p:blipFill>
          <a:blip r:embed="rId3" cstate="print">
            <a:lum bright="-16000" contrast="33000"/>
          </a:blip>
          <a:srcRect l="13479" r="15274" b="5478"/>
          <a:stretch>
            <a:fillRect/>
          </a:stretch>
        </p:blipFill>
        <p:spPr bwMode="auto">
          <a:xfrm>
            <a:off x="4800600" y="3048000"/>
            <a:ext cx="2255520" cy="2514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Superficial Terminal Branch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657600" cy="5422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33CC"/>
                </a:solidFill>
              </a:rPr>
              <a:t>(A)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rgbClr val="0033CC"/>
                </a:solidFill>
              </a:rPr>
              <a:t>Muscular branches to:</a:t>
            </a:r>
          </a:p>
          <a:p>
            <a:pPr marL="457200" indent="-457200">
              <a:buAutoNum type="arabicPeriod"/>
            </a:pPr>
            <a:r>
              <a:rPr lang="en-US" sz="2800" b="1" i="1" dirty="0" err="1" smtClean="0"/>
              <a:t>Hypothenar</a:t>
            </a:r>
            <a:r>
              <a:rPr lang="en-US" sz="2800" b="1" i="1" dirty="0" smtClean="0"/>
              <a:t> Eminence.</a:t>
            </a:r>
          </a:p>
          <a:p>
            <a:pPr marL="457200" indent="-457200">
              <a:buAutoNum type="arabicPeriod"/>
            </a:pPr>
            <a:r>
              <a:rPr lang="en-US" sz="2800" b="1" i="1" dirty="0" smtClean="0"/>
              <a:t>All </a:t>
            </a:r>
            <a:r>
              <a:rPr lang="en-US" sz="2800" b="1" i="1" dirty="0" err="1" smtClean="0"/>
              <a:t>Interossei</a:t>
            </a:r>
            <a:r>
              <a:rPr lang="en-US" sz="2800" b="1" i="1" dirty="0" smtClean="0"/>
              <a:t> (</a:t>
            </a:r>
            <a:r>
              <a:rPr lang="en-US" sz="2800" b="1" i="1" dirty="0" err="1" smtClean="0"/>
              <a:t>Palmar</a:t>
            </a:r>
            <a:r>
              <a:rPr lang="en-US" sz="2800" b="1" i="1" dirty="0" smtClean="0"/>
              <a:t> &amp; Dorsal).</a:t>
            </a:r>
          </a:p>
          <a:p>
            <a:pPr marL="457200" indent="-457200">
              <a:buAutoNum type="arabicPeriod"/>
            </a:pPr>
            <a:r>
              <a:rPr lang="en-US" sz="2800" b="1" i="1" dirty="0" smtClean="0"/>
              <a:t>3</a:t>
            </a:r>
            <a:r>
              <a:rPr lang="en-US" sz="2800" b="1" i="1" baseline="30000" dirty="0" smtClean="0"/>
              <a:t>rd</a:t>
            </a:r>
            <a:r>
              <a:rPr lang="en-US" sz="2800" b="1" i="1" dirty="0" smtClean="0"/>
              <a:t> &amp; 4</a:t>
            </a:r>
            <a:r>
              <a:rPr lang="en-US" sz="2800" b="1" i="1" baseline="30000" dirty="0" smtClean="0"/>
              <a:t>th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Lumbricals</a:t>
            </a:r>
            <a:r>
              <a:rPr lang="en-US" sz="2800" b="1" i="1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800" b="1" i="1" dirty="0" smtClean="0"/>
              <a:t>Adductor </a:t>
            </a:r>
            <a:r>
              <a:rPr lang="en-US" sz="2800" b="1" i="1" dirty="0" err="1" smtClean="0"/>
              <a:t>pollicis</a:t>
            </a:r>
            <a:r>
              <a:rPr lang="en-US" sz="2800" b="1" i="1" dirty="0" smtClean="0"/>
              <a:t>.</a:t>
            </a:r>
          </a:p>
          <a:p>
            <a:pPr marL="457200" indent="-457200"/>
            <a:r>
              <a:rPr lang="en-US" sz="2800" b="1" i="1" dirty="0" smtClean="0">
                <a:solidFill>
                  <a:srgbClr val="0033CC"/>
                </a:solidFill>
              </a:rPr>
              <a:t>(B)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Articular</a:t>
            </a:r>
            <a:r>
              <a:rPr lang="en-US" sz="2800" b="1" i="1" dirty="0" smtClean="0">
                <a:solidFill>
                  <a:srgbClr val="0033CC"/>
                </a:solidFill>
              </a:rPr>
              <a:t> branches </a:t>
            </a:r>
            <a:r>
              <a:rPr lang="en-US" sz="2800" b="1" i="1" dirty="0" smtClean="0">
                <a:solidFill>
                  <a:srgbClr val="0033CC"/>
                </a:solidFill>
              </a:rPr>
              <a:t>to:</a:t>
            </a:r>
          </a:p>
          <a:p>
            <a:pPr marL="457200" indent="-457200"/>
            <a:r>
              <a:rPr lang="en-US" sz="2800" b="1" i="1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</a:rPr>
              <a:t>C</a:t>
            </a:r>
            <a:r>
              <a:rPr lang="en-US" sz="2800" b="1" i="1" dirty="0" smtClean="0"/>
              <a:t>arpal joints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Deep Terminal Branch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C:\Documents and Settings\Jamila\My Documents\My Pictures\Pictur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544693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/>
              <a:t>Summary of branches of </a:t>
            </a:r>
            <a:r>
              <a:rPr lang="en-US" sz="3600" b="1" dirty="0" err="1" smtClean="0"/>
              <a:t>Ulnar</a:t>
            </a:r>
            <a:r>
              <a:rPr lang="en-US" sz="3600" b="1" dirty="0" smtClean="0"/>
              <a:t> Nerve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9FF2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8000" contrast="36000"/>
          </a:blip>
          <a:srcRect/>
          <a:stretch>
            <a:fillRect/>
          </a:stretch>
        </p:blipFill>
        <p:spPr bwMode="auto">
          <a:xfrm>
            <a:off x="2019300" y="884515"/>
            <a:ext cx="5105400" cy="57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</a:rPr>
              <a:t>Ulnar </a:t>
            </a:r>
            <a:r>
              <a:rPr lang="en-US" sz="4000" dirty="0" smtClean="0">
                <a:solidFill>
                  <a:schemeClr val="bg1"/>
                </a:solidFill>
              </a:rPr>
              <a:t>Nerve Injury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084513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0033CC"/>
                </a:solidFill>
              </a:rPr>
              <a:t>At the</a:t>
            </a:r>
          </a:p>
          <a:p>
            <a:r>
              <a:rPr lang="en-US" sz="2400" b="1" i="1" u="sng" dirty="0" smtClean="0">
                <a:solidFill>
                  <a:srgbClr val="0033CC"/>
                </a:solidFill>
              </a:rPr>
              <a:t>Elbow:</a:t>
            </a:r>
          </a:p>
          <a:p>
            <a:r>
              <a:rPr lang="en-US" sz="2400" b="1" i="1" dirty="0" smtClean="0"/>
              <a:t>Atrophy of </a:t>
            </a:r>
            <a:r>
              <a:rPr lang="en-US" sz="2400" b="1" i="1" dirty="0" err="1" smtClean="0"/>
              <a:t>Ulnar</a:t>
            </a:r>
            <a:r>
              <a:rPr lang="en-US" sz="2400" b="1" i="1" dirty="0" smtClean="0"/>
              <a:t> side of forearm.</a:t>
            </a:r>
          </a:p>
          <a:p>
            <a:r>
              <a:rPr lang="en-US" sz="2400" b="1" i="1" dirty="0" smtClean="0"/>
              <a:t>Flexion of the wrist with Abduction. </a:t>
            </a:r>
          </a:p>
          <a:p>
            <a:r>
              <a:rPr lang="en-US" sz="2400" b="1" i="1" dirty="0" smtClean="0"/>
              <a:t>Claw hand.</a:t>
            </a:r>
          </a:p>
          <a:p>
            <a:r>
              <a:rPr lang="en-US" sz="2400" b="1" i="1" dirty="0" smtClean="0"/>
              <a:t>Wasting of </a:t>
            </a:r>
            <a:r>
              <a:rPr lang="en-US" sz="2400" b="1" i="1" dirty="0" err="1" smtClean="0"/>
              <a:t>Hypothenar</a:t>
            </a:r>
            <a:r>
              <a:rPr lang="en-US" sz="2400" b="1" i="1" dirty="0" smtClean="0"/>
              <a:t> Eminence.</a:t>
            </a:r>
          </a:p>
          <a:p>
            <a:endParaRPr lang="en-US" sz="2400" b="1" i="1" dirty="0" smtClean="0"/>
          </a:p>
          <a:p>
            <a:endParaRPr lang="en-US" sz="2400" dirty="0"/>
          </a:p>
        </p:txBody>
      </p:sp>
      <p:pic>
        <p:nvPicPr>
          <p:cNvPr id="5" name="Content Placeholder 4" descr="6D1233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953" r="67870" b="3470"/>
          <a:stretch>
            <a:fillRect/>
          </a:stretch>
        </p:blipFill>
        <p:spPr>
          <a:xfrm>
            <a:off x="4191000" y="1676400"/>
            <a:ext cx="4021343" cy="49125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324600" y="48006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438400"/>
            <a:ext cx="4191000" cy="2133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At the wrist:</a:t>
            </a:r>
          </a:p>
          <a:p>
            <a:r>
              <a:rPr lang="en-US" sz="2800" b="1" i="1" dirty="0" smtClean="0"/>
              <a:t>Claw Hand.</a:t>
            </a:r>
          </a:p>
          <a:p>
            <a:r>
              <a:rPr lang="en-US" sz="2800" b="1" i="1" dirty="0" smtClean="0"/>
              <a:t>Wasting of </a:t>
            </a:r>
            <a:r>
              <a:rPr lang="en-US" sz="2800" b="1" i="1" dirty="0" err="1" smtClean="0"/>
              <a:t>Hypothenar</a:t>
            </a:r>
            <a:r>
              <a:rPr lang="en-US" sz="2800" b="1" i="1" dirty="0" smtClean="0"/>
              <a:t> Eminence.</a:t>
            </a:r>
          </a:p>
          <a:p>
            <a:endParaRPr lang="en-US" sz="3200" b="1" i="1" dirty="0"/>
          </a:p>
        </p:txBody>
      </p:sp>
      <p:pic>
        <p:nvPicPr>
          <p:cNvPr id="5" name="Content Placeholder 4" descr="67E0B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67" t="6061" r="58485" b="10603"/>
          <a:stretch>
            <a:fillRect/>
          </a:stretch>
        </p:blipFill>
        <p:spPr>
          <a:xfrm>
            <a:off x="4724400" y="1066800"/>
            <a:ext cx="3352800" cy="5448300"/>
          </a:xfrm>
          <a:noFill/>
          <a:ln w="5715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err="1" smtClean="0">
                <a:solidFill>
                  <a:schemeClr val="bg1"/>
                </a:solidFill>
              </a:rPr>
              <a:t>Ulnar</a:t>
            </a:r>
            <a:r>
              <a:rPr lang="en-US" sz="4000" b="1" dirty="0" smtClean="0">
                <a:solidFill>
                  <a:schemeClr val="bg1"/>
                </a:solidFill>
              </a:rPr>
              <a:t> Nerve Injury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2720976"/>
            <a:ext cx="9144000" cy="16224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 smtClean="0">
                <a:solidFill>
                  <a:schemeClr val="bg1"/>
                </a:solidFill>
              </a:rPr>
              <a:t>The End</a:t>
            </a:r>
            <a:endParaRPr kumimoji="0" lang="en-US" sz="7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b="1" i="1" dirty="0" smtClean="0"/>
              <a:t>Radial Nerve</a:t>
            </a:r>
            <a:endParaRPr lang="en-US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12416"/>
            <a:ext cx="2895600" cy="37856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70C0"/>
                </a:solidFill>
              </a:rPr>
              <a:t>Origin:</a:t>
            </a:r>
          </a:p>
          <a:p>
            <a:r>
              <a:rPr lang="en-US" sz="2400" b="1" i="1" dirty="0" smtClean="0"/>
              <a:t>Posterior cord of the brachial plexus in the </a:t>
            </a:r>
            <a:r>
              <a:rPr lang="en-US" sz="2400" b="1" i="1" dirty="0" err="1" smtClean="0"/>
              <a:t>axilla</a:t>
            </a:r>
            <a:r>
              <a:rPr lang="en-US" sz="2400" b="1" i="1" dirty="0" smtClean="0"/>
              <a:t> (the largest branch)</a:t>
            </a:r>
          </a:p>
          <a:p>
            <a:r>
              <a:rPr lang="en-US" sz="2400" b="1" i="1" u="sng" dirty="0" smtClean="0">
                <a:solidFill>
                  <a:srgbClr val="0070C0"/>
                </a:solidFill>
              </a:rPr>
              <a:t>Supplies:</a:t>
            </a:r>
            <a:r>
              <a:rPr lang="en-US" sz="2400" b="1" i="1" dirty="0" smtClean="0"/>
              <a:t> </a:t>
            </a:r>
          </a:p>
          <a:p>
            <a:r>
              <a:rPr lang="en-US" sz="2400" b="1" i="1" dirty="0" smtClean="0"/>
              <a:t>All Muscles of  the posterior compartment of the arm &amp; the fore arm </a:t>
            </a:r>
          </a:p>
        </p:txBody>
      </p:sp>
      <p:pic>
        <p:nvPicPr>
          <p:cNvPr id="1026" name="Picture 2" descr="C:\Documents and Settings\Jamila\My Documents\Student Gray\7. Upper limb\F66122-007-f055.jpg"/>
          <p:cNvPicPr>
            <a:picLocks noChangeAspect="1" noChangeArrowheads="1"/>
          </p:cNvPicPr>
          <p:nvPr/>
        </p:nvPicPr>
        <p:blipFill>
          <a:blip r:embed="rId2" cstate="print"/>
          <a:srcRect b="2703"/>
          <a:stretch>
            <a:fillRect/>
          </a:stretch>
        </p:blipFill>
        <p:spPr bwMode="auto">
          <a:xfrm>
            <a:off x="3810000" y="1143000"/>
            <a:ext cx="48387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174624"/>
            <a:ext cx="9144000" cy="7842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b="1" i="1" dirty="0" smtClean="0">
                <a:solidFill>
                  <a:schemeClr val="bg1"/>
                </a:solidFill>
              </a:rPr>
              <a:t>Course &amp; Distribution In the Arm</a:t>
            </a:r>
            <a:endParaRPr lang="en-US" sz="3600" b="1" i="1" dirty="0"/>
          </a:p>
        </p:txBody>
      </p:sp>
      <p:pic>
        <p:nvPicPr>
          <p:cNvPr id="1027" name="Picture 3" descr="C9FF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8706" y="914400"/>
            <a:ext cx="4116694" cy="57150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4038600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It winds </a:t>
            </a:r>
            <a:r>
              <a:rPr lang="en-US" sz="2800" dirty="0"/>
              <a:t>around the back of the arm in the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piral </a:t>
            </a:r>
            <a:r>
              <a:rPr lang="en-US" sz="2800" b="1" dirty="0">
                <a:solidFill>
                  <a:srgbClr val="C00000"/>
                </a:solidFill>
              </a:rPr>
              <a:t>G</a:t>
            </a:r>
            <a:r>
              <a:rPr lang="en-US" sz="2800" b="1" dirty="0" smtClean="0">
                <a:solidFill>
                  <a:srgbClr val="C00000"/>
                </a:solidFill>
              </a:rPr>
              <a:t>roove </a:t>
            </a:r>
            <a:r>
              <a:rPr lang="en-US" sz="2800" dirty="0"/>
              <a:t>on the back of the humerus between the heads of the </a:t>
            </a:r>
            <a:r>
              <a:rPr lang="en-US" sz="2800" dirty="0" smtClean="0"/>
              <a:t>triceps. 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b="1" dirty="0"/>
              <a:t>spiral </a:t>
            </a:r>
            <a:r>
              <a:rPr lang="en-US" sz="2800" b="1" dirty="0" smtClean="0"/>
              <a:t>groove</a:t>
            </a:r>
            <a:r>
              <a:rPr lang="en-US" sz="2800" dirty="0" smtClean="0"/>
              <a:t>, </a:t>
            </a:r>
            <a:r>
              <a:rPr lang="en-US" sz="2800" dirty="0"/>
              <a:t>the nerve is accompanied by the </a:t>
            </a:r>
            <a:r>
              <a:rPr lang="en-US" sz="2800" b="1" dirty="0" err="1">
                <a:solidFill>
                  <a:srgbClr val="C00000"/>
                </a:solidFill>
              </a:rPr>
              <a:t>P</a:t>
            </a:r>
            <a:r>
              <a:rPr lang="en-US" sz="2800" b="1" dirty="0" err="1" smtClean="0">
                <a:solidFill>
                  <a:srgbClr val="C00000"/>
                </a:solidFill>
              </a:rPr>
              <a:t>rofunda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</a:rPr>
              <a:t>essels</a:t>
            </a:r>
            <a:r>
              <a:rPr lang="en-US" sz="2800" dirty="0"/>
              <a:t>, and </a:t>
            </a:r>
            <a:r>
              <a:rPr lang="en-US" sz="2800" b="1" dirty="0"/>
              <a:t>it lies directly in contact with the shaft of the </a:t>
            </a:r>
            <a:r>
              <a:rPr lang="en-US" sz="2800" b="1" dirty="0" err="1" smtClean="0"/>
              <a:t>humerus</a:t>
            </a:r>
            <a:r>
              <a:rPr lang="en-US" sz="2800" b="1" dirty="0" smtClean="0"/>
              <a:t> (a Dangerous Position). 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334000" y="6400800"/>
            <a:ext cx="323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Posterior view of the upper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4419600" cy="44958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In the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forearm</a:t>
            </a:r>
            <a:endParaRPr lang="en-US" sz="2800" b="1" i="1" u="sng" dirty="0" smtClean="0">
              <a:solidFill>
                <a:srgbClr val="C00000"/>
              </a:solidFill>
            </a:endParaRPr>
          </a:p>
          <a:p>
            <a:r>
              <a:rPr lang="en-US" sz="2800" b="1" i="1" dirty="0" smtClean="0"/>
              <a:t>It </a:t>
            </a:r>
            <a:r>
              <a:rPr lang="en-US" sz="2800" b="1" i="1" dirty="0" smtClean="0"/>
              <a:t>pierces the Lateral </a:t>
            </a:r>
            <a:r>
              <a:rPr lang="en-US" sz="2800" b="1" i="1" dirty="0" err="1" smtClean="0"/>
              <a:t>Intermuscular</a:t>
            </a:r>
            <a:r>
              <a:rPr lang="en-US" sz="2800" b="1" i="1" dirty="0" smtClean="0"/>
              <a:t> septum.</a:t>
            </a:r>
          </a:p>
          <a:p>
            <a:r>
              <a:rPr lang="en-US" sz="2800" b="1" i="1" dirty="0" smtClean="0"/>
              <a:t>Descends in front of the </a:t>
            </a:r>
            <a:r>
              <a:rPr lang="en-US" sz="2800" b="1" i="1" dirty="0" smtClean="0">
                <a:solidFill>
                  <a:srgbClr val="C00000"/>
                </a:solidFill>
              </a:rPr>
              <a:t>Lateral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Epicondyle</a:t>
            </a:r>
            <a:r>
              <a:rPr lang="en-US" sz="2800" b="1" i="1" dirty="0" smtClean="0">
                <a:solidFill>
                  <a:srgbClr val="C00000"/>
                </a:solidFill>
              </a:rPr>
              <a:t>.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b="1" i="1" dirty="0" smtClean="0"/>
              <a:t>Passes forward into the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Cubital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Fossa</a:t>
            </a:r>
            <a:endParaRPr lang="en-US" sz="2800" b="1" i="1" dirty="0" smtClean="0">
              <a:solidFill>
                <a:srgbClr val="C00000"/>
              </a:solidFill>
            </a:endParaRPr>
          </a:p>
          <a:p>
            <a:r>
              <a:rPr lang="en-US" sz="2800" b="1" i="1" dirty="0" smtClean="0"/>
              <a:t>Divides into </a:t>
            </a:r>
          </a:p>
          <a:p>
            <a:r>
              <a:rPr lang="en-US" sz="2800" b="1" i="1" dirty="0" smtClean="0">
                <a:solidFill>
                  <a:srgbClr val="0033CC"/>
                </a:solidFill>
              </a:rPr>
              <a:t>Superficial &amp; Deep </a:t>
            </a:r>
            <a:r>
              <a:rPr lang="en-US" sz="2800" b="1" i="1" dirty="0" smtClean="0"/>
              <a:t>branches.</a:t>
            </a:r>
            <a:endParaRPr lang="en-US" sz="2800" b="1" i="1" dirty="0"/>
          </a:p>
        </p:txBody>
      </p:sp>
      <p:pic>
        <p:nvPicPr>
          <p:cNvPr id="10" name="Picture 2" descr="C:\Users\galmadani\Desktop\Documents\Documents\Student Gray\7. Upper limb\F66122-007-f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1000" contrast="40000"/>
          </a:blip>
          <a:srcRect l="13405" r="8843" b="3135"/>
          <a:stretch>
            <a:fillRect/>
          </a:stretch>
        </p:blipFill>
        <p:spPr bwMode="auto">
          <a:xfrm>
            <a:off x="5181600" y="990600"/>
            <a:ext cx="3048000" cy="5506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Branches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Branches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990601"/>
            <a:ext cx="3505200" cy="3505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In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the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Axilla</a:t>
            </a:r>
            <a:r>
              <a:rPr lang="en-US" sz="2800" b="1" i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800" b="1" i="1" u="sng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800" b="1" i="1" dirty="0" smtClean="0"/>
              <a:t>Posterior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arm.</a:t>
            </a:r>
          </a:p>
          <a:p>
            <a:r>
              <a:rPr lang="en-US" sz="2800" b="1" i="1" u="sng" dirty="0" smtClean="0">
                <a:solidFill>
                  <a:srgbClr val="0033CC"/>
                </a:solidFill>
              </a:rPr>
              <a:t>Muscular:</a:t>
            </a:r>
          </a:p>
          <a:p>
            <a:r>
              <a:rPr lang="en-US" sz="2800" b="1" i="1" dirty="0" smtClean="0"/>
              <a:t>Long  &amp; Medial Heads of Triceps.</a:t>
            </a:r>
            <a:endParaRPr lang="en-US" sz="2800" b="1" i="1" dirty="0"/>
          </a:p>
        </p:txBody>
      </p:sp>
      <p:pic>
        <p:nvPicPr>
          <p:cNvPr id="12" name="Picture 3" descr="C9FF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1000" contrast="38000"/>
          </a:blip>
          <a:srcRect/>
          <a:stretch>
            <a:fillRect/>
          </a:stretch>
        </p:blipFill>
        <p:spPr bwMode="auto">
          <a:xfrm>
            <a:off x="3886200" y="1066800"/>
            <a:ext cx="4056063" cy="5562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In the Spiral Groove:</a:t>
            </a:r>
          </a:p>
          <a:p>
            <a:r>
              <a:rPr lang="en-US" sz="2800" b="1" i="1" u="sng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Lower lateral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arm.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Posterior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forearm.</a:t>
            </a:r>
          </a:p>
          <a:p>
            <a:pPr marL="342900" indent="-342900"/>
            <a:r>
              <a:rPr lang="en-US" sz="2800" b="1" i="1" u="sng" dirty="0" smtClean="0">
                <a:solidFill>
                  <a:srgbClr val="0033CC"/>
                </a:solidFill>
              </a:rPr>
              <a:t>Muscular:</a:t>
            </a:r>
          </a:p>
          <a:p>
            <a:pPr marL="342900" indent="-342900"/>
            <a:r>
              <a:rPr lang="en-US" sz="2800" b="1" i="1" dirty="0" smtClean="0"/>
              <a:t>	Lateral </a:t>
            </a:r>
            <a:r>
              <a:rPr lang="en-US" sz="2800" b="1" i="1" dirty="0" smtClean="0"/>
              <a:t>&amp; Medial heads of triceps.</a:t>
            </a:r>
          </a:p>
          <a:p>
            <a:pPr marL="342900" indent="-342900"/>
            <a:r>
              <a:rPr lang="en-US" sz="2800" b="1" i="1" dirty="0" smtClean="0"/>
              <a:t>	</a:t>
            </a:r>
            <a:r>
              <a:rPr lang="en-US" sz="2800" b="1" i="1" dirty="0" err="1" smtClean="0"/>
              <a:t>Anconeus</a:t>
            </a:r>
            <a:r>
              <a:rPr lang="en-US" sz="2800" b="1" i="1" dirty="0" smtClean="0"/>
              <a:t>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/>
          </a:p>
        </p:txBody>
      </p:sp>
      <p:pic>
        <p:nvPicPr>
          <p:cNvPr id="5" name="Picture 2" descr="C:\Documents and Settings\User\My Documents\Student Gray\7. Upper limb\F66122-007-f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31000"/>
          </a:blip>
          <a:srcRect b="4421"/>
          <a:stretch>
            <a:fillRect/>
          </a:stretch>
        </p:blipFill>
        <p:spPr bwMode="auto">
          <a:xfrm>
            <a:off x="4038600" y="958850"/>
            <a:ext cx="4359061" cy="559435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Branches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886200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sz="2800" b="1" i="1" u="sng" dirty="0" smtClean="0">
                <a:solidFill>
                  <a:srgbClr val="C00000"/>
                </a:solidFill>
              </a:rPr>
              <a:t>Close to Lateral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Epicondyle</a:t>
            </a:r>
            <a:r>
              <a:rPr lang="en-US" sz="2800" b="1" i="1" u="sng" dirty="0" smtClean="0">
                <a:solidFill>
                  <a:srgbClr val="C00000"/>
                </a:solidFill>
              </a:rPr>
              <a:t>:</a:t>
            </a:r>
            <a:endParaRPr lang="en-US" sz="2800" b="1" u="sng" dirty="0" smtClean="0">
              <a:solidFill>
                <a:srgbClr val="C00000"/>
              </a:solidFill>
            </a:endParaRPr>
          </a:p>
          <a:p>
            <a:pPr lvl="0"/>
            <a:r>
              <a:rPr lang="en-US" sz="2800" b="1" u="sng" dirty="0" smtClean="0"/>
              <a:t>1. </a:t>
            </a:r>
            <a:r>
              <a:rPr lang="en-US" sz="2800" b="1" u="sng" dirty="0" smtClean="0">
                <a:solidFill>
                  <a:srgbClr val="0033CC"/>
                </a:solidFill>
              </a:rPr>
              <a:t>Muscular to</a:t>
            </a:r>
            <a:r>
              <a:rPr lang="en-US" sz="2800" u="sng" dirty="0" smtClean="0">
                <a:solidFill>
                  <a:srgbClr val="0033CC"/>
                </a:solidFill>
              </a:rPr>
              <a:t>: </a:t>
            </a:r>
          </a:p>
          <a:p>
            <a:pPr lvl="0"/>
            <a:r>
              <a:rPr lang="en-US" sz="2800" b="1" i="1" dirty="0" err="1" smtClean="0"/>
              <a:t>Brachioradialis</a:t>
            </a:r>
            <a:r>
              <a:rPr lang="en-US" sz="2800" b="1" i="1" dirty="0" smtClean="0"/>
              <a:t>.</a:t>
            </a:r>
          </a:p>
          <a:p>
            <a:pPr lvl="0"/>
            <a:r>
              <a:rPr lang="en-US" sz="2800" b="1" i="1" dirty="0" smtClean="0"/>
              <a:t>Extensor </a:t>
            </a:r>
            <a:r>
              <a:rPr lang="en-US" sz="2800" b="1" i="1" dirty="0" err="1" smtClean="0"/>
              <a:t>carpi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radialis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longus</a:t>
            </a:r>
            <a:r>
              <a:rPr lang="en-US" sz="2800" b="1" i="1" dirty="0" smtClean="0"/>
              <a:t>. </a:t>
            </a:r>
            <a:r>
              <a:rPr lang="en-US" sz="2800" b="1" i="1" dirty="0" err="1" smtClean="0"/>
              <a:t>Brachialis</a:t>
            </a:r>
            <a:r>
              <a:rPr lang="en-US" sz="2800" b="1" i="1" dirty="0" smtClean="0"/>
              <a:t>. </a:t>
            </a:r>
          </a:p>
          <a:p>
            <a:pPr lvl="0"/>
            <a:r>
              <a:rPr lang="en-US" sz="2800" b="1" i="1" dirty="0" smtClean="0"/>
              <a:t>2. </a:t>
            </a:r>
            <a:r>
              <a:rPr lang="en-US" sz="2800" b="1" i="1" u="sng" dirty="0" err="1" smtClean="0">
                <a:solidFill>
                  <a:srgbClr val="0033CC"/>
                </a:solidFill>
              </a:rPr>
              <a:t>Articular</a:t>
            </a:r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smtClean="0"/>
              <a:t>to the elbow joint</a:t>
            </a:r>
          </a:p>
          <a:p>
            <a:pPr lvl="0"/>
            <a:r>
              <a:rPr lang="en-US" sz="2800" b="1" i="1" dirty="0" smtClean="0"/>
              <a:t> </a:t>
            </a:r>
          </a:p>
          <a:p>
            <a:endParaRPr lang="en-US" sz="2800" dirty="0"/>
          </a:p>
        </p:txBody>
      </p:sp>
      <p:pic>
        <p:nvPicPr>
          <p:cNvPr id="5" name="Picture 2" descr="F:\hand-wrist\scan0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1000"/>
          </a:blip>
          <a:srcRect/>
          <a:stretch>
            <a:fillRect/>
          </a:stretch>
        </p:blipFill>
        <p:spPr bwMode="auto">
          <a:xfrm>
            <a:off x="4488676" y="1219200"/>
            <a:ext cx="4423665" cy="533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Branches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219200"/>
            <a:ext cx="4876800" cy="28193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It descends under cover of </a:t>
            </a:r>
            <a:r>
              <a:rPr lang="en-US" b="1" dirty="0" err="1" smtClean="0"/>
              <a:t>Brachioradialis</a:t>
            </a:r>
            <a:endParaRPr lang="en-US" b="1" dirty="0" smtClean="0"/>
          </a:p>
          <a:p>
            <a:r>
              <a:rPr lang="en-US" b="1" dirty="0" smtClean="0"/>
              <a:t>Lateral to radial artery.</a:t>
            </a:r>
          </a:p>
          <a:p>
            <a:r>
              <a:rPr lang="en-US" b="1" dirty="0" smtClean="0"/>
              <a:t>It emerges beneath the </a:t>
            </a:r>
            <a:r>
              <a:rPr lang="en-US" b="1" dirty="0" err="1" smtClean="0"/>
              <a:t>brachioradialis</a:t>
            </a:r>
            <a:r>
              <a:rPr lang="en-US" b="1" dirty="0" smtClean="0"/>
              <a:t> tendon.</a:t>
            </a:r>
            <a:endParaRPr lang="ar-S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Superficial Branch</a:t>
            </a:r>
            <a:endParaRPr lang="en-US" sz="3600" b="1" dirty="0"/>
          </a:p>
        </p:txBody>
      </p:sp>
      <p:pic>
        <p:nvPicPr>
          <p:cNvPr id="1026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0000"/>
          </a:blip>
          <a:srcRect l="12000" r="12000" b="2763"/>
          <a:stretch>
            <a:fillRect/>
          </a:stretch>
        </p:blipFill>
        <p:spPr bwMode="auto">
          <a:xfrm>
            <a:off x="381000" y="762000"/>
            <a:ext cx="3200400" cy="5928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948</Words>
  <Application>Microsoft Office PowerPoint</Application>
  <PresentationFormat>On-screen Show (4:3)</PresentationFormat>
  <Paragraphs>133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Radial &amp; Ulnar Nerves </vt:lpstr>
      <vt:lpstr>Slide 2</vt:lpstr>
      <vt:lpstr>Radial Nerve</vt:lpstr>
      <vt:lpstr>Course &amp; Distribution In the Arm</vt:lpstr>
      <vt:lpstr>Branches</vt:lpstr>
      <vt:lpstr>Branches</vt:lpstr>
      <vt:lpstr>Branches</vt:lpstr>
      <vt:lpstr>Branches</vt:lpstr>
      <vt:lpstr>Slide 9</vt:lpstr>
      <vt:lpstr>Termination of Superficial Branch </vt:lpstr>
      <vt:lpstr>Deep Branch </vt:lpstr>
      <vt:lpstr>Slide 12</vt:lpstr>
      <vt:lpstr>Injuries to the Radial Nerve</vt:lpstr>
      <vt:lpstr>Slide 14</vt:lpstr>
      <vt:lpstr>Slide 15</vt:lpstr>
      <vt:lpstr>Slide 16</vt:lpstr>
      <vt:lpstr>Slide 17</vt:lpstr>
      <vt:lpstr> </vt:lpstr>
      <vt:lpstr>Slide 19</vt:lpstr>
      <vt:lpstr>Slide 20</vt:lpstr>
      <vt:lpstr>Slide 21</vt:lpstr>
      <vt:lpstr>Slide 22</vt:lpstr>
      <vt:lpstr>Slide 23</vt:lpstr>
      <vt:lpstr>Ulnar Nerve Injury</vt:lpstr>
      <vt:lpstr>Slide 25</vt:lpstr>
      <vt:lpstr>Slide 26</vt:lpstr>
    </vt:vector>
  </TitlesOfParts>
  <Company>King Khaled Univercity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Radial &amp; Ulnar Nerves</dc:title>
  <dc:creator>Vohra</dc:creator>
  <cp:lastModifiedBy>Vohra</cp:lastModifiedBy>
  <cp:revision>136</cp:revision>
  <dcterms:created xsi:type="dcterms:W3CDTF">2011-01-02T11:15:48Z</dcterms:created>
  <dcterms:modified xsi:type="dcterms:W3CDTF">2011-12-25T07:42:44Z</dcterms:modified>
</cp:coreProperties>
</file>