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8" r:id="rId2"/>
    <p:sldId id="330" r:id="rId3"/>
    <p:sldId id="287" r:id="rId4"/>
    <p:sldId id="289" r:id="rId5"/>
    <p:sldId id="285" r:id="rId6"/>
    <p:sldId id="333" r:id="rId7"/>
    <p:sldId id="294" r:id="rId8"/>
    <p:sldId id="344" r:id="rId9"/>
    <p:sldId id="337" r:id="rId10"/>
    <p:sldId id="339" r:id="rId11"/>
    <p:sldId id="338" r:id="rId12"/>
    <p:sldId id="340" r:id="rId13"/>
    <p:sldId id="300" r:id="rId14"/>
    <p:sldId id="345" r:id="rId15"/>
    <p:sldId id="341" r:id="rId16"/>
    <p:sldId id="342" r:id="rId17"/>
    <p:sldId id="343" r:id="rId18"/>
    <p:sldId id="346" r:id="rId19"/>
    <p:sldId id="347" r:id="rId20"/>
    <p:sldId id="348" r:id="rId21"/>
    <p:sldId id="349" r:id="rId22"/>
    <p:sldId id="320" r:id="rId23"/>
    <p:sldId id="33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E39"/>
    <a:srgbClr val="FAB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7500"/>
          </a:bodyPr>
          <a:lstStyle/>
          <a:p>
            <a:pPr lvl="8" algn="ctr"/>
            <a:r>
              <a:rPr lang="en-US" sz="4400" i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WRIST</a:t>
            </a:r>
            <a:br>
              <a:rPr lang="en-US" sz="4400" i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4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3271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Mohammed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Saeed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Vohra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430"/>
            <a:ext cx="9144000" cy="60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Hypothenar Eminence (3)</a:t>
            </a:r>
            <a:endParaRPr lang="ar-SA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61494" y="1920875"/>
          <a:ext cx="4410501" cy="43027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791570"/>
                <a:gridCol w="600501"/>
                <a:gridCol w="846161"/>
                <a:gridCol w="887105"/>
                <a:gridCol w="1285164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smtClean="0"/>
                        <a:t>Ins</a:t>
                      </a:r>
                      <a:endParaRPr lang="ar-S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err="1" smtClean="0"/>
                        <a:t>Orig</a:t>
                      </a:r>
                      <a:endParaRPr lang="ar-S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  <a:endParaRPr lang="en-US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6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</a:t>
                      </a:r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Pisiform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Abductor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Diditiminimi</a:t>
                      </a:r>
                      <a:endParaRPr lang="ar-SA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FLX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Ulnar</a:t>
                      </a:r>
                      <a:endParaRPr lang="en-US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ar-SA" sz="16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r>
                        <a:rPr lang="en-US" sz="16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dig min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Flx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mini)</a:t>
                      </a:r>
                      <a:endParaRPr lang="ar-SA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Pulls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 5</a:t>
                      </a:r>
                      <a:r>
                        <a:rPr kumimoji="0" lang="en-US" sz="1600" b="1" i="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metac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(Cup the palm)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  <a:endParaRPr lang="en-US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Opp</a:t>
                      </a:r>
                      <a:endParaRPr lang="en-US" sz="16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mini)</a:t>
                      </a:r>
                      <a:endParaRPr lang="ar-SA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2366"/>
          <a:stretch>
            <a:fillRect/>
          </a:stretch>
        </p:blipFill>
        <p:spPr bwMode="auto">
          <a:xfrm>
            <a:off x="110362" y="1981200"/>
            <a:ext cx="4343400" cy="464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Thenar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Eminence</a:t>
            </a:r>
            <a:r>
              <a:rPr lang="en-US" sz="3200" b="1" i="1" dirty="0" smtClean="0">
                <a:solidFill>
                  <a:srgbClr val="FF0000"/>
                </a:solidFill>
              </a:rPr>
              <a:t> (3)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User\My Documents\Student Gray\7. Upper limb\F66122-007-f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213360" y="1303361"/>
            <a:ext cx="384048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14881" y="838200"/>
          <a:ext cx="4724399" cy="44911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8644"/>
                <a:gridCol w="1081606"/>
                <a:gridCol w="978357"/>
                <a:gridCol w="1090912"/>
                <a:gridCol w="944880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i="0"/>
                    </a:p>
                  </a:txBody>
                  <a:tcPr/>
                </a:tc>
              </a:tr>
              <a:tr h="1642922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/>
                        <a:t>FR</a:t>
                      </a:r>
                      <a:r>
                        <a:rPr lang="en-US" sz="1600" b="1" i="0" baseline="0" dirty="0" smtClean="0"/>
                        <a:t>,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&amp; 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rapezium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  <a:p>
                      <a:pPr rtl="1"/>
                      <a:r>
                        <a:rPr lang="en-US" sz="2000" b="1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</a:t>
                      </a:r>
                      <a:r>
                        <a:rPr lang="en-US" sz="2000" b="1" i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b="0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4874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smtClean="0"/>
                        <a:t>BREV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FR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sz="2000" b="1" i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opposition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  <a:p>
                      <a:pPr rtl="1"/>
                      <a:r>
                        <a:rPr lang="en-US" b="1" i="1" dirty="0" smtClean="0"/>
                        <a:t>(Lat)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FR</a:t>
                      </a:r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0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0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0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0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 descr="C:\Documents and Settings\User\My Documents\Student Gray\7. Upper limb\F66122-007-f120.jpg"/>
          <p:cNvPicPr>
            <a:picLocks noChangeAspect="1" noChangeArrowheads="1"/>
          </p:cNvPicPr>
          <p:nvPr/>
        </p:nvPicPr>
        <p:blipFill>
          <a:blip r:embed="rId3" cstate="print"/>
          <a:srcRect l="67705" b="13333"/>
          <a:stretch>
            <a:fillRect/>
          </a:stretch>
        </p:blipFill>
        <p:spPr bwMode="auto">
          <a:xfrm>
            <a:off x="6096000" y="5181600"/>
            <a:ext cx="2116992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73426" y="1468817"/>
            <a:ext cx="4120033" cy="45390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00976" y="1562394"/>
          <a:ext cx="4438072" cy="39397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09518"/>
                <a:gridCol w="1109518"/>
                <a:gridCol w="1109518"/>
                <a:gridCol w="1109518"/>
              </a:tblGrid>
              <a:tr h="96092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ORIG</a:t>
                      </a:r>
                      <a:endParaRPr lang="ar-SA" sz="1600" dirty="0"/>
                    </a:p>
                  </a:txBody>
                  <a:tcPr/>
                </a:tc>
              </a:tr>
              <a:tr h="2978852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err="1" smtClean="0"/>
                        <a:t>Ulnar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base  of prox. 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Oblique Head </a:t>
                      </a:r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endParaRPr lang="en-US" b="1" i="1" dirty="0" smtClean="0"/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Trans H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944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Adductor  Pollicis Brevis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" y="1085850"/>
            <a:ext cx="41148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/>
              <a:t>Each tendon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r>
              <a:rPr lang="en-US" sz="2400" b="1" i="1" dirty="0" smtClean="0"/>
              <a:t>1</a:t>
            </a:r>
            <a:r>
              <a:rPr lang="en-US" sz="2400" i="1" dirty="0" smtClean="0"/>
              <a:t>. </a:t>
            </a:r>
            <a:r>
              <a:rPr lang="en-US" sz="2400" b="1" i="1" u="sng" dirty="0" smtClean="0"/>
              <a:t>Divides</a:t>
            </a:r>
            <a:r>
              <a:rPr lang="en-US" sz="2400" i="1" dirty="0" smtClean="0"/>
              <a:t> into two halves pass around the </a:t>
            </a:r>
            <a:r>
              <a:rPr lang="en-US" sz="2400" i="1" dirty="0" err="1" smtClean="0"/>
              <a:t>Profundus</a:t>
            </a:r>
            <a:r>
              <a:rPr lang="en-US" sz="2400" i="1" dirty="0" smtClean="0"/>
              <a:t> Tendon.</a:t>
            </a:r>
          </a:p>
          <a:p>
            <a:r>
              <a:rPr lang="en-US" sz="2400" b="1" i="1" dirty="0" smtClean="0"/>
              <a:t> 2</a:t>
            </a:r>
            <a:r>
              <a:rPr lang="en-US" sz="2400" i="1" dirty="0" smtClean="0"/>
              <a:t>. The two halves </a:t>
            </a:r>
            <a:r>
              <a:rPr lang="en-US" sz="2400" b="1" i="1" u="sng" dirty="0" smtClean="0"/>
              <a:t>Meet</a:t>
            </a:r>
            <a:r>
              <a:rPr lang="en-US" sz="2400" i="1" dirty="0" smtClean="0"/>
              <a:t> on the posterior aspect of </a:t>
            </a:r>
            <a:r>
              <a:rPr lang="en-US" sz="2400" i="1" dirty="0" err="1" smtClean="0"/>
              <a:t>Profundus</a:t>
            </a:r>
            <a:r>
              <a:rPr lang="en-US" sz="2400" i="1" dirty="0" smtClean="0"/>
              <a:t> tendon (partial </a:t>
            </a:r>
            <a:r>
              <a:rPr lang="en-US" sz="2400" i="1" dirty="0" err="1" smtClean="0"/>
              <a:t>decussation</a:t>
            </a:r>
            <a:r>
              <a:rPr lang="en-US" sz="2400" i="1" dirty="0" smtClean="0"/>
              <a:t> of fibers).</a:t>
            </a:r>
          </a:p>
          <a:p>
            <a:r>
              <a:rPr lang="en-US" sz="2400" b="1" i="1" dirty="0" smtClean="0"/>
              <a:t>3</a:t>
            </a:r>
            <a:r>
              <a:rPr lang="en-US" sz="2400" i="1" dirty="0" smtClean="0"/>
              <a:t>.</a:t>
            </a:r>
            <a:r>
              <a:rPr lang="en-US" sz="2400" b="1" i="1" u="sng" dirty="0" smtClean="0"/>
              <a:t>Reunion</a:t>
            </a:r>
            <a:r>
              <a:rPr lang="en-US" sz="2400" i="1" u="sng" dirty="0" smtClean="0"/>
              <a:t> </a:t>
            </a:r>
            <a:r>
              <a:rPr lang="en-US" sz="2400" i="1" dirty="0" smtClean="0"/>
              <a:t>of the two halves.</a:t>
            </a:r>
          </a:p>
          <a:p>
            <a:r>
              <a:rPr lang="en-US" sz="2400" b="1" i="1" dirty="0" smtClean="0"/>
              <a:t>4. </a:t>
            </a:r>
            <a:r>
              <a:rPr lang="en-US" sz="2400" b="1" i="1" u="sng" dirty="0" smtClean="0"/>
              <a:t>Further Division into two slips </a:t>
            </a:r>
            <a:r>
              <a:rPr lang="en-US" sz="2400" i="1" dirty="0" smtClean="0"/>
              <a:t>attached to the </a:t>
            </a:r>
            <a:r>
              <a:rPr lang="en-US" sz="2400" b="1" i="1" dirty="0" smtClean="0"/>
              <a:t>Borders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</a:t>
            </a:r>
            <a:r>
              <a:rPr lang="en-US" sz="2400" b="1" i="1" dirty="0" smtClean="0">
                <a:solidFill>
                  <a:srgbClr val="FF0000"/>
                </a:solidFill>
              </a:rPr>
              <a:t>Middle Phalanx.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3000" contrast="39000"/>
          </a:blip>
          <a:srcRect b="5688"/>
          <a:stretch>
            <a:fillRect/>
          </a:stretch>
        </p:blipFill>
        <p:spPr bwMode="auto">
          <a:xfrm>
            <a:off x="4374574" y="1238250"/>
            <a:ext cx="4617026" cy="49149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944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Insertion of Flexor Dig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433"/>
            <a:ext cx="9144000" cy="599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Insertion of Flexor Dig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Profundus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52" y="3451746"/>
            <a:ext cx="3810000" cy="13249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i="1" u="sng" dirty="0" smtClean="0"/>
              <a:t>Each tendon</a:t>
            </a:r>
          </a:p>
          <a:p>
            <a:r>
              <a:rPr lang="en-US" sz="2400" i="1" dirty="0" smtClean="0"/>
              <a:t>Inserted into the </a:t>
            </a:r>
            <a:r>
              <a:rPr lang="en-US" sz="2400" b="1" i="1" dirty="0" smtClean="0"/>
              <a:t>Base of the </a:t>
            </a:r>
            <a:r>
              <a:rPr lang="en-US" sz="2400" b="1" i="1" dirty="0" smtClean="0">
                <a:solidFill>
                  <a:srgbClr val="FF0000"/>
                </a:solidFill>
              </a:rPr>
              <a:t>Distal Phalanx.</a:t>
            </a:r>
          </a:p>
          <a:p>
            <a:endParaRPr lang="en-US" dirty="0"/>
          </a:p>
        </p:txBody>
      </p:sp>
      <p:pic>
        <p:nvPicPr>
          <p:cNvPr id="5" name="Picture 2" descr="E:\hand-wrist\scan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42000"/>
          </a:blip>
          <a:srcRect t="20265" r="36463" b="28178"/>
          <a:stretch>
            <a:fillRect/>
          </a:stretch>
        </p:blipFill>
        <p:spPr bwMode="auto">
          <a:xfrm>
            <a:off x="4495800" y="2133600"/>
            <a:ext cx="44196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344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Fibrous Flexor Sheath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3864" y="1752601"/>
            <a:ext cx="3962400" cy="4307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A </a:t>
            </a:r>
            <a:r>
              <a:rPr lang="en-US" sz="2000" b="1" i="1" dirty="0" smtClean="0">
                <a:solidFill>
                  <a:srgbClr val="007E39"/>
                </a:solidFill>
              </a:rPr>
              <a:t>Strong Fibrous Sheath</a:t>
            </a:r>
            <a:r>
              <a:rPr lang="en-US" sz="2000" b="1" i="1" dirty="0" smtClean="0"/>
              <a:t>, which covers the </a:t>
            </a:r>
            <a:r>
              <a:rPr lang="en-US" sz="2000" dirty="0" smtClean="0"/>
              <a:t>anterior surface of the fingers and attached to the sides of the phalanges.</a:t>
            </a:r>
          </a:p>
          <a:p>
            <a:r>
              <a:rPr lang="en-US" sz="2000" b="1" dirty="0" smtClean="0"/>
              <a:t>Its Proximal end is </a:t>
            </a:r>
            <a:r>
              <a:rPr lang="en-US" sz="2000" b="1" dirty="0" smtClean="0">
                <a:solidFill>
                  <a:srgbClr val="FF0000"/>
                </a:solidFill>
              </a:rPr>
              <a:t>opened</a:t>
            </a:r>
            <a:r>
              <a:rPr lang="en-US" sz="2000" b="1" dirty="0" smtClean="0"/>
              <a:t>, Its Distal end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is </a:t>
            </a:r>
            <a:r>
              <a:rPr lang="en-US" sz="2000" b="1" dirty="0" smtClean="0">
                <a:solidFill>
                  <a:srgbClr val="FF0000"/>
                </a:solidFill>
              </a:rPr>
              <a:t>closed</a:t>
            </a:r>
          </a:p>
          <a:p>
            <a:r>
              <a:rPr lang="en-US" sz="2000" b="1" dirty="0" smtClean="0"/>
              <a:t>The Sheath with the Anterior Surfaces of the Phalanges &amp; the Interphalangeal joints form an </a:t>
            </a:r>
            <a:r>
              <a:rPr lang="en-US" sz="2000" b="1" i="1" dirty="0" smtClean="0">
                <a:solidFill>
                  <a:srgbClr val="0000FF"/>
                </a:solidFill>
              </a:rPr>
              <a:t>Osteofibrous blind Tunnel</a:t>
            </a:r>
            <a:r>
              <a:rPr lang="en-US" sz="2000" dirty="0" smtClean="0"/>
              <a:t>, for  </a:t>
            </a:r>
            <a:r>
              <a:rPr lang="en-US" sz="2000" b="1" dirty="0" smtClean="0"/>
              <a:t>the long flexor tendons of the fingers e.</a:t>
            </a:r>
            <a:endParaRPr lang="en-US" sz="2000" b="1" dirty="0"/>
          </a:p>
        </p:txBody>
      </p:sp>
      <p:pic>
        <p:nvPicPr>
          <p:cNvPr id="2050" name="Picture 2" descr="C:\Documents and Settings\Jamila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5788"/>
          <a:stretch>
            <a:fillRect/>
          </a:stretch>
        </p:blipFill>
        <p:spPr bwMode="auto">
          <a:xfrm>
            <a:off x="201304" y="1269232"/>
            <a:ext cx="4419600" cy="4810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9281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Synovial Flexor Sheaths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2483" y="1606186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dirty="0" smtClean="0">
                <a:solidFill>
                  <a:srgbClr val="0000FF"/>
                </a:solidFill>
              </a:rPr>
              <a:t>sheath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Burs)</a:t>
            </a:r>
            <a:r>
              <a:rPr lang="en-US" sz="2000" dirty="0" smtClean="0"/>
              <a:t> </a:t>
            </a:r>
            <a:r>
              <a:rPr lang="en-US" sz="2000" b="1" dirty="0" smtClean="0"/>
              <a:t>contains </a:t>
            </a:r>
            <a:r>
              <a:rPr lang="en-US" sz="2000" dirty="0" smtClean="0"/>
              <a:t>tendons of Flexor </a:t>
            </a:r>
            <a:r>
              <a:rPr lang="en-US" sz="2000" dirty="0" err="1" smtClean="0"/>
              <a:t>Digitorum</a:t>
            </a:r>
            <a:r>
              <a:rPr lang="en-US" sz="2000" dirty="0" smtClean="0"/>
              <a:t> </a:t>
            </a:r>
            <a:r>
              <a:rPr lang="en-US" sz="2000" dirty="0" err="1" smtClean="0"/>
              <a:t>Superficialis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Profundus</a:t>
            </a:r>
            <a:endParaRPr lang="en-US" sz="2000" dirty="0" smtClean="0"/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Medial</a:t>
            </a:r>
            <a:r>
              <a:rPr lang="en-US" sz="2000" b="1" i="1" dirty="0" smtClean="0"/>
              <a:t> </a:t>
            </a:r>
            <a:r>
              <a:rPr lang="en-US" sz="2000" dirty="0" smtClean="0"/>
              <a:t>part of the sheath</a:t>
            </a:r>
            <a:r>
              <a:rPr lang="en-US" sz="2000" b="1" i="1" dirty="0" smtClean="0"/>
              <a:t> </a:t>
            </a:r>
            <a:r>
              <a:rPr lang="en-US" sz="2000" dirty="0" smtClean="0"/>
              <a:t>extends distally (without interruption) on the tendons of the </a:t>
            </a:r>
            <a:r>
              <a:rPr lang="en-US" sz="2000" b="1" i="1" dirty="0" smtClean="0"/>
              <a:t>little finger.</a:t>
            </a:r>
          </a:p>
          <a:p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Lateral part </a:t>
            </a:r>
            <a:r>
              <a:rPr lang="en-US" sz="2000" dirty="0" smtClean="0"/>
              <a:t>of the sheath </a:t>
            </a:r>
            <a:r>
              <a:rPr lang="en-US" sz="2000" b="1" dirty="0" smtClean="0"/>
              <a:t>stops</a:t>
            </a:r>
            <a:r>
              <a:rPr lang="en-US" sz="2000" dirty="0" smtClean="0"/>
              <a:t> on the middle of the palm.</a:t>
            </a:r>
          </a:p>
          <a:p>
            <a:r>
              <a:rPr lang="en-US" sz="2000" dirty="0" smtClean="0"/>
              <a:t>The distal ends of the long flexor tendons to</a:t>
            </a:r>
            <a:r>
              <a:rPr lang="en-US" sz="2000" b="1" i="1" dirty="0" smtClean="0"/>
              <a:t>(Index, Middle &amp; Ring) </a:t>
            </a:r>
            <a:r>
              <a:rPr lang="en-US" sz="2000" dirty="0" smtClean="0"/>
              <a:t>fingers acquire </a:t>
            </a:r>
            <a:r>
              <a:rPr lang="en-US" sz="2000" b="1" i="1" dirty="0" smtClean="0">
                <a:solidFill>
                  <a:srgbClr val="0000FF"/>
                </a:solidFill>
              </a:rPr>
              <a:t>Digital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2000" b="1" i="1" dirty="0" smtClean="0">
                <a:solidFill>
                  <a:srgbClr val="0000FF"/>
                </a:solidFill>
              </a:rPr>
              <a:t> Sheaths.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2" descr="C:\Documents and Settings\User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7586"/>
          <a:stretch>
            <a:fillRect/>
          </a:stretch>
        </p:blipFill>
        <p:spPr bwMode="auto">
          <a:xfrm>
            <a:off x="4648200" y="1905000"/>
            <a:ext cx="4114800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632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Synovial Flexor Sheaths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</a:t>
            </a:r>
            <a:r>
              <a:rPr lang="en-US" sz="2400" b="1" i="1" dirty="0" smtClean="0">
                <a:solidFill>
                  <a:srgbClr val="0000FF"/>
                </a:solidFill>
              </a:rPr>
              <a:t>Radial Bursa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 </a:t>
            </a:r>
            <a:r>
              <a:rPr lang="en-US" sz="2400" b="1" i="1" dirty="0" smtClean="0"/>
              <a:t>y</a:t>
            </a:r>
            <a:r>
              <a:rPr lang="ar-SA" sz="2400" b="1" i="1" dirty="0" smtClean="0"/>
              <a:t> </a:t>
            </a:r>
            <a:r>
              <a:rPr lang="en-US" sz="2400" b="1" i="1" dirty="0" smtClean="0"/>
              <a:t>allow </a:t>
            </a:r>
            <a:r>
              <a:rPr lang="en-US" sz="2400" b="1" i="1" dirty="0" smtClean="0"/>
              <a:t>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1026" name="Picture 2" descr="C9FF6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2084" y="1652090"/>
            <a:ext cx="4433714" cy="48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746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Lumbrical</a:t>
            </a:r>
            <a:r>
              <a:rPr lang="en-US" sz="3200" b="1" i="1" dirty="0" smtClean="0">
                <a:solidFill>
                  <a:srgbClr val="FF0000"/>
                </a:solidFill>
              </a:rPr>
              <a:t> Muscles 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831609" y="1156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1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EXT. EXP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r>
                        <a:rPr lang="en-US" sz="1600" b="1" baseline="30000" dirty="0" smtClean="0"/>
                        <a:t>ST</a:t>
                      </a:r>
                      <a:r>
                        <a:rPr lang="en-US" sz="1600" b="1" dirty="0" smtClean="0"/>
                        <a:t> &amp; 2</a:t>
                      </a:r>
                      <a:r>
                        <a:rPr lang="en-US" sz="1600" b="1" baseline="30000" dirty="0" smtClean="0"/>
                        <a:t>ND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i="1" dirty="0" smtClean="0"/>
                        <a:t>(</a:t>
                      </a:r>
                      <a:r>
                        <a:rPr lang="en-US" sz="1600" b="1" i="1" dirty="0" smtClean="0">
                          <a:solidFill>
                            <a:srgbClr val="007E39"/>
                          </a:solidFill>
                        </a:rPr>
                        <a:t>MEDIAN</a:t>
                      </a:r>
                      <a:r>
                        <a:rPr lang="en-US" sz="1600" b="1" i="1" baseline="0" dirty="0" smtClean="0">
                          <a:solidFill>
                            <a:srgbClr val="007E39"/>
                          </a:solidFill>
                        </a:rPr>
                        <a:t> N</a:t>
                      </a:r>
                      <a:r>
                        <a:rPr lang="en-US" sz="1600" b="1" i="1" baseline="0" dirty="0" smtClean="0"/>
                        <a:t>).</a:t>
                      </a:r>
                    </a:p>
                    <a:p>
                      <a:r>
                        <a:rPr lang="en-US" sz="1600" b="1" i="1" baseline="0" dirty="0" smtClean="0"/>
                        <a:t>3</a:t>
                      </a:r>
                      <a:r>
                        <a:rPr lang="en-US" sz="1600" b="1" i="1" baseline="30000" dirty="0" smtClean="0"/>
                        <a:t>RD</a:t>
                      </a:r>
                      <a:r>
                        <a:rPr lang="en-US" sz="1600" b="1" i="1" baseline="0" dirty="0" smtClean="0"/>
                        <a:t> &amp; 4</a:t>
                      </a:r>
                      <a:r>
                        <a:rPr lang="en-US" sz="1600" b="1" i="1" baseline="30000" dirty="0" smtClean="0"/>
                        <a:t>TH</a:t>
                      </a:r>
                      <a:r>
                        <a:rPr lang="en-US" sz="1600" b="1" i="1" baseline="0" dirty="0" smtClean="0"/>
                        <a:t> </a:t>
                      </a:r>
                    </a:p>
                    <a:p>
                      <a:r>
                        <a:rPr lang="en-US" sz="1600" b="1" i="1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1" baseline="0" dirty="0" smtClean="0"/>
                        <a:t>(Deep branch)</a:t>
                      </a:r>
                      <a:endParaRPr lang="en-US" sz="16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42000"/>
          </a:blip>
          <a:srcRect b="5688"/>
          <a:stretch>
            <a:fillRect/>
          </a:stretch>
        </p:blipFill>
        <p:spPr bwMode="auto">
          <a:xfrm>
            <a:off x="177424" y="1074762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5978857" y="3088943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4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3425588" y="3894161"/>
            <a:ext cx="2286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966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Palmar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Interossei</a:t>
            </a:r>
            <a:r>
              <a:rPr lang="en-US" sz="3200" b="1" i="1" dirty="0" smtClean="0">
                <a:solidFill>
                  <a:srgbClr val="FF0000"/>
                </a:solidFill>
              </a:rPr>
              <a:t> 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886199" y="1920875"/>
          <a:ext cx="51054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82"/>
                <a:gridCol w="1701019"/>
                <a:gridCol w="5334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+mn-lt"/>
                        </a:rPr>
                        <a:t>ORIG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sng" dirty="0" smtClean="0">
                          <a:latin typeface="+mn-lt"/>
                        </a:rPr>
                        <a:t>1</a:t>
                      </a:r>
                      <a:r>
                        <a:rPr lang="en-US" sz="2400" b="0" i="0" u="sng" baseline="30000" dirty="0" smtClean="0">
                          <a:latin typeface="+mn-lt"/>
                        </a:rPr>
                        <a:t>s</a:t>
                      </a:r>
                      <a:r>
                        <a:rPr lang="en-US" sz="2400" b="0" i="0" baseline="30000" dirty="0" smtClean="0">
                          <a:latin typeface="+mn-lt"/>
                        </a:rPr>
                        <a:t>t</a:t>
                      </a:r>
                      <a:r>
                        <a:rPr lang="en-US" b="0" i="0" dirty="0" smtClean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0" i="0" u="sng" dirty="0" smtClean="0"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thumb, index, ring, &amp; little fingers and dorsal </a:t>
                      </a:r>
                      <a:r>
                        <a:rPr kumimoji="0"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Xp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fingers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toward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 of  the 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4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one</a:t>
                      </a:r>
                      <a:r>
                        <a:rPr kumimoji="0"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40000"/>
          </a:blip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5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aponeurosis).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221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Dorsal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Interossei</a:t>
            </a:r>
            <a:r>
              <a:rPr lang="en-US" sz="3200" b="1" i="1" dirty="0" smtClean="0">
                <a:solidFill>
                  <a:srgbClr val="FF0000"/>
                </a:solidFill>
              </a:rPr>
              <a:t> 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3962400" y="2286000"/>
          <a:ext cx="5029200" cy="273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1280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&amp; 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</a:t>
                      </a:r>
                    </a:p>
                    <a:p>
                      <a:pPr rtl="0"/>
                      <a:r>
                        <a:rPr lang="en-US" b="1" i="0" dirty="0" smtClean="0"/>
                        <a:t>Expansion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b="1" i="0" dirty="0" smtClean="0"/>
                        <a:t>AB</a:t>
                      </a:r>
                    </a:p>
                    <a:p>
                      <a:pPr rtl="0"/>
                      <a:r>
                        <a:rPr lang="en-US" b="1" i="0" dirty="0" smtClean="0"/>
                        <a:t>fingers  away from</a:t>
                      </a:r>
                    </a:p>
                    <a:p>
                      <a:pPr rtl="0"/>
                      <a:r>
                        <a:rPr lang="en-US" b="1" i="0" dirty="0" smtClean="0"/>
                        <a:t>center of the</a:t>
                      </a:r>
                    </a:p>
                    <a:p>
                      <a:pPr rtl="0"/>
                      <a:r>
                        <a:rPr lang="en-US" sz="2400" b="1" i="0" dirty="0" smtClean="0"/>
                        <a:t>3</a:t>
                      </a:r>
                      <a:r>
                        <a:rPr lang="en-US" sz="2400" b="1" i="0" baseline="30000" dirty="0" smtClean="0"/>
                        <a:t>rd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28145"/>
            <a:ext cx="9144000" cy="622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Action of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Lumbricals</a:t>
            </a:r>
            <a:r>
              <a:rPr lang="en-US" sz="3200" b="1" i="1" dirty="0" smtClean="0">
                <a:solidFill>
                  <a:srgbClr val="FF0000"/>
                </a:solidFill>
              </a:rPr>
              <a:t> &amp;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Interossei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296" y="1584420"/>
            <a:ext cx="6705600" cy="4495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035296" y="295602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21496" y="280362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07096" y="166062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319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Extensor Expansion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9559" y="1479332"/>
            <a:ext cx="37338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i="1" dirty="0" smtClean="0"/>
              <a:t>Formed from the expansion of the tendons of extensor dig. </a:t>
            </a:r>
          </a:p>
          <a:p>
            <a:r>
              <a:rPr lang="en-US" sz="2000" i="1" dirty="0" smtClean="0"/>
              <a:t>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 splits into </a:t>
            </a:r>
            <a:r>
              <a:rPr lang="en-US" sz="2000" b="1" i="1" dirty="0" smtClean="0"/>
              <a:t>(3) parts: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Central</a:t>
            </a:r>
            <a:r>
              <a:rPr lang="en-US" sz="2000" b="1" i="1" dirty="0" smtClean="0">
                <a:solidFill>
                  <a:srgbClr val="0000FF"/>
                </a:solidFill>
              </a:rPr>
              <a:t>:</a:t>
            </a:r>
            <a:r>
              <a:rPr lang="en-US" sz="2000" i="1" dirty="0" smtClean="0"/>
              <a:t> inserted into the </a:t>
            </a:r>
            <a:r>
              <a:rPr lang="en-US" sz="2000" b="1" i="1" dirty="0" smtClean="0"/>
              <a:t>base </a:t>
            </a:r>
            <a:r>
              <a:rPr lang="en-US" sz="2000" i="1" dirty="0" smtClean="0"/>
              <a:t>of </a:t>
            </a:r>
            <a:r>
              <a:rPr lang="en-US" sz="20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2000" i="1" dirty="0" smtClean="0"/>
              <a:t>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2000" i="1" dirty="0" smtClean="0"/>
              <a:t>: inserted into the </a:t>
            </a:r>
            <a:r>
              <a:rPr lang="en-US" sz="2000" b="1" i="1" dirty="0" smtClean="0"/>
              <a:t>base of the </a:t>
            </a:r>
            <a:r>
              <a:rPr lang="en-US" sz="20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r>
              <a:rPr lang="en-US" sz="2000" b="1" i="1" dirty="0" smtClean="0"/>
              <a:t>(1) </a:t>
            </a:r>
            <a:r>
              <a:rPr lang="en-US" sz="2000" i="1" dirty="0" smtClean="0"/>
              <a:t>Corresponding </a:t>
            </a:r>
            <a:r>
              <a:rPr lang="en-US" sz="20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2000" b="1" i="1" dirty="0" smtClean="0">
                <a:solidFill>
                  <a:srgbClr val="007E39"/>
                </a:solidFill>
              </a:rPr>
              <a:t> </a:t>
            </a:r>
            <a:r>
              <a:rPr lang="en-US" sz="2000" b="1" i="1" dirty="0" smtClean="0"/>
              <a:t>muscle  (on each side).</a:t>
            </a:r>
          </a:p>
          <a:p>
            <a:r>
              <a:rPr lang="en-US" sz="2000" i="1" dirty="0" smtClean="0"/>
              <a:t>(2)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muscle </a:t>
            </a:r>
            <a:r>
              <a:rPr lang="en-US" sz="2000" b="1" i="1" dirty="0" smtClean="0"/>
              <a:t> (on the lateral side)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r>
              <a:rPr lang="en-US" sz="2000" b="1" i="1" dirty="0" smtClean="0">
                <a:solidFill>
                  <a:srgbClr val="FF0000"/>
                </a:solidFill>
              </a:rPr>
              <a:t> 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79575" y="1245476"/>
            <a:ext cx="3865845" cy="523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4400" b="1" i="1" dirty="0" smtClean="0">
                <a:solidFill>
                  <a:srgbClr val="FF0000"/>
                </a:solidFill>
              </a:rPr>
              <a:t>Thank you</a:t>
            </a:r>
            <a:endParaRPr lang="ar-SA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dirty="0" smtClean="0"/>
              <a:t>Bands of Deep Fascia at the wrist.</a:t>
            </a:r>
          </a:p>
          <a:p>
            <a:r>
              <a:rPr lang="en-US" sz="2000" b="1" i="1" dirty="0" smtClean="0">
                <a:solidFill>
                  <a:schemeClr val="tx1"/>
                </a:solidFill>
              </a:rPr>
              <a:t>Flexor &amp; Extensor </a:t>
            </a:r>
            <a:r>
              <a:rPr lang="en-US" sz="2000" b="1" i="1" dirty="0" err="1" smtClean="0">
                <a:solidFill>
                  <a:schemeClr val="tx1"/>
                </a:solidFill>
              </a:rPr>
              <a:t>retinacula</a:t>
            </a:r>
            <a:r>
              <a:rPr lang="en-US" sz="2000" b="1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r>
              <a:rPr lang="en-US" sz="2000" i="1" dirty="0" smtClean="0"/>
              <a:t>Hold the long flexor and extensor tendons in position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Medially </a:t>
            </a:r>
            <a:r>
              <a:rPr lang="en-US" sz="2000" b="1" i="1" dirty="0" smtClean="0">
                <a:solidFill>
                  <a:schemeClr val="tx1"/>
                </a:solidFill>
              </a:rPr>
              <a:t>both attached to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/>
              <a:t>: </a:t>
            </a:r>
            <a:r>
              <a:rPr lang="en-US" sz="2000" b="1" i="1" dirty="0" err="1" smtClean="0"/>
              <a:t>Pisiform</a:t>
            </a:r>
            <a:r>
              <a:rPr lang="en-US" sz="2000" b="1" i="1" dirty="0" smtClean="0"/>
              <a:t> &amp; Hook of </a:t>
            </a:r>
            <a:r>
              <a:rPr lang="en-US" sz="2000" b="1" i="1" dirty="0" err="1" smtClean="0"/>
              <a:t>Hamate</a:t>
            </a:r>
            <a:r>
              <a:rPr lang="en-US" sz="2000" b="1" i="1" dirty="0" smtClean="0"/>
              <a:t>. 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2000" b="1" i="1" u="sng" dirty="0" smtClean="0"/>
              <a:t> </a:t>
            </a:r>
          </a:p>
          <a:p>
            <a:r>
              <a:rPr lang="en-US" sz="2000" b="1" i="1" dirty="0" smtClean="0"/>
              <a:t>Flexor </a:t>
            </a:r>
            <a:r>
              <a:rPr lang="en-US" sz="2000" b="1" i="1" dirty="0" err="1" smtClean="0"/>
              <a:t>Retinaculum</a:t>
            </a:r>
            <a:r>
              <a:rPr lang="en-US" sz="2000" b="1" i="1" dirty="0" smtClean="0"/>
              <a:t> to:</a:t>
            </a:r>
          </a:p>
          <a:p>
            <a:r>
              <a:rPr lang="en-US" sz="2000" b="1" i="1" dirty="0" smtClean="0"/>
              <a:t>Tubercle of </a:t>
            </a:r>
            <a:r>
              <a:rPr lang="en-US" sz="2000" b="1" i="1" dirty="0" err="1" smtClean="0"/>
              <a:t>Scaphoid</a:t>
            </a:r>
            <a:r>
              <a:rPr lang="en-US" sz="2000" b="1" i="1" dirty="0" smtClean="0"/>
              <a:t> &amp; Trapezium</a:t>
            </a:r>
            <a:r>
              <a:rPr lang="en-US" sz="2000" i="1" dirty="0" smtClean="0"/>
              <a:t>.</a:t>
            </a:r>
          </a:p>
          <a:p>
            <a:r>
              <a:rPr lang="en-US" sz="2000" b="1" i="1" dirty="0" smtClean="0"/>
              <a:t>Extensor Retinaculum to:</a:t>
            </a:r>
          </a:p>
          <a:p>
            <a:r>
              <a:rPr lang="en-US" sz="2000" b="1" i="1" dirty="0" smtClean="0"/>
              <a:t>Distal end of Radius.</a:t>
            </a:r>
            <a:endParaRPr lang="en-US" sz="2000" b="1" i="1" dirty="0"/>
          </a:p>
        </p:txBody>
      </p:sp>
      <p:pic>
        <p:nvPicPr>
          <p:cNvPr id="4098" name="Picture 2" descr="E:\hand-wrist\scan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30000" contrast="50000"/>
          </a:blip>
          <a:srcRect l="3883" t="46044" r="3882" b="5836"/>
          <a:stretch>
            <a:fillRect/>
          </a:stretch>
        </p:blipFill>
        <p:spPr bwMode="auto">
          <a:xfrm>
            <a:off x="228600" y="1295400"/>
            <a:ext cx="4419600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329548"/>
            <a:ext cx="35814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000" b="1" i="1" u="sng" dirty="0" smtClean="0">
                <a:solidFill>
                  <a:srgbClr val="C00000"/>
                </a:solidFill>
              </a:rPr>
              <a:t>From Medial to Lateral: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Flexor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Ulnar</a:t>
            </a:r>
            <a:r>
              <a:rPr lang="en-US" sz="24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cutaneous</a:t>
            </a:r>
            <a:r>
              <a:rPr lang="en-US" sz="2400" b="1" i="1" dirty="0" smtClean="0"/>
              <a:t> branch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Palmaris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cutaneous</a:t>
            </a:r>
            <a:r>
              <a:rPr lang="en-US" sz="2400" b="1" i="1" dirty="0" smtClean="0"/>
              <a:t> branch of median nerve.</a:t>
            </a:r>
            <a:endParaRPr lang="en-US" sz="2400" b="1" i="1" dirty="0"/>
          </a:p>
        </p:txBody>
      </p:sp>
      <p:pic>
        <p:nvPicPr>
          <p:cNvPr id="5" name="Picture 2" descr="E:\hand-wrist\scan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 contrast="50000"/>
          </a:blip>
          <a:srcRect l="1379" t="46564" r="3793" b="4971"/>
          <a:stretch>
            <a:fillRect/>
          </a:stretch>
        </p:blipFill>
        <p:spPr bwMode="auto">
          <a:xfrm>
            <a:off x="4109554" y="1203420"/>
            <a:ext cx="4876800" cy="5105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38948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Structures Pass Superficial to Flexor Retinaculum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7554" y="1889220"/>
            <a:ext cx="1752600" cy="304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2954" y="3337020"/>
            <a:ext cx="609600" cy="228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8136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Carpal Tunnel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9000"/>
          </a:blip>
          <a:srcRect b="2041"/>
          <a:stretch>
            <a:fillRect/>
          </a:stretch>
        </p:blipFill>
        <p:spPr bwMode="auto">
          <a:xfrm>
            <a:off x="228600" y="1905000"/>
            <a:ext cx="4191000" cy="4800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267200" cy="46331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Formed from  </a:t>
            </a:r>
            <a:r>
              <a:rPr lang="en-US" sz="2000" b="1" dirty="0" smtClean="0"/>
              <a:t>concave anterior surface of the </a:t>
            </a:r>
            <a:r>
              <a:rPr lang="en-US" sz="2000" b="1" dirty="0" err="1" smtClean="0"/>
              <a:t>Carpus</a:t>
            </a:r>
            <a:r>
              <a:rPr lang="en-US" sz="2000" b="1" dirty="0" smtClean="0"/>
              <a:t>, </a:t>
            </a:r>
          </a:p>
          <a:p>
            <a:r>
              <a:rPr lang="en-US" sz="2000" b="1" dirty="0" smtClean="0"/>
              <a:t>Covered by Flexor </a:t>
            </a:r>
            <a:r>
              <a:rPr lang="en-US" sz="2000" b="1" dirty="0" err="1" smtClean="0"/>
              <a:t>Retinaculum</a:t>
            </a:r>
            <a:r>
              <a:rPr lang="en-US" sz="2000" dirty="0" smtClean="0"/>
              <a:t>.</a:t>
            </a:r>
          </a:p>
          <a:p>
            <a:r>
              <a:rPr lang="en-US" b="1" i="1" u="sng" dirty="0" smtClean="0">
                <a:solidFill>
                  <a:srgbClr val="0000FF"/>
                </a:solidFill>
              </a:rPr>
              <a:t>Contents</a:t>
            </a:r>
            <a:r>
              <a:rPr lang="en-US" b="1" u="sng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(Structures Beneath Flexor </a:t>
            </a:r>
          </a:p>
          <a:p>
            <a:pPr>
              <a:buNone/>
            </a:pPr>
            <a:r>
              <a:rPr lang="en-US" sz="2000" b="1" dirty="0" err="1" smtClean="0"/>
              <a:t>Retinaculum</a:t>
            </a:r>
            <a:r>
              <a:rPr lang="en-US" sz="2000" b="1" dirty="0" smtClean="0"/>
              <a:t>)</a:t>
            </a:r>
          </a:p>
          <a:p>
            <a:r>
              <a:rPr lang="en-US" sz="2000" b="1" i="1" u="sng" dirty="0" smtClean="0">
                <a:solidFill>
                  <a:srgbClr val="C00000"/>
                </a:solidFill>
              </a:rPr>
              <a:t>From Medial to Lateral </a:t>
            </a:r>
            <a:r>
              <a:rPr lang="en-US" sz="2000" b="1" u="sng" dirty="0" smtClean="0"/>
              <a:t>:</a:t>
            </a:r>
          </a:p>
          <a:p>
            <a:r>
              <a:rPr lang="en-US" sz="2000" dirty="0" smtClean="0"/>
              <a:t>1</a:t>
            </a:r>
            <a:r>
              <a:rPr lang="en-US" sz="2000" b="1" i="1" dirty="0" smtClean="0"/>
              <a:t>. Long flexor tendons to the fingers </a:t>
            </a:r>
          </a:p>
          <a:p>
            <a:r>
              <a:rPr lang="en-US" sz="2000" b="1" i="1" dirty="0" smtClean="0"/>
              <a:t>(Flex. Dig </a:t>
            </a:r>
            <a:r>
              <a:rPr lang="en-US" sz="2000" b="1" i="1" dirty="0" err="1" smtClean="0"/>
              <a:t>Superficialis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Profundus</a:t>
            </a:r>
            <a:r>
              <a:rPr lang="en-US" sz="2000" b="1" i="1" dirty="0" smtClean="0"/>
              <a:t>). 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2.Median nerve.</a:t>
            </a:r>
          </a:p>
          <a:p>
            <a:r>
              <a:rPr lang="en-US" sz="2000" b="1" i="1" dirty="0" smtClean="0"/>
              <a:t>3. Flexor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endParaRPr lang="en-US" sz="2000" b="1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" y="2362200"/>
            <a:ext cx="838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819400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2133600"/>
            <a:ext cx="533400" cy="152400"/>
          </a:xfrm>
          <a:prstGeom prst="rect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2487304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0377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Capal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tunnel Syndrome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01152" y="1272985"/>
            <a:ext cx="4800600" cy="52165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i="1" u="sng" dirty="0" smtClean="0">
                <a:solidFill>
                  <a:srgbClr val="0000FF"/>
                </a:solidFill>
              </a:rPr>
              <a:t>Causes :</a:t>
            </a:r>
          </a:p>
          <a:p>
            <a:pPr>
              <a:lnSpc>
                <a:spcPct val="90000"/>
              </a:lnSpc>
            </a:pPr>
            <a:r>
              <a:rPr lang="en-US" sz="2400" b="1" i="1" dirty="0" smtClean="0"/>
              <a:t>Compression of the median nerve within the carpal tunnel.</a:t>
            </a:r>
          </a:p>
          <a:p>
            <a:pPr>
              <a:lnSpc>
                <a:spcPct val="90000"/>
              </a:lnSpc>
            </a:pPr>
            <a:r>
              <a:rPr lang="en-US" sz="2400" b="1" i="1" u="sng" dirty="0" smtClean="0">
                <a:solidFill>
                  <a:srgbClr val="FF0000"/>
                </a:solidFill>
              </a:rPr>
              <a:t>Manifestations </a:t>
            </a:r>
            <a:r>
              <a:rPr lang="en-US" sz="2400" b="1" i="1" u="sng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(1)</a:t>
            </a:r>
            <a:r>
              <a:rPr lang="en-US" sz="2400" i="1" dirty="0"/>
              <a:t> </a:t>
            </a:r>
            <a:r>
              <a:rPr lang="en-US" sz="2400" b="1" i="1" dirty="0"/>
              <a:t>Burning pain (pins and needles ) in the lateral three and half fingers.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(2) </a:t>
            </a:r>
            <a:r>
              <a:rPr lang="en-US" sz="2400" b="1" i="1" dirty="0" smtClean="0"/>
              <a:t>weakness or atrophy </a:t>
            </a:r>
            <a:r>
              <a:rPr lang="en-US" sz="2400" b="1" i="1" dirty="0"/>
              <a:t>of the </a:t>
            </a:r>
            <a:r>
              <a:rPr lang="en-US" sz="2400" b="1" i="1" dirty="0" err="1"/>
              <a:t>thenar</a:t>
            </a:r>
            <a:r>
              <a:rPr lang="en-US" sz="2400" b="1" i="1" dirty="0"/>
              <a:t> muscles </a:t>
            </a:r>
            <a:r>
              <a:rPr lang="en-US" sz="2400" b="1" i="1" dirty="0" smtClean="0">
                <a:solidFill>
                  <a:srgbClr val="0000FF"/>
                </a:solidFill>
              </a:rPr>
              <a:t>Ape Hand</a:t>
            </a:r>
            <a:r>
              <a:rPr lang="en-US" sz="2400" i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(3) </a:t>
            </a:r>
            <a:r>
              <a:rPr lang="en-US" sz="2400" b="1" i="1" dirty="0" smtClean="0"/>
              <a:t>Inability to </a:t>
            </a:r>
            <a:r>
              <a:rPr lang="en-US" sz="2400" b="1" i="1" dirty="0" smtClean="0">
                <a:solidFill>
                  <a:srgbClr val="007E39"/>
                </a:solidFill>
              </a:rPr>
              <a:t>Oppose </a:t>
            </a:r>
            <a:r>
              <a:rPr lang="en-US" sz="2400" b="1" i="1" dirty="0" smtClean="0"/>
              <a:t>the thumb.</a:t>
            </a:r>
            <a:endParaRPr lang="en-US" sz="2400" b="1" i="1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No </a:t>
            </a:r>
            <a:r>
              <a:rPr lang="en-US" sz="2400" b="1" i="1" dirty="0" err="1"/>
              <a:t>parethesia</a:t>
            </a:r>
            <a:r>
              <a:rPr lang="en-US" sz="2400" i="1" dirty="0"/>
              <a:t> over the </a:t>
            </a:r>
            <a:r>
              <a:rPr lang="en-US" sz="2400" b="1" i="1" dirty="0" err="1"/>
              <a:t>thenar</a:t>
            </a:r>
            <a:r>
              <a:rPr lang="en-US" sz="2400" b="1" i="1" dirty="0"/>
              <a:t> </a:t>
            </a:r>
            <a:r>
              <a:rPr lang="en-US" sz="2400" b="1" i="1" dirty="0" smtClean="0"/>
              <a:t>eminence?.</a:t>
            </a:r>
            <a:endParaRPr lang="en-US" sz="2400" b="1" i="1" dirty="0"/>
          </a:p>
        </p:txBody>
      </p:sp>
      <p:pic>
        <p:nvPicPr>
          <p:cNvPr id="117764" name="Picture 4" descr="80C582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66465" t="25826" r="15877" b="19499"/>
          <a:stretch>
            <a:fillRect/>
          </a:stretch>
        </p:blipFill>
        <p:spPr>
          <a:xfrm>
            <a:off x="377587" y="1269241"/>
            <a:ext cx="3352800" cy="50292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668"/>
            <a:ext cx="9144000" cy="627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Palmar Aponeurosis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20084"/>
            <a:ext cx="4343400" cy="46444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Thickened deep fascia of the hand.</a:t>
            </a:r>
          </a:p>
          <a:p>
            <a:r>
              <a:rPr lang="en-US" i="1" dirty="0" smtClean="0"/>
              <a:t>Triangular in shape , occupies the central area of the palm.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Apex :</a:t>
            </a:r>
            <a:r>
              <a:rPr lang="en-US" i="1" dirty="0" smtClean="0"/>
              <a:t>attached to the distal border of flexor </a:t>
            </a:r>
            <a:r>
              <a:rPr lang="en-US" i="1" dirty="0" err="1" smtClean="0"/>
              <a:t>retinaculum</a:t>
            </a:r>
            <a:r>
              <a:rPr lang="en-US" i="1" dirty="0" smtClean="0"/>
              <a:t> and receives the insertion of </a:t>
            </a:r>
            <a:r>
              <a:rPr lang="en-US" b="1" i="1" dirty="0" err="1" smtClean="0"/>
              <a:t>palmaris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longus</a:t>
            </a:r>
            <a:r>
              <a:rPr lang="en-US" b="1" i="1" dirty="0" smtClean="0"/>
              <a:t> tendon</a:t>
            </a:r>
            <a:r>
              <a:rPr lang="en-US" i="1" dirty="0" smtClean="0"/>
              <a:t>.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Base : </a:t>
            </a:r>
            <a:r>
              <a:rPr lang="en-US" i="1" dirty="0" smtClean="0"/>
              <a:t>divides at the bases of the fingers into four slips that pass into the fingers.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Functions :</a:t>
            </a:r>
          </a:p>
          <a:p>
            <a:r>
              <a:rPr lang="en-US" i="1" dirty="0" smtClean="0"/>
              <a:t>1. </a:t>
            </a:r>
            <a:r>
              <a:rPr lang="en-US" b="1" i="1" dirty="0" smtClean="0"/>
              <a:t>Gives firm attachment to the overlying skin and improves the grip.</a:t>
            </a:r>
          </a:p>
          <a:p>
            <a:r>
              <a:rPr lang="en-US" b="1" i="1" dirty="0" smtClean="0"/>
              <a:t>2. Protects the underlying tendons, vessels &amp; nerves.</a:t>
            </a:r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026" name="Picture 2" descr="C:\Documents and Settings\User\My Documents\My Pictures\Picture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31000"/>
          </a:blip>
          <a:srcRect/>
          <a:stretch>
            <a:fillRect/>
          </a:stretch>
        </p:blipFill>
        <p:spPr bwMode="auto">
          <a:xfrm>
            <a:off x="443552" y="1487606"/>
            <a:ext cx="3581400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133600" y="44196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7275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Palmaris Brevis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Student Gray\7. Upper limb\F66122-007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38000"/>
          </a:blip>
          <a:srcRect l="12451" r="14377" b="5836"/>
          <a:stretch>
            <a:fillRect/>
          </a:stretch>
        </p:blipFill>
        <p:spPr bwMode="auto">
          <a:xfrm>
            <a:off x="5496635" y="1748051"/>
            <a:ext cx="3429000" cy="4175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01304" y="2024418"/>
          <a:ext cx="5175914" cy="173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23"/>
                <a:gridCol w="686992"/>
                <a:gridCol w="1092858"/>
                <a:gridCol w="1932341"/>
              </a:tblGrid>
              <a:tr h="42035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INSERTION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1281070">
                <a:tc>
                  <a:txBody>
                    <a:bodyPr/>
                    <a:lstStyle/>
                    <a:p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Flexor retinaculum &amp;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Palmar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aponeurosis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Ulnar</a:t>
                      </a:r>
                    </a:p>
                    <a:p>
                      <a:r>
                        <a:rPr lang="en-US" b="1" i="1" dirty="0" smtClean="0"/>
                        <a:t>(</a:t>
                      </a: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Sup.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r>
                        <a:rPr lang="en-US" b="1" i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Corrugation of skin to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1" dirty="0" smtClean="0"/>
                        <a:t>improve</a:t>
                      </a:r>
                    </a:p>
                    <a:p>
                      <a:r>
                        <a:rPr lang="en-US" b="0" i="1" dirty="0" smtClean="0"/>
                        <a:t>grip 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840"/>
            <a:ext cx="9144000" cy="6488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Muscles of Thumb &amp; Little Finger</a:t>
            </a:r>
            <a:endParaRPr lang="ar-S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3000" contrast="35000"/>
          </a:blip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1159</TotalTime>
  <Words>968</Words>
  <Application>Microsoft Office PowerPoint</Application>
  <PresentationFormat>On-screen Show (4:3)</PresentationFormat>
  <Paragraphs>218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OBJECTIVES</vt:lpstr>
      <vt:lpstr>Retinacula</vt:lpstr>
      <vt:lpstr>Structures Pass Superficial to Flexor Retinaculum</vt:lpstr>
      <vt:lpstr>Carpal Tunnel</vt:lpstr>
      <vt:lpstr>Capal tunnel Syndrome</vt:lpstr>
      <vt:lpstr>Palmar Aponeurosis</vt:lpstr>
      <vt:lpstr>Palmaris Brevis</vt:lpstr>
      <vt:lpstr>Short Muscles of Thumb &amp; Little Finger</vt:lpstr>
      <vt:lpstr>Hypothenar Eminence (3)</vt:lpstr>
      <vt:lpstr>Thenar Eminence (3)</vt:lpstr>
      <vt:lpstr> Adductor  Pollicis Brevis </vt:lpstr>
      <vt:lpstr> Insertion of Flexor Dig Superficialis</vt:lpstr>
      <vt:lpstr>Insertion of Flexor Dig Profundus</vt:lpstr>
      <vt:lpstr>Fibrous Flexor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ksupy</cp:lastModifiedBy>
  <cp:revision>162</cp:revision>
  <dcterms:created xsi:type="dcterms:W3CDTF">2010-12-28T10:24:27Z</dcterms:created>
  <dcterms:modified xsi:type="dcterms:W3CDTF">2011-12-26T06:02:16Z</dcterms:modified>
</cp:coreProperties>
</file>