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369" r:id="rId2"/>
    <p:sldId id="373" r:id="rId3"/>
    <p:sldId id="381" r:id="rId4"/>
    <p:sldId id="382" r:id="rId5"/>
    <p:sldId id="374" r:id="rId6"/>
    <p:sldId id="370" r:id="rId7"/>
    <p:sldId id="383" r:id="rId8"/>
    <p:sldId id="371" r:id="rId9"/>
    <p:sldId id="384" r:id="rId10"/>
    <p:sldId id="375" r:id="rId11"/>
    <p:sldId id="376" r:id="rId12"/>
    <p:sldId id="377" r:id="rId13"/>
    <p:sldId id="378" r:id="rId14"/>
    <p:sldId id="368" r:id="rId15"/>
    <p:sldId id="297" r:id="rId16"/>
    <p:sldId id="299" r:id="rId17"/>
    <p:sldId id="300" r:id="rId18"/>
    <p:sldId id="340" r:id="rId19"/>
    <p:sldId id="343" r:id="rId20"/>
    <p:sldId id="344" r:id="rId21"/>
    <p:sldId id="345" r:id="rId22"/>
    <p:sldId id="379" r:id="rId23"/>
    <p:sldId id="380" r:id="rId24"/>
    <p:sldId id="304" r:id="rId25"/>
    <p:sldId id="354" r:id="rId26"/>
    <p:sldId id="358" r:id="rId27"/>
    <p:sldId id="35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FFCC66"/>
    <a:srgbClr val="000000"/>
    <a:srgbClr val="FF0000"/>
    <a:srgbClr val="FF00FF"/>
    <a:srgbClr val="9999FF"/>
    <a:srgbClr val="FF33CC"/>
    <a:srgbClr val="FF33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7335" autoAdjust="0"/>
  </p:normalViewPr>
  <p:slideViewPr>
    <p:cSldViewPr snapToGrid="0" showGuides="1">
      <p:cViewPr>
        <p:scale>
          <a:sx n="60" d="100"/>
          <a:sy n="60" d="100"/>
        </p:scale>
        <p:origin x="-10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76A8C1C-3BC6-4A76-BBD7-13DAACBEF6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C1FBF-E2FB-43F7-8C4B-A962D6DE0F1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018CF-DEB7-49BE-8823-66BA481339F2}" type="slidenum">
              <a:rPr lang="en-US"/>
              <a:pPr/>
              <a:t>14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292A-83B1-4804-8255-D46DCF609D37}" type="slidenum">
              <a:rPr lang="en-US"/>
              <a:pPr/>
              <a:t>15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973D6-699A-4026-8488-730733B368D0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70839-71A0-4EEF-A727-913D82CBDBFB}" type="slidenum">
              <a:rPr lang="en-US"/>
              <a:pPr/>
              <a:t>17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5B898-B811-4C17-9C7D-829216465B50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F4121-6432-426F-9837-1D0FEB273D00}" type="slidenum">
              <a:rPr lang="en-US"/>
              <a:pPr/>
              <a:t>19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7BCE4-D61F-4953-9C0F-AD1402E576D0}" type="slidenum">
              <a:rPr lang="en-US"/>
              <a:pPr/>
              <a:t>20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6F99B-5490-4ACA-9BDC-EF5DD1D2071D}" type="slidenum">
              <a:rPr lang="en-US"/>
              <a:pPr/>
              <a:t>21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D9882-7E95-4F85-A06B-E8F81A02EC03}" type="slidenum">
              <a:rPr lang="en-US"/>
              <a:pPr/>
              <a:t>24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F314A-AE8F-4DBF-94BD-D717B1874C2C}" type="slidenum">
              <a:rPr lang="en-US"/>
              <a:pPr/>
              <a:t>25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502DB-5EC2-45A7-9087-936F0DEA4F6C}" type="slidenum">
              <a:rPr lang="en-US"/>
              <a:pPr/>
              <a:t>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E589A-963E-4D1D-A925-C350A4BC544B}" type="slidenum">
              <a:rPr lang="en-US"/>
              <a:pPr/>
              <a:t>26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1056E-4987-4959-80B9-3B5685BA0EF6}" type="slidenum">
              <a:rPr lang="en-US"/>
              <a:pPr/>
              <a:t>27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A80F9-04C6-4C30-8C98-51C5B46A6582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C1FBF-E2FB-43F7-8C4B-A962D6DE0F14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4302A-F2AF-4CDF-BD8E-CE4E1F44BC81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4302A-F2AF-4CDF-BD8E-CE4E1F44BC81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E662B-A3E3-4AA3-BAE0-F989411977F9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E662B-A3E3-4AA3-BAE0-F989411977F9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0A385-071A-46B5-82DD-93FAAD14B254}" type="slidenum">
              <a:rPr lang="en-US"/>
              <a:pPr/>
              <a:t>10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63D72-785B-4E81-978B-6A77346DC13F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58CD48-7E46-4BB2-AA14-ECA49853D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3126F-0163-40B5-A3A1-7CA4D6942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2D8E8-0C8D-49B3-A11A-72C6356FE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8005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2963" y="6400800"/>
            <a:ext cx="501650" cy="304800"/>
          </a:xfrm>
        </p:spPr>
        <p:txBody>
          <a:bodyPr/>
          <a:lstStyle>
            <a:lvl1pPr>
              <a:defRPr/>
            </a:lvl1pPr>
          </a:lstStyle>
          <a:p>
            <a:fld id="{8476F439-A587-48B2-8701-EE6EA25E2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E8D7A-1597-4F0C-9F71-8C8BC4E37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61BB1-E292-4AD4-8CB4-88A1FC72A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FB5095-34FD-474F-8127-DC1BEF123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42DD9-BCE1-4D6B-8DB0-782D47BC7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9B0D5-7F91-451C-B4E2-B31484BC9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BD3B22-D6E1-4D64-AFB3-31201D065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CDF10-34C4-43E6-AFA0-0FAE8CA4A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ED344-79C5-445D-B24E-5B5C57600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</a:defRPr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</a:defRPr>
            </a:lvl1pPr>
          </a:lstStyle>
          <a:p>
            <a:fld id="{4BD97608-FA7F-4DEF-823F-AE367975EA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cut thruBlk="1"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507"/>
            <a:ext cx="9144000" cy="30469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compartment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 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344" y="5464368"/>
            <a:ext cx="130561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Dr. Vohra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Vohra 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5A20C6-778E-4E87-BA7A-26BEC7675FD5}" type="slidenum">
              <a:rPr lang="en-US"/>
              <a:pPr/>
              <a:t>10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5232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0156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</a:rPr>
              <a:t>posterior </a:t>
            </a:r>
            <a:r>
              <a:rPr lang="en-US" sz="2000" b="1" dirty="0" err="1" smtClean="0">
                <a:solidFill>
                  <a:srgbClr val="FFFF00"/>
                </a:solidFill>
              </a:rPr>
              <a:t>tibial</a:t>
            </a:r>
            <a:r>
              <a:rPr lang="en-US" sz="2000" b="1" dirty="0" smtClean="0">
                <a:solidFill>
                  <a:srgbClr val="FFFF00"/>
                </a:solidFill>
              </a:rPr>
              <a:t> artery</a:t>
            </a:r>
            <a:r>
              <a:rPr lang="en-US" sz="2000" dirty="0" smtClean="0">
                <a:solidFill>
                  <a:srgbClr val="FFFF00"/>
                </a:solidFill>
              </a:rPr>
              <a:t> is one of the terminal branches of the 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30000"/>
          </a:blip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60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Dr. Vohra 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83421B-0F18-44D6-8421-1DC8E84056AD}" type="slidenum">
              <a:rPr lang="en-US"/>
              <a:pPr/>
              <a:t>11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002" y="1702185"/>
            <a:ext cx="2599294" cy="4616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3437" cy="10156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 err="1" smtClean="0">
                <a:solidFill>
                  <a:srgbClr val="FFFF00"/>
                </a:solidFill>
              </a:rPr>
              <a:t>tibial</a:t>
            </a:r>
            <a:r>
              <a:rPr lang="en-US" sz="2000" dirty="0" smtClean="0">
                <a:solidFill>
                  <a:srgbClr val="FFFF00"/>
                </a:solidFill>
              </a:rPr>
              <a:t> nerve is the larger terminal branch of the sciatic nerve 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>
            <a:lum bright="-17000" contrast="28000"/>
          </a:blip>
          <a:srcRect/>
          <a:stretch>
            <a:fillRect/>
          </a:stretch>
        </p:blipFill>
        <p:spPr bwMode="auto">
          <a:xfrm>
            <a:off x="791091" y="224631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652" y="3993388"/>
            <a:ext cx="647700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64516" grpId="0" build="p"/>
      <p:bldP spid="64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810" y="253097"/>
            <a:ext cx="472638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22" y="1540823"/>
            <a:ext cx="3673475" cy="2116777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FFC000"/>
                </a:solidFill>
              </a:rPr>
              <a:t>Extends from back of 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medial </a:t>
            </a:r>
            <a:r>
              <a:rPr lang="en-US" sz="2800" dirty="0" err="1">
                <a:solidFill>
                  <a:srgbClr val="FFC000"/>
                </a:solidFill>
              </a:rPr>
              <a:t>malleolus</a:t>
            </a:r>
            <a:r>
              <a:rPr lang="en-US" sz="2800" dirty="0">
                <a:solidFill>
                  <a:srgbClr val="FFC000"/>
                </a:solidFill>
              </a:rPr>
              <a:t> to  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medial </a:t>
            </a:r>
            <a:r>
              <a:rPr lang="en-US" sz="2800" dirty="0">
                <a:solidFill>
                  <a:srgbClr val="FFC000"/>
                </a:solidFill>
              </a:rPr>
              <a:t>side of 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FFC000"/>
                </a:solidFill>
              </a:rPr>
              <a:t>calcaneum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33000"/>
          </a:blip>
          <a:srcRect/>
          <a:stretch>
            <a:fillRect/>
          </a:stretch>
        </p:blipFill>
        <p:spPr bwMode="auto">
          <a:xfrm>
            <a:off x="3443475" y="2041505"/>
            <a:ext cx="5629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0" y="1579400"/>
            <a:ext cx="4263242" cy="3736407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Medial </a:t>
            </a:r>
            <a:r>
              <a:rPr lang="en-US" sz="2000" b="1" i="1" dirty="0">
                <a:solidFill>
                  <a:srgbClr val="000000"/>
                </a:solidFill>
              </a:rPr>
              <a:t>to </a:t>
            </a:r>
            <a:r>
              <a:rPr lang="en-US" sz="2000" b="1" i="1" dirty="0" smtClean="0">
                <a:solidFill>
                  <a:srgbClr val="000000"/>
                </a:solidFill>
              </a:rPr>
              <a:t>lateral</a:t>
            </a:r>
            <a:endParaRPr lang="en-US" sz="2000" b="1" i="1" dirty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Tibialis posterior </a:t>
            </a:r>
            <a:r>
              <a:rPr lang="en-US" sz="2000" dirty="0" smtClean="0">
                <a:solidFill>
                  <a:srgbClr val="FFFF00"/>
                </a:solidFill>
              </a:rPr>
              <a:t>tendon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Flexor </a:t>
            </a:r>
            <a:r>
              <a:rPr lang="en-US" sz="2000" dirty="0" err="1">
                <a:solidFill>
                  <a:srgbClr val="FFFF00"/>
                </a:solidFill>
              </a:rPr>
              <a:t>digitorum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longus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tendon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Posterior </a:t>
            </a:r>
            <a:r>
              <a:rPr lang="en-US" sz="2000" dirty="0" err="1">
                <a:solidFill>
                  <a:srgbClr val="FFFF00"/>
                </a:solidFill>
              </a:rPr>
              <a:t>tibial</a:t>
            </a:r>
            <a:r>
              <a:rPr lang="en-US" sz="2000" dirty="0">
                <a:solidFill>
                  <a:srgbClr val="FFFF00"/>
                </a:solidFill>
              </a:rPr>
              <a:t> artery with </a:t>
            </a:r>
            <a:r>
              <a:rPr lang="en-US" sz="2000" dirty="0" err="1">
                <a:solidFill>
                  <a:srgbClr val="FFFF00"/>
                </a:solidFill>
              </a:rPr>
              <a:t>venae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comitantes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Tibial nerve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Flexor </a:t>
            </a:r>
            <a:r>
              <a:rPr lang="en-US" sz="2000" dirty="0" err="1">
                <a:solidFill>
                  <a:srgbClr val="FFFF00"/>
                </a:solidFill>
              </a:rPr>
              <a:t>hallucis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longus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tendon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All the tendons are surrounded 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by </a:t>
            </a:r>
            <a:r>
              <a:rPr lang="en-US" sz="2000" b="1" i="1" dirty="0">
                <a:solidFill>
                  <a:srgbClr val="C00000"/>
                </a:solidFill>
              </a:rPr>
              <a:t>a </a:t>
            </a:r>
            <a:r>
              <a:rPr lang="en-US" sz="2000" b="1" i="1" dirty="0" smtClean="0">
                <a:solidFill>
                  <a:srgbClr val="C00000"/>
                </a:solidFill>
              </a:rPr>
              <a:t>synovial sheath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Structures passing posterior to medial </a:t>
            </a:r>
            <a:r>
              <a:rPr lang="en-US" sz="2800" b="1" kern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malleolus</a:t>
            </a:r>
            <a:r>
              <a:rPr lang="en-US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deep to flexor retinaculum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33000"/>
          </a:blip>
          <a:srcRect/>
          <a:stretch>
            <a:fillRect/>
          </a:stretch>
        </p:blipFill>
        <p:spPr bwMode="auto">
          <a:xfrm>
            <a:off x="4117599" y="2516519"/>
            <a:ext cx="5002651" cy="35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F10D9-657A-4FCB-834F-5FE05F2894B2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88047" y="2341179"/>
            <a:ext cx="4272174" cy="28141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skin of the sole of the foot is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thick and hairless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skin of the sole shows a few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flexure creases</a:t>
            </a:r>
            <a:r>
              <a:rPr lang="en-US" dirty="0"/>
              <a:t> at the sites of skin </a:t>
            </a:r>
            <a:r>
              <a:rPr lang="en-US" dirty="0" smtClean="0"/>
              <a:t>movement </a:t>
            </a:r>
            <a:endParaRPr lang="en-US" dirty="0"/>
          </a:p>
          <a:p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Sweat glands</a:t>
            </a:r>
            <a:r>
              <a:rPr lang="en-US" dirty="0"/>
              <a:t> are present in large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36899" name="Picture 3" descr="Untitled-63"/>
          <p:cNvPicPr>
            <a:picLocks noChangeAspect="1" noChangeArrowheads="1"/>
          </p:cNvPicPr>
          <p:nvPr/>
        </p:nvPicPr>
        <p:blipFill>
          <a:blip r:embed="rId3" cstate="print"/>
          <a:srcRect l="25571" t="3365" r="20720" b="3528"/>
          <a:stretch>
            <a:fillRect/>
          </a:stretch>
        </p:blipFill>
        <p:spPr bwMode="auto">
          <a:xfrm>
            <a:off x="1128713" y="296863"/>
            <a:ext cx="3057525" cy="62738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31755" y="486544"/>
            <a:ext cx="49697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SOLE OF THE FOOT</a:t>
            </a:r>
            <a:endParaRPr kumimoji="0" lang="en-US" sz="44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6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6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6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A6800-3BE1-43F7-B6BA-87AAAB0BCC8B}" type="slidenum">
              <a:rPr lang="en-US"/>
              <a:pPr/>
              <a:t>15</a:t>
            </a:fld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42988"/>
            <a:ext cx="3352800" cy="4784725"/>
          </a:xfrm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aponeurosis</a:t>
            </a:r>
            <a:r>
              <a:rPr lang="en-US" sz="2000"/>
              <a:t> is a triangular thickening of the deep fascia that protects the underlying nerves, blood vessels, and muscles. </a:t>
            </a:r>
          </a:p>
          <a:p>
            <a:r>
              <a:rPr lang="en-US" sz="2000"/>
              <a:t>Its apex is attached to the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sz="2000"/>
              <a:t> of the calcaneum. </a:t>
            </a:r>
          </a:p>
          <a:p>
            <a:r>
              <a:rPr lang="en-US" sz="2000"/>
              <a:t>The base of the aponeurosis divides into five slips that pass into the 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3000" contrast="21000"/>
          </a:blip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  <a:noFill/>
          <a:ln/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303577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uiExpand="1" build="p"/>
      <p:bldP spid="168966" grpId="0" animBg="1"/>
      <p:bldP spid="168967" grpId="0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0264D-C881-4FC2-B168-2F5E12E3544C}" type="slidenum">
              <a:rPr lang="en-US"/>
              <a:pPr/>
              <a:t>16</a:t>
            </a:fld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434" y="890606"/>
            <a:ext cx="2971800" cy="1311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dirty="0"/>
              <a:t> from superficial to deep.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>
            <a:lum bright="-13000" contrast="29000"/>
          </a:blip>
          <a:srcRect/>
          <a:stretch>
            <a:fillRect/>
          </a:stretch>
        </p:blipFill>
        <p:spPr bwMode="auto">
          <a:xfrm>
            <a:off x="200025" y="2314575"/>
            <a:ext cx="5845175" cy="4232275"/>
          </a:xfrm>
          <a:prstGeom prst="rect">
            <a:avLst/>
          </a:prstGeom>
          <a:noFill/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>
            <a:lum bright="-14000" contrast="27000"/>
          </a:blip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MUSCLES OF THE SOLE OF THE FOOT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0421A-87B3-4FED-AC62-795C748BDABE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136900"/>
            <a:ext cx="3332162" cy="1127125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2000"/>
              <a:t>Abductor hallucis,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Flexor digitorum brevis,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Abductor digiti minimi</a:t>
            </a: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39000"/>
          </a:blip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6" grpId="0" uiExpand="1" build="p"/>
      <p:bldP spid="182279" grpId="0" animBg="1"/>
      <p:bldP spid="182280" grpId="0" animBg="1"/>
      <p:bldP spid="182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8A163-9799-472A-B6EC-CCD84A294DEB}" type="slidenum">
              <a:rPr lang="en-US"/>
              <a:pPr/>
              <a:t>18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2838450"/>
            <a:ext cx="3762375" cy="2101850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2000"/>
              <a:t>Quadratus plantae,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Lumbricals,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Flexor digitorum longus tendon,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Flexor hallucis longus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>
            <a:lum bright="-17000" contrast="36000"/>
          </a:blip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6" grpId="0" uiExpand="1" build="p"/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1A7C0-133C-4273-91CC-4CD9BEFF5688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2825" y="2865438"/>
            <a:ext cx="3538538" cy="1138773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2000" dirty="0"/>
              <a:t>Flexor </a:t>
            </a:r>
            <a:r>
              <a:rPr lang="en-US" sz="2000" dirty="0" err="1"/>
              <a:t>hallucis</a:t>
            </a:r>
            <a:r>
              <a:rPr lang="en-US" sz="2000" dirty="0"/>
              <a:t> </a:t>
            </a:r>
            <a:r>
              <a:rPr lang="en-US" sz="2000" dirty="0" err="1" smtClean="0"/>
              <a:t>brevis</a:t>
            </a:r>
            <a:endParaRPr lang="en-US" sz="2000" dirty="0"/>
          </a:p>
          <a:p>
            <a:pPr marL="381000" indent="-381000">
              <a:buFontTx/>
              <a:buAutoNum type="arabicPeriod"/>
            </a:pPr>
            <a:r>
              <a:rPr lang="en-US" sz="2000" dirty="0"/>
              <a:t>Adductor </a:t>
            </a:r>
            <a:r>
              <a:rPr lang="en-US" sz="2000" dirty="0" err="1" smtClean="0"/>
              <a:t>hallucis</a:t>
            </a:r>
            <a:endParaRPr lang="en-US" sz="2000" dirty="0"/>
          </a:p>
          <a:p>
            <a:pPr marL="381000" indent="-381000">
              <a:buFontTx/>
              <a:buAutoNum type="arabicPeriod"/>
            </a:pPr>
            <a:r>
              <a:rPr lang="en-US" sz="2000" dirty="0"/>
              <a:t>Flexor </a:t>
            </a:r>
            <a:r>
              <a:rPr lang="en-US" sz="2000" dirty="0" err="1"/>
              <a:t>digiti</a:t>
            </a:r>
            <a:r>
              <a:rPr lang="en-US" sz="2000" dirty="0"/>
              <a:t> </a:t>
            </a:r>
            <a:r>
              <a:rPr lang="en-US" sz="2000" dirty="0" err="1"/>
              <a:t>minimi</a:t>
            </a:r>
            <a:r>
              <a:rPr lang="en-US" sz="2000" dirty="0"/>
              <a:t> </a:t>
            </a:r>
            <a:r>
              <a:rPr lang="en-US" sz="2000" dirty="0" err="1"/>
              <a:t>brevis</a:t>
            </a:r>
            <a:endParaRPr lang="en-US" sz="2000" dirty="0"/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>
            <a:lum bright="-22000" contrast="42000"/>
          </a:blip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59" grpId="0" uiExpand="1" build="p"/>
      <p:bldP spid="275462" grpId="0" animBg="1"/>
      <p:bldP spid="275463" grpId="0" animBg="1"/>
      <p:bldP spid="275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52" y="1752600"/>
            <a:ext cx="8544296" cy="2788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u="sng" dirty="0" smtClean="0">
                <a:solidFill>
                  <a:srgbClr val="000000"/>
                </a:solidFill>
              </a:rPr>
              <a:t>At the end of this lecture the students should be able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u="sng" dirty="0" smtClean="0">
                <a:solidFill>
                  <a:srgbClr val="000000"/>
                </a:solidFill>
              </a:rPr>
              <a:t>to know: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The location, boundaries &amp; contents of the popliteal fossa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The contents of posterior fascial compartment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The structures hold by retinacula of the ankle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Layers forming in the sole of foot &amp; bone those form the arches of the foot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949" y="762391"/>
            <a:ext cx="2518638" cy="5909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F9AC4-2762-438E-B913-3D1FBCB9BCA7}" type="slidenum">
              <a:rPr lang="en-US"/>
              <a:pPr/>
              <a:t>20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127125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2000"/>
              <a:t>Interossei,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Peroneus longus tendon, </a:t>
            </a:r>
          </a:p>
          <a:p>
            <a:pPr marL="381000" indent="-381000">
              <a:buFontTx/>
              <a:buAutoNum type="arabicPeriod"/>
            </a:pPr>
            <a:r>
              <a:rPr lang="en-US" sz="2000"/>
              <a:t>Tibialis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>
            <a:lum bright="-21000" contrast="42000"/>
          </a:blip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7" grpId="0" uiExpand="1" build="p"/>
      <p:bldP spid="277519" grpId="0" animBg="1"/>
      <p:bldP spid="277520" grpId="0" animBg="1"/>
      <p:bldP spid="2775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49B7F-7C68-4A0C-A5EE-709FFCBADFBE}" type="slidenum">
              <a:rPr lang="en-US"/>
              <a:pPr/>
              <a:t>21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18265" y="1901557"/>
            <a:ext cx="3550722" cy="3525466"/>
          </a:xfrm>
        </p:spPr>
        <p:txBody>
          <a:bodyPr/>
          <a:lstStyle/>
          <a:p>
            <a:pPr marL="363538" indent="-363538"/>
            <a:r>
              <a:rPr lang="en-US" sz="2000" dirty="0"/>
              <a:t>Unlike the small muscles of the hand, the sole muscles have few delicate functions and are chiefly concerned with supporting the arches of the foot. </a:t>
            </a:r>
          </a:p>
          <a:p>
            <a:pPr marL="363538" indent="-363538"/>
            <a:r>
              <a:rPr lang="en-US" sz="2000" dirty="0"/>
              <a:t>Although their names would suggest control of individual toes, this function is rarely used in most </a:t>
            </a:r>
            <a:r>
              <a:rPr lang="en-US" sz="2000" dirty="0" smtClean="0"/>
              <a:t>people</a:t>
            </a:r>
            <a:endParaRPr lang="en-US" sz="2000" dirty="0"/>
          </a:p>
        </p:txBody>
      </p:sp>
      <p:pic>
        <p:nvPicPr>
          <p:cNvPr id="279555" name="Picture 3" descr="Untitled-1"/>
          <p:cNvPicPr>
            <a:picLocks noChangeAspect="1" noChangeArrowheads="1"/>
          </p:cNvPicPr>
          <p:nvPr/>
        </p:nvPicPr>
        <p:blipFill>
          <a:blip r:embed="rId3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839788" y="352425"/>
            <a:ext cx="4141787" cy="2998788"/>
          </a:xfrm>
          <a:prstGeom prst="rect">
            <a:avLst/>
          </a:prstGeom>
          <a:noFill/>
        </p:spPr>
      </p:pic>
      <p:pic>
        <p:nvPicPr>
          <p:cNvPr id="279556" name="Picture 4" descr="Untitled-2"/>
          <p:cNvPicPr>
            <a:picLocks noChangeAspect="1" noChangeArrowheads="1"/>
          </p:cNvPicPr>
          <p:nvPr/>
        </p:nvPicPr>
        <p:blipFill>
          <a:blip r:embed="rId4" cstate="print">
            <a:lum bright="-17000" contrast="37000"/>
          </a:blip>
          <a:srcRect r="13715"/>
          <a:stretch>
            <a:fillRect/>
          </a:stretch>
        </p:blipFill>
        <p:spPr bwMode="auto">
          <a:xfrm>
            <a:off x="1062038" y="3492500"/>
            <a:ext cx="3695700" cy="29876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3422"/>
            <a:ext cx="822960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Arches of Foot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8200" y="1371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55291" y="1271650"/>
            <a:ext cx="407323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FF9900"/>
                </a:solidFill>
              </a:rPr>
              <a:t>Medial longitudinal </a:t>
            </a:r>
            <a:r>
              <a:rPr lang="en-US" b="1" dirty="0" smtClean="0">
                <a:solidFill>
                  <a:srgbClr val="FF9900"/>
                </a:solidFill>
              </a:rPr>
              <a:t>arch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</a:t>
            </a:r>
            <a:r>
              <a:rPr lang="en-US" sz="2000" dirty="0" smtClean="0"/>
              <a:t>s formed </a:t>
            </a:r>
            <a:r>
              <a:rPr lang="en-US" sz="2000" dirty="0"/>
              <a:t>of </a:t>
            </a:r>
            <a:r>
              <a:rPr lang="en-US" sz="2000" dirty="0" err="1"/>
              <a:t>calcaneum</a:t>
            </a:r>
            <a:r>
              <a:rPr lang="en-US" sz="2000" dirty="0"/>
              <a:t>,  talus, </a:t>
            </a:r>
            <a:r>
              <a:rPr lang="en-US" sz="2000" dirty="0" err="1"/>
              <a:t>navicular</a:t>
            </a:r>
            <a:r>
              <a:rPr lang="en-US" sz="2000" dirty="0"/>
              <a:t>,  3 cuneiform bones, and  first  medial 3 metatarsal bones.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FF9900"/>
                </a:solidFill>
              </a:rPr>
              <a:t>Lateral </a:t>
            </a:r>
            <a:r>
              <a:rPr lang="en-US" sz="2000" b="1" dirty="0" smtClean="0">
                <a:solidFill>
                  <a:srgbClr val="FF9900"/>
                </a:solidFill>
              </a:rPr>
              <a:t>longitudinal arch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</a:t>
            </a:r>
            <a:r>
              <a:rPr lang="en-US" sz="2000" dirty="0" smtClean="0"/>
              <a:t>s </a:t>
            </a:r>
            <a:r>
              <a:rPr lang="en-US" sz="2000" dirty="0" smtClean="0"/>
              <a:t>formed </a:t>
            </a:r>
            <a:r>
              <a:rPr lang="en-US" sz="2000" dirty="0"/>
              <a:t>of </a:t>
            </a:r>
            <a:r>
              <a:rPr lang="en-US" sz="2000" dirty="0" err="1"/>
              <a:t>calcaneum</a:t>
            </a:r>
            <a:r>
              <a:rPr lang="en-US" sz="2000" dirty="0"/>
              <a:t>,  </a:t>
            </a:r>
            <a:r>
              <a:rPr lang="en-US" sz="2000" dirty="0" err="1"/>
              <a:t>cuboid</a:t>
            </a:r>
            <a:r>
              <a:rPr lang="en-US" sz="2000" dirty="0"/>
              <a:t> </a:t>
            </a:r>
            <a:r>
              <a:rPr lang="en-US" dirty="0" smtClean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lateral 4</a:t>
            </a:r>
            <a:r>
              <a:rPr lang="en-US" sz="2000" baseline="30000" dirty="0"/>
              <a:t>th</a:t>
            </a:r>
            <a:r>
              <a:rPr lang="en-US" sz="2000" dirty="0"/>
              <a:t> &amp; 5</a:t>
            </a:r>
            <a:r>
              <a:rPr lang="en-US" sz="2000" baseline="30000" dirty="0"/>
              <a:t>th</a:t>
            </a:r>
            <a:r>
              <a:rPr lang="en-US" sz="2000" dirty="0"/>
              <a:t> metatarsal </a:t>
            </a:r>
            <a:r>
              <a:rPr lang="en-US" sz="2000" dirty="0" smtClean="0"/>
              <a:t>bones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FF9900"/>
                </a:solidFill>
              </a:rPr>
              <a:t>Transverse </a:t>
            </a:r>
            <a:r>
              <a:rPr lang="en-US" sz="2000" b="1" dirty="0" smtClean="0">
                <a:solidFill>
                  <a:srgbClr val="FF9900"/>
                </a:solidFill>
              </a:rPr>
              <a:t>arch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Lies at </a:t>
            </a:r>
            <a:r>
              <a:rPr lang="en-US" sz="2000" dirty="0"/>
              <a:t>the level of </a:t>
            </a:r>
            <a:r>
              <a:rPr lang="en-US" sz="2000" dirty="0" err="1"/>
              <a:t>tarso</a:t>
            </a:r>
            <a:r>
              <a:rPr lang="en-US" sz="2000" dirty="0"/>
              <a:t>-metatarsal joints, formed of   bases of  metatarsal bones,   </a:t>
            </a:r>
            <a:r>
              <a:rPr lang="en-US" sz="2000" dirty="0" err="1" smtClean="0"/>
              <a:t>cuboid</a:t>
            </a:r>
            <a:r>
              <a:rPr lang="en-US" dirty="0" smtClean="0"/>
              <a:t> &amp; 3</a:t>
            </a:r>
            <a:r>
              <a:rPr lang="en-US" sz="2000" dirty="0" smtClean="0"/>
              <a:t> </a:t>
            </a:r>
            <a:r>
              <a:rPr lang="en-US" sz="2000" dirty="0"/>
              <a:t>cuneiform bones. </a:t>
            </a:r>
          </a:p>
        </p:txBody>
      </p:sp>
      <p:pic>
        <p:nvPicPr>
          <p:cNvPr id="7" name="Picture 5" descr="B0F632E4"/>
          <p:cNvPicPr>
            <a:picLocks noChangeAspect="1" noChangeArrowheads="1"/>
          </p:cNvPicPr>
          <p:nvPr/>
        </p:nvPicPr>
        <p:blipFill>
          <a:blip r:embed="rId2" cstate="print">
            <a:lum bright="-13000" contrast="27000"/>
          </a:blip>
          <a:srcRect/>
          <a:stretch>
            <a:fillRect/>
          </a:stretch>
        </p:blipFill>
        <p:spPr bwMode="auto">
          <a:xfrm>
            <a:off x="47500" y="1498151"/>
            <a:ext cx="4805672" cy="351917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734"/>
            <a:ext cx="914400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Arches of the Foot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6858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Weight bearing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Support walking </a:t>
            </a:r>
            <a:r>
              <a:rPr lang="en-US" sz="2400" dirty="0"/>
              <a:t>&amp; </a:t>
            </a:r>
            <a:r>
              <a:rPr lang="en-US" sz="2400" dirty="0" smtClean="0"/>
              <a:t>running</a:t>
            </a:r>
            <a:endParaRPr lang="en-US" sz="2400" u="sng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Provide potential space neurovascular bundle of </a:t>
            </a:r>
            <a:r>
              <a:rPr lang="en-US" sz="2400" dirty="0"/>
              <a:t>the </a:t>
            </a:r>
            <a:r>
              <a:rPr lang="en-US" sz="2400" dirty="0" smtClean="0"/>
              <a:t>sole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Act as shock absorber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9900"/>
                </a:solidFill>
              </a:rPr>
              <a:t>In young </a:t>
            </a:r>
            <a:r>
              <a:rPr lang="en-US" i="1" dirty="0" smtClean="0">
                <a:solidFill>
                  <a:srgbClr val="FF9900"/>
                </a:solidFill>
              </a:rPr>
              <a:t>child </a:t>
            </a:r>
            <a:r>
              <a:rPr lang="en-US" i="1" dirty="0">
                <a:solidFill>
                  <a:srgbClr val="FF9900"/>
                </a:solidFill>
              </a:rPr>
              <a:t>the foot appears to be flat because of </a:t>
            </a:r>
            <a:r>
              <a:rPr lang="en-US" i="1" dirty="0" smtClean="0">
                <a:solidFill>
                  <a:srgbClr val="FF9900"/>
                </a:solidFill>
              </a:rPr>
              <a:t>presence </a:t>
            </a:r>
            <a:r>
              <a:rPr lang="en-US" i="1" dirty="0">
                <a:solidFill>
                  <a:srgbClr val="FF9900"/>
                </a:solidFill>
              </a:rPr>
              <a:t>of a large amount of subcutaneous fat on the sole of </a:t>
            </a:r>
            <a:r>
              <a:rPr lang="en-US" i="1" dirty="0" smtClean="0">
                <a:solidFill>
                  <a:srgbClr val="FF9900"/>
                </a:solidFill>
              </a:rPr>
              <a:t>foot</a:t>
            </a:r>
            <a:endParaRPr lang="en-US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1BD41-99F7-4C63-A9D9-FE3736E730C5}" type="slidenum">
              <a:rPr lang="en-US"/>
              <a:pPr/>
              <a:t>24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825" y="331788"/>
            <a:ext cx="4583113" cy="11906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1862138"/>
            <a:ext cx="3463925" cy="4271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inferior surface of each toe, from the head of the metatarsal bone to the base of the distal phalanx, is provided with a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sz="2000" dirty="0"/>
              <a:t> which is attached to the sides of the phalanges.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fibrous sheath, together with the inferior surfaces of the phalanges and the </a:t>
            </a:r>
            <a:r>
              <a:rPr lang="en-US" sz="2000" dirty="0" err="1"/>
              <a:t>interphalangeal</a:t>
            </a:r>
            <a:r>
              <a:rPr lang="en-US" sz="2000" dirty="0"/>
              <a:t> joints, forms a </a:t>
            </a:r>
            <a:r>
              <a:rPr lang="en-US" sz="2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sz="2000" dirty="0"/>
              <a:t> in which lie the flexor tendons of the </a:t>
            </a:r>
            <a:r>
              <a:rPr lang="en-US" sz="2000" dirty="0" smtClean="0"/>
              <a:t>toe</a:t>
            </a:r>
            <a:endParaRPr lang="en-US" sz="2000" dirty="0"/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>
            <a:lum bright="-21000" contrast="39000"/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uiExpand="1" build="p"/>
      <p:bldP spid="1904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DA5EC-F26F-4EC7-BDE7-C7A2C71F3C34}" type="slidenum">
              <a:rPr lang="en-US"/>
              <a:pPr/>
              <a:t>25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5288" y="354013"/>
            <a:ext cx="4672012" cy="11906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7638" y="3028950"/>
            <a:ext cx="2627312" cy="17399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/>
              <a:t>The tendons of the flexor </a:t>
            </a:r>
            <a:r>
              <a:rPr lang="en-US" sz="2000" dirty="0" err="1"/>
              <a:t>hallucis</a:t>
            </a:r>
            <a:r>
              <a:rPr lang="en-US" sz="2000" dirty="0"/>
              <a:t> </a:t>
            </a:r>
            <a:r>
              <a:rPr lang="en-US" sz="2000" dirty="0" err="1"/>
              <a:t>longus</a:t>
            </a:r>
            <a:r>
              <a:rPr lang="en-US" sz="2000" dirty="0"/>
              <a:t> and the flexor </a:t>
            </a:r>
            <a:r>
              <a:rPr lang="en-US" sz="2000" dirty="0" err="1"/>
              <a:t>digitorum</a:t>
            </a:r>
            <a:r>
              <a:rPr lang="en-US" sz="2000" dirty="0"/>
              <a:t> </a:t>
            </a:r>
            <a:r>
              <a:rPr lang="en-US" sz="2000" dirty="0" err="1"/>
              <a:t>longus</a:t>
            </a:r>
            <a:r>
              <a:rPr lang="en-US" sz="2000" dirty="0"/>
              <a:t> are surrounded by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0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974725"/>
            <a:ext cx="946150" cy="2587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1" grpId="0" build="p"/>
      <p:bldP spid="304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63B1D-BD22-40A5-85CC-D38D9B1D5C47}" type="slidenum">
              <a:rPr lang="en-US"/>
              <a:pPr/>
              <a:t>26</a:t>
            </a:fld>
            <a:endParaRPr lang="en-US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>
            <a:lum bright="-13000" contrast="26000"/>
          </a:blip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3CE607-9815-4CEA-B706-40601A28C980}" type="slidenum">
              <a:rPr lang="en-US"/>
              <a:pPr/>
              <a:t>27</a:t>
            </a:fld>
            <a:endParaRPr lang="en-US"/>
          </a:p>
        </p:txBody>
      </p:sp>
      <p:pic>
        <p:nvPicPr>
          <p:cNvPr id="317442" name="Picture 2" descr="Untitled-6"/>
          <p:cNvPicPr>
            <a:picLocks noChangeAspect="1" noChangeArrowheads="1"/>
          </p:cNvPicPr>
          <p:nvPr/>
        </p:nvPicPr>
        <p:blipFill>
          <a:blip r:embed="rId3" cstate="print">
            <a:lum bright="-20000" contrast="42000"/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73363"/>
            <a:ext cx="7772400" cy="1311275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6951" y="156476"/>
            <a:ext cx="3610098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Fossa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79705" y="1952893"/>
            <a:ext cx="48593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Garamond" pitchFamily="18" charset="0"/>
              </a:rPr>
              <a:t>Laterally: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Garamond" pitchFamily="18" charset="0"/>
              </a:rPr>
              <a:t>above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en-US" dirty="0">
                <a:latin typeface="Garamond" pitchFamily="18" charset="0"/>
              </a:rPr>
              <a:t>biceps femoris. </a:t>
            </a: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	</a:t>
            </a:r>
            <a:r>
              <a:rPr lang="en-US" i="1" dirty="0" smtClean="0">
                <a:solidFill>
                  <a:srgbClr val="FF0000"/>
                </a:solidFill>
                <a:latin typeface="Garamond" pitchFamily="18" charset="0"/>
              </a:rPr>
              <a:t>Below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en-US" dirty="0" smtClean="0">
                <a:latin typeface="Garamond" pitchFamily="18" charset="0"/>
              </a:rPr>
              <a:t>lateral head of 			gastrocnemius &amp; </a:t>
            </a:r>
            <a:r>
              <a:rPr lang="en-US" dirty="0" err="1" smtClean="0">
                <a:latin typeface="Garamond" pitchFamily="18" charset="0"/>
              </a:rPr>
              <a:t>plantaris</a:t>
            </a: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Garamond" pitchFamily="18" charset="0"/>
              </a:rPr>
              <a:t>Medially: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Garamond" pitchFamily="18" charset="0"/>
              </a:rPr>
              <a:t>above: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semimembranosus &amp; 	semitendinosus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	</a:t>
            </a:r>
            <a:r>
              <a:rPr lang="en-US" i="1" dirty="0" smtClean="0">
                <a:solidFill>
                  <a:srgbClr val="FF0000"/>
                </a:solidFill>
                <a:latin typeface="Garamond" pitchFamily="18" charset="0"/>
              </a:rPr>
              <a:t>Below: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medial head of </a:t>
            </a:r>
            <a:r>
              <a:rPr lang="en-US" dirty="0" smtClean="0">
                <a:latin typeface="Garamond" pitchFamily="18" charset="0"/>
              </a:rPr>
              <a:t>gastrocnemius</a:t>
            </a:r>
            <a:endParaRPr lang="en-US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Garamond" pitchFamily="18" charset="0"/>
              </a:rPr>
              <a:t>Roof:</a:t>
            </a:r>
            <a:r>
              <a:rPr lang="en-US" dirty="0" smtClean="0">
                <a:latin typeface="Garamond" pitchFamily="18" charset="0"/>
              </a:rPr>
              <a:t> 	Skin, superficial </a:t>
            </a:r>
            <a:r>
              <a:rPr lang="en-US" dirty="0">
                <a:latin typeface="Garamond" pitchFamily="18" charset="0"/>
              </a:rPr>
              <a:t>fascia and deep fascia </a:t>
            </a:r>
            <a:r>
              <a:rPr lang="en-US" dirty="0" smtClean="0">
                <a:latin typeface="Garamond" pitchFamily="18" charset="0"/>
              </a:rPr>
              <a:t>	of </a:t>
            </a:r>
            <a:r>
              <a:rPr lang="en-US" dirty="0">
                <a:latin typeface="Garamond" pitchFamily="18" charset="0"/>
              </a:rPr>
              <a:t>the </a:t>
            </a:r>
            <a:r>
              <a:rPr lang="en-US" dirty="0" smtClean="0">
                <a:latin typeface="Garamond" pitchFamily="18" charset="0"/>
              </a:rPr>
              <a:t>thigh</a:t>
            </a:r>
            <a:endParaRPr lang="en-US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Garamond" pitchFamily="18" charset="0"/>
              </a:rPr>
              <a:t>Floor:</a:t>
            </a:r>
            <a:r>
              <a:rPr lang="en-US" dirty="0" smtClean="0">
                <a:latin typeface="Garamond" pitchFamily="18" charset="0"/>
              </a:rPr>
              <a:t>	popliteal </a:t>
            </a:r>
            <a:r>
              <a:rPr lang="en-US" dirty="0">
                <a:latin typeface="Garamond" pitchFamily="18" charset="0"/>
              </a:rPr>
              <a:t>surface of femur, posterior </a:t>
            </a:r>
            <a:r>
              <a:rPr lang="en-US" dirty="0" smtClean="0">
                <a:latin typeface="Garamond" pitchFamily="18" charset="0"/>
              </a:rPr>
              <a:t>	ligament </a:t>
            </a:r>
            <a:r>
              <a:rPr lang="en-US" dirty="0">
                <a:latin typeface="Garamond" pitchFamily="18" charset="0"/>
              </a:rPr>
              <a:t>of knee joint and </a:t>
            </a:r>
            <a:r>
              <a:rPr lang="en-US" dirty="0" err="1" smtClean="0">
                <a:latin typeface="Garamond" pitchFamily="18" charset="0"/>
              </a:rPr>
              <a:t>popliteus</a:t>
            </a:r>
            <a:r>
              <a:rPr lang="en-US" dirty="0" smtClean="0">
                <a:latin typeface="Garamond" pitchFamily="18" charset="0"/>
              </a:rPr>
              <a:t>	 	muscle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6" y="705563"/>
            <a:ext cx="836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Garamond" pitchFamily="18" charset="0"/>
              </a:rPr>
              <a:t>Is a diamond-shaped intermuscular space at the back of knee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340" y="1407331"/>
            <a:ext cx="21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b="1" dirty="0" smtClean="0">
                <a:solidFill>
                  <a:srgbClr val="FF9900"/>
                </a:solidFill>
                <a:latin typeface="Garamond" pitchFamily="18" charset="0"/>
              </a:rPr>
              <a:t>Boundaries</a:t>
            </a:r>
          </a:p>
        </p:txBody>
      </p:sp>
      <p:pic>
        <p:nvPicPr>
          <p:cNvPr id="2050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13" y="1199406"/>
            <a:ext cx="3900334" cy="49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778491" y="2278578"/>
            <a:ext cx="1707078" cy="5937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252020" y="3890158"/>
            <a:ext cx="1541813" cy="6194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793337" y="3958936"/>
            <a:ext cx="1451759" cy="3918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V="1">
            <a:off x="1327233" y="2387932"/>
            <a:ext cx="1712025" cy="3701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603"/>
            <a:ext cx="822960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35889" y="1206771"/>
            <a:ext cx="386180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Contents:</a:t>
            </a:r>
            <a:endParaRPr lang="en-US" sz="24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Garamond" pitchFamily="18" charset="0"/>
              </a:rPr>
              <a:t>1. </a:t>
            </a:r>
            <a:r>
              <a:rPr lang="en-US" sz="2400" b="1" dirty="0" smtClean="0">
                <a:latin typeface="Garamond" pitchFamily="18" charset="0"/>
              </a:rPr>
              <a:t>Popliteal vessels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2. Small </a:t>
            </a:r>
            <a:r>
              <a:rPr lang="en-US" sz="2400" b="1" dirty="0">
                <a:latin typeface="Garamond" pitchFamily="18" charset="0"/>
              </a:rPr>
              <a:t>saphenous </a:t>
            </a:r>
            <a:r>
              <a:rPr lang="en-US" sz="2400" b="1" dirty="0" smtClean="0">
                <a:latin typeface="Garamond" pitchFamily="18" charset="0"/>
              </a:rPr>
              <a:t>vein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3. Common </a:t>
            </a:r>
            <a:r>
              <a:rPr lang="en-US" sz="2400" b="1" dirty="0">
                <a:latin typeface="Garamond" pitchFamily="18" charset="0"/>
              </a:rPr>
              <a:t>peroneal </a:t>
            </a:r>
            <a:r>
              <a:rPr lang="en-US" sz="2400" b="1" dirty="0" smtClean="0">
                <a:latin typeface="Garamond" pitchFamily="18" charset="0"/>
              </a:rPr>
              <a:t>nerve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4. Tibial nerve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5. Posterior cut. nerve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 smtClean="0">
                <a:latin typeface="Garamond" pitchFamily="18" charset="0"/>
              </a:rPr>
              <a:t>thigh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6. Connective </a:t>
            </a:r>
            <a:r>
              <a:rPr lang="en-US" sz="2400" b="1" dirty="0">
                <a:latin typeface="Garamond" pitchFamily="18" charset="0"/>
              </a:rPr>
              <a:t>tissue &amp; </a:t>
            </a:r>
            <a:r>
              <a:rPr lang="en-US" sz="2400" b="1" dirty="0" smtClean="0">
                <a:latin typeface="Garamond" pitchFamily="18" charset="0"/>
              </a:rPr>
              <a:t>popliteal </a:t>
            </a:r>
            <a:r>
              <a:rPr lang="en-US" sz="2400" b="1" dirty="0">
                <a:latin typeface="Garamond" pitchFamily="18" charset="0"/>
              </a:rPr>
              <a:t>lymph </a:t>
            </a:r>
            <a:r>
              <a:rPr lang="en-US" sz="2400" b="1" dirty="0" smtClean="0">
                <a:latin typeface="Garamond" pitchFamily="18" charset="0"/>
              </a:rPr>
              <a:t>nodes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>
            <a:lum bright="-17000" contrast="20000"/>
          </a:blip>
          <a:srcRect/>
          <a:stretch>
            <a:fillRect/>
          </a:stretch>
        </p:blipFill>
        <p:spPr bwMode="auto">
          <a:xfrm>
            <a:off x="389035" y="1199406"/>
            <a:ext cx="3900334" cy="49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rot="5400000">
            <a:off x="1046513" y="2278578"/>
            <a:ext cx="1707078" cy="5937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1520042" y="3890159"/>
            <a:ext cx="1541813" cy="6194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V="1">
            <a:off x="1061359" y="3958936"/>
            <a:ext cx="1451759" cy="3918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1595255" y="2387932"/>
            <a:ext cx="1712025" cy="3701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Dr. Vohra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C52D7-DFE9-43B8-8274-D2488C1EE7F8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872" y="233789"/>
            <a:ext cx="6698256" cy="83099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2" y="3730404"/>
            <a:ext cx="3421120" cy="2185214"/>
          </a:xfrm>
        </p:spPr>
        <p:txBody>
          <a:bodyPr/>
          <a:lstStyle/>
          <a:p>
            <a:pPr marL="381000" indent="-381000">
              <a:buFontTx/>
              <a:buNone/>
            </a:pPr>
            <a:r>
              <a:rPr 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</a:t>
            </a:r>
            <a:r>
              <a:rPr 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381000" indent="-381000">
              <a:buFontTx/>
              <a:buAutoNum type="arabicPeriod"/>
            </a:pPr>
            <a:r>
              <a:rPr lang="en-US" sz="2000" dirty="0"/>
              <a:t>Superficial group of </a:t>
            </a:r>
            <a:r>
              <a:rPr lang="en-US" sz="2000" dirty="0" smtClean="0"/>
              <a:t>muscles </a:t>
            </a:r>
            <a:endParaRPr lang="en-US" sz="2000" dirty="0"/>
          </a:p>
          <a:p>
            <a:pPr marL="381000" indent="-381000">
              <a:buFontTx/>
              <a:buAutoNum type="arabicPeriod"/>
            </a:pPr>
            <a:r>
              <a:rPr lang="en-US" sz="2000" dirty="0"/>
              <a:t>Deep group of </a:t>
            </a:r>
            <a:r>
              <a:rPr lang="en-US" sz="2000" dirty="0" smtClean="0"/>
              <a:t>muscles</a:t>
            </a:r>
            <a:endParaRPr lang="en-US" sz="2000" b="1" dirty="0"/>
          </a:p>
          <a:p>
            <a:pPr marL="381000" indent="-381000">
              <a:buFontTx/>
              <a:buAutoNum type="arabicPeriod"/>
            </a:pPr>
            <a:r>
              <a:rPr lang="en-US" sz="2000" dirty="0"/>
              <a:t>Posterior </a:t>
            </a:r>
            <a:r>
              <a:rPr lang="en-US" sz="2000" dirty="0" err="1"/>
              <a:t>tibial</a:t>
            </a:r>
            <a:r>
              <a:rPr lang="en-US" sz="2000" dirty="0"/>
              <a:t> </a:t>
            </a:r>
            <a:r>
              <a:rPr lang="en-US" sz="2000" dirty="0" smtClean="0"/>
              <a:t>artery</a:t>
            </a:r>
            <a:endParaRPr lang="en-US" sz="2000" b="1" dirty="0"/>
          </a:p>
          <a:p>
            <a:pPr marL="381000" indent="-381000">
              <a:buFontTx/>
              <a:buAutoNum type="arabicPeriod"/>
            </a:pPr>
            <a:r>
              <a:rPr lang="en-US" sz="2000" dirty="0"/>
              <a:t>Tibial </a:t>
            </a:r>
            <a:r>
              <a:rPr lang="en-US" sz="2000" dirty="0" smtClean="0"/>
              <a:t>nerve</a:t>
            </a:r>
            <a:endParaRPr lang="en-US" sz="2000" dirty="0"/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854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0635" y="1671144"/>
            <a:ext cx="3484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transverse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intermuscular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septum</a:t>
            </a:r>
            <a:r>
              <a:rPr lang="en-US" b="1" dirty="0" smtClean="0"/>
              <a:t> </a:t>
            </a:r>
            <a:r>
              <a:rPr lang="en-US" dirty="0" smtClean="0"/>
              <a:t>of the leg is a septum divides the muscles of the posterior compartment into superficial and deep groups.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  <p:bldP spid="24585" grpId="0" animBg="1"/>
      <p:bldP spid="24585" grpId="1" animBg="1"/>
      <p:bldP spid="24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A7676F-B998-43DB-9381-0409C9E1C794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226" y="180349"/>
            <a:ext cx="3483548" cy="4616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80331" y="831394"/>
            <a:ext cx="6583338" cy="400110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sz="2000" dirty="0" err="1" smtClean="0">
                <a:solidFill>
                  <a:srgbClr val="FFC000"/>
                </a:solidFill>
              </a:rPr>
              <a:t>Plantaris</a:t>
            </a:r>
            <a:r>
              <a:rPr lang="en-US" sz="2000" dirty="0" smtClean="0">
                <a:solidFill>
                  <a:srgbClr val="FFC000"/>
                </a:solidFill>
              </a:rPr>
              <a:t>	2.  Gastrocnemius 	3.   </a:t>
            </a:r>
            <a:r>
              <a:rPr lang="en-US" sz="2000" dirty="0" err="1" smtClean="0">
                <a:solidFill>
                  <a:srgbClr val="FFC000"/>
                </a:solidFill>
              </a:rPr>
              <a:t>Soleus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68014" y="1677566"/>
            <a:ext cx="3295821" cy="40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10FF53"/>
          <p:cNvPicPr>
            <a:picLocks noChangeAspect="1" noChangeArrowheads="1"/>
          </p:cNvPicPr>
          <p:nvPr/>
        </p:nvPicPr>
        <p:blipFill>
          <a:blip r:embed="rId4" cstate="print">
            <a:lum bright="-21000" contrast="23000"/>
          </a:blip>
          <a:srcRect/>
          <a:stretch>
            <a:fillRect/>
          </a:stretch>
        </p:blipFill>
        <p:spPr bwMode="auto">
          <a:xfrm>
            <a:off x="3690915" y="1274383"/>
            <a:ext cx="4203854" cy="53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A7676F-B998-43DB-9381-0409C9E1C794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226" y="180349"/>
            <a:ext cx="3483548" cy="4616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3779" y="706075"/>
          <a:ext cx="8576443" cy="5963776"/>
        </p:xfrm>
        <a:graphic>
          <a:graphicData uri="http://schemas.openxmlformats.org/drawingml/2006/table">
            <a:tbl>
              <a:tblPr/>
              <a:tblGrid>
                <a:gridCol w="1261244"/>
                <a:gridCol w="2096814"/>
                <a:gridCol w="1608083"/>
                <a:gridCol w="993227"/>
                <a:gridCol w="2617075"/>
              </a:tblGrid>
              <a:tr h="179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Muscle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Insertion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Nerve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Action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880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Gastrocnemius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Lateral head </a:t>
                      </a:r>
                      <a:r>
                        <a:rPr lang="en-US" sz="2000" dirty="0"/>
                        <a:t>from lateral </a:t>
                      </a:r>
                      <a:r>
                        <a:rPr lang="en-US" sz="2000" dirty="0" err="1"/>
                        <a:t>condyle</a:t>
                      </a:r>
                      <a:r>
                        <a:rPr lang="en-US" sz="2000" dirty="0"/>
                        <a:t> of femur </a:t>
                      </a:r>
                      <a:r>
                        <a:rPr lang="en-US" sz="2000" dirty="0" smtClean="0"/>
                        <a:t>&amp;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medial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head</a:t>
                      </a:r>
                      <a:r>
                        <a:rPr lang="en-US" sz="2000" dirty="0"/>
                        <a:t> from above medial </a:t>
                      </a:r>
                      <a:r>
                        <a:rPr lang="en-US" sz="2000" dirty="0" err="1"/>
                        <a:t>condyle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Posterior surface </a:t>
                      </a:r>
                      <a:r>
                        <a:rPr lang="en-US" sz="2000" dirty="0"/>
                        <a:t>of </a:t>
                      </a:r>
                      <a:r>
                        <a:rPr lang="en-US" sz="2000" dirty="0" err="1" smtClean="0"/>
                        <a:t>calcaneum</a:t>
                      </a:r>
                      <a:r>
                        <a:rPr lang="en-US" sz="2000" dirty="0" smtClean="0"/>
                        <a:t> via </a:t>
                      </a:r>
                      <a:r>
                        <a:rPr lang="en-US" sz="2000" dirty="0" err="1" smtClean="0"/>
                        <a:t>tendo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calcaneus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Plantar flexes foot at ankle joint; flexes knee joint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  <a:tr h="1012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Plantaris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Lateral supracondylar ridge of femur</a:t>
                      </a: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Posterior surface of </a:t>
                      </a:r>
                      <a:r>
                        <a:rPr lang="en-US" sz="2000" dirty="0" err="1"/>
                        <a:t>calcaneum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Plantar flexes foot at ankle joint; flexes knee joint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  <a:tr h="2531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Soleus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Shafts of tibia and fibula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Posterior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smtClean="0"/>
                        <a:t>surface </a:t>
                      </a:r>
                      <a:r>
                        <a:rPr lang="en-US" sz="2000"/>
                        <a:t>of </a:t>
                      </a:r>
                      <a:r>
                        <a:rPr lang="en-US" sz="2000" smtClean="0"/>
                        <a:t>calcaneum via tendo calcaneus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Together with gastrocnemius and </a:t>
                      </a:r>
                      <a:r>
                        <a:rPr lang="en-US" sz="2000" dirty="0" err="1"/>
                        <a:t>plantaris</a:t>
                      </a:r>
                      <a:r>
                        <a:rPr lang="en-US" sz="2000" dirty="0"/>
                        <a:t> is powerful plantar flexor of ankle joint; provides main propulsive force in walking and running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3221" y="88136"/>
            <a:ext cx="2489812" cy="4616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5932" y="495759"/>
            <a:ext cx="8948067" cy="7694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Popliteus	2. Flexor digitorum longus	3. Flexor </a:t>
            </a:r>
            <a:r>
              <a:rPr lang="en-US" sz="2000" dirty="0" err="1"/>
              <a:t>hallucis</a:t>
            </a:r>
            <a:r>
              <a:rPr lang="en-US" sz="2000" dirty="0"/>
              <a:t> </a:t>
            </a:r>
            <a:r>
              <a:rPr lang="en-US" sz="2000" dirty="0" smtClean="0"/>
              <a:t>longus</a:t>
            </a:r>
          </a:p>
          <a:p>
            <a:pPr marL="457200" indent="-457200">
              <a:buNone/>
            </a:pPr>
            <a:r>
              <a:rPr lang="en-US" sz="2000" dirty="0" smtClean="0"/>
              <a:t>4. 	Tibialis </a:t>
            </a:r>
            <a:r>
              <a:rPr lang="en-US" sz="2000" dirty="0"/>
              <a:t>posterior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4000"/>
          </a:blip>
          <a:srcRect/>
          <a:stretch>
            <a:fillRect/>
          </a:stretch>
        </p:blipFill>
        <p:spPr bwMode="auto">
          <a:xfrm>
            <a:off x="993228" y="1438230"/>
            <a:ext cx="7157544" cy="51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327094" y="88136"/>
            <a:ext cx="2489812" cy="46166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836" y="701718"/>
          <a:ext cx="8718328" cy="5896012"/>
        </p:xfrm>
        <a:graphic>
          <a:graphicData uri="http://schemas.openxmlformats.org/drawingml/2006/table">
            <a:tbl>
              <a:tblPr/>
              <a:tblGrid>
                <a:gridCol w="785572"/>
                <a:gridCol w="2141074"/>
                <a:gridCol w="2156477"/>
                <a:gridCol w="723960"/>
                <a:gridCol w="2911245"/>
              </a:tblGrid>
              <a:tr h="721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Popliteus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Lateral surface of lateral condyle of femur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Post surface of shaft of tibia above soleal line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 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Flexes leg at knee joint; unlocks knee joint by lateral rotation of femur on tibia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Flexor digitorum longus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Posterior surface of shaft of tibia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Bases of distal phalanges of lateral four toes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Flexes distal phalanges of lateral four toes; plantar flexes foot at ankle joint; supports medial and lateral longitudinal arches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Flexor hallucis longus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Posterior surface of shaft of fibula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Base of distal phalanx of big toe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 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Flexes distal phalanx of big toe; plantar flexes foot at ankle joint; supports medial longitudinal arch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Tibialis posterior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Posterior surface of shafts of tibia and fibula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interosseous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membrane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Tuberosity of navicular bone and other neighboring bones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Tibial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Plantar flexes foot at ankle joint; inverts foot at subtalar and transverse tarsal joints; supports medial longitudinal arch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3614</TotalTime>
  <Words>1019</Words>
  <Application>Microsoft Office PowerPoint</Application>
  <PresentationFormat>On-screen Show (4:3)</PresentationFormat>
  <Paragraphs>201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031waterdrops</vt:lpstr>
      <vt:lpstr>Popliteal fossa  Posterior compartment of leg   &amp;   Sole of foot</vt:lpstr>
      <vt:lpstr>Slide 2</vt:lpstr>
      <vt:lpstr>Popliteal Fossa</vt:lpstr>
      <vt:lpstr>Popliteal Fossa</vt:lpstr>
      <vt:lpstr>CONTENTS OF THE POSTERIOR FASCIAL COMPARTMENT OF THE LEG</vt:lpstr>
      <vt:lpstr>SUPERFICIAL GROUP</vt:lpstr>
      <vt:lpstr>SUPERFICIAL GROUP</vt:lpstr>
      <vt:lpstr>DEEP GROUP</vt:lpstr>
      <vt:lpstr>DEEP GROUP</vt:lpstr>
      <vt:lpstr>POSTERIOR TIBIAL ARTERY</vt:lpstr>
      <vt:lpstr>TIBIAL NERVE</vt:lpstr>
      <vt:lpstr>Flexor Retinaculum</vt:lpstr>
      <vt:lpstr>Slide 13</vt:lpstr>
      <vt:lpstr>Slide 14</vt:lpstr>
      <vt:lpstr>Slide 15</vt:lpstr>
      <vt:lpstr>Slide 16</vt:lpstr>
      <vt:lpstr>First Layer</vt:lpstr>
      <vt:lpstr>Second Layer</vt:lpstr>
      <vt:lpstr>Third Layer</vt:lpstr>
      <vt:lpstr>Fourth Layer</vt:lpstr>
      <vt:lpstr>Slide 21</vt:lpstr>
      <vt:lpstr> Arches of Foot</vt:lpstr>
      <vt:lpstr>Function of Arches of the Foot </vt:lpstr>
      <vt:lpstr>Fibrous Flexor Sheaths</vt:lpstr>
      <vt:lpstr>Synovial Flexor Sheaths</vt:lpstr>
      <vt:lpstr>Slide 26</vt:lpstr>
      <vt:lpstr>Slide 27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 </dc:creator>
  <cp:lastModifiedBy>Vohra</cp:lastModifiedBy>
  <cp:revision>97</cp:revision>
  <dcterms:created xsi:type="dcterms:W3CDTF">2007-05-19T09:20:11Z</dcterms:created>
  <dcterms:modified xsi:type="dcterms:W3CDTF">2011-12-31T05:58:44Z</dcterms:modified>
</cp:coreProperties>
</file>