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0"/>
  </p:notesMasterIdLst>
  <p:sldIdLst>
    <p:sldId id="256" r:id="rId2"/>
    <p:sldId id="317" r:id="rId3"/>
    <p:sldId id="292" r:id="rId4"/>
    <p:sldId id="293" r:id="rId5"/>
    <p:sldId id="303" r:id="rId6"/>
    <p:sldId id="305" r:id="rId7"/>
    <p:sldId id="304" r:id="rId8"/>
    <p:sldId id="262" r:id="rId9"/>
    <p:sldId id="263" r:id="rId10"/>
    <p:sldId id="264" r:id="rId11"/>
    <p:sldId id="299" r:id="rId12"/>
    <p:sldId id="298" r:id="rId13"/>
    <p:sldId id="307" r:id="rId14"/>
    <p:sldId id="269" r:id="rId15"/>
    <p:sldId id="270" r:id="rId16"/>
    <p:sldId id="271" r:id="rId17"/>
    <p:sldId id="272" r:id="rId18"/>
    <p:sldId id="308" r:id="rId19"/>
    <p:sldId id="276" r:id="rId20"/>
    <p:sldId id="278" r:id="rId21"/>
    <p:sldId id="311" r:id="rId22"/>
    <p:sldId id="312" r:id="rId23"/>
    <p:sldId id="319" r:id="rId24"/>
    <p:sldId id="315" r:id="rId25"/>
    <p:sldId id="316" r:id="rId26"/>
    <p:sldId id="287" r:id="rId27"/>
    <p:sldId id="288" r:id="rId28"/>
    <p:sldId id="318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6A4"/>
    <a:srgbClr val="006600"/>
    <a:srgbClr val="9966FF"/>
    <a:srgbClr val="FF9900"/>
    <a:srgbClr val="CC99FF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491" autoAdjust="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1D89DA1-296A-4A6D-865D-F00E76C9FE75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78F747-85F1-43DE-8F1E-8881FB339C0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290026-7CBA-4A9C-867C-82D406C66545}" type="slidenum">
              <a:rPr lang="en-US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F747-85F1-43DE-8F1E-8881FB339C04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F747-85F1-43DE-8F1E-8881FB339C04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9E0ED7-DCB5-4747-B965-09D58970C64B}" type="slidenum">
              <a:rPr lang="en-US" smtClean="0">
                <a:cs typeface="Arial" pitchFamily="34" charset="0"/>
              </a:rPr>
              <a:pPr/>
              <a:t>14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077A6-B356-48EE-8C47-9798CDA2D3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AD56-5D12-4718-820D-4929100ABA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25A63A-04E6-4B36-989A-CCAC05FD1F53}" type="datetimeFigureOut">
              <a:rPr lang="ar-SA" smtClean="0"/>
              <a:pPr/>
              <a:t>07/02/1433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dissolve/>
  </p:transition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VASCULATURE OF LL</a:t>
            </a:r>
            <a:endParaRPr lang="ar-SA" b="1" i="1" dirty="0">
              <a:solidFill>
                <a:srgbClr val="FF0000"/>
              </a:solidFill>
            </a:endParaRPr>
          </a:p>
        </p:txBody>
      </p:sp>
      <p:pic>
        <p:nvPicPr>
          <p:cNvPr id="3" name="Picture 3" descr="F:\New Folder\scan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2971800" cy="4876800"/>
          </a:xfrm>
          <a:prstGeom prst="rect">
            <a:avLst/>
          </a:prstGeom>
          <a:noFill/>
          <a:ln w="57150">
            <a:solidFill>
              <a:srgbClr val="54352A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2819400"/>
            <a:ext cx="24384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Dr  JAMILA ELMEDANY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18288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  ESSAM</a:t>
            </a:r>
          </a:p>
          <a:p>
            <a:pPr algn="ctr"/>
            <a:r>
              <a:rPr lang="en-US" sz="2400" b="1" dirty="0" smtClean="0"/>
              <a:t>ELDIN</a:t>
            </a:r>
            <a:endParaRPr lang="en-US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ANTERIOR TIBIAL ARTERY</a:t>
            </a:r>
            <a:endParaRPr lang="ar-SA" sz="4000" b="1" i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447800"/>
            <a:ext cx="4343400" cy="5410200"/>
          </a:xfrm>
          <a:noFill/>
        </p:spPr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is the smaller of the two terminal branches of the popliteal artery</a:t>
            </a:r>
            <a:r>
              <a:rPr lang="en-US" sz="2000" dirty="0" smtClean="0"/>
              <a:t>. </a:t>
            </a:r>
          </a:p>
          <a:p>
            <a:pPr algn="l" rtl="0"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enters the anterior compartment of the leg through an opening in the upper part of the interosseous membrane</a:t>
            </a:r>
            <a:r>
              <a:rPr lang="en-US" dirty="0" smtClean="0"/>
              <a:t>. </a:t>
            </a:r>
          </a:p>
          <a:p>
            <a:pPr algn="l" rtl="0">
              <a:defRPr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It descends with the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Deep Peroneal nerve.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 the upper part of its course, 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t lies Deep. </a:t>
            </a:r>
          </a:p>
          <a:p>
            <a:pPr algn="l" rtl="0">
              <a:defRPr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In the lower part, it becomes  Superficial in front of the lower end of the tibia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defRPr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Branches: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Muscular&amp; Anastomotic.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200" dirty="0" smtClean="0"/>
          </a:p>
        </p:txBody>
      </p:sp>
      <p:pic>
        <p:nvPicPr>
          <p:cNvPr id="13316" name="Picture 5" descr="F:\New Folder\scan002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3396" r="2013"/>
          <a:stretch>
            <a:fillRect/>
          </a:stretch>
        </p:blipFill>
        <p:spPr>
          <a:xfrm>
            <a:off x="914400" y="1600200"/>
            <a:ext cx="3581400" cy="5043488"/>
          </a:xfrm>
          <a:noFill/>
          <a:ln w="3810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0800000">
            <a:off x="1981200" y="33528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9200" y="30480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3"/>
          </p:cNvCxnSpPr>
          <p:nvPr/>
        </p:nvCxnSpPr>
        <p:spPr>
          <a:xfrm rot="10800000">
            <a:off x="2057400" y="3162300"/>
            <a:ext cx="4572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3000" y="3276600"/>
            <a:ext cx="838200" cy="152400"/>
          </a:xfrm>
          <a:prstGeom prst="rect">
            <a:avLst/>
          </a:prstGeom>
          <a:noFill/>
          <a:ln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DORSALIS PEDIS ARTERY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ClipArt Placeholder 12"/>
          <p:cNvSpPr>
            <a:spLocks noGrp="1" noTextEdit="1"/>
          </p:cNvSpPr>
          <p:nvPr>
            <p:ph type="clipArt" sz="half" idx="1"/>
          </p:nvPr>
        </p:nvSpPr>
        <p:spPr>
          <a:xfrm>
            <a:off x="457200" y="1600200"/>
            <a:ext cx="3328988" cy="4530725"/>
          </a:xfrm>
        </p:spPr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724400" y="1571625"/>
            <a:ext cx="4419600" cy="5286375"/>
          </a:xfrm>
          <a:noFill/>
        </p:spPr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Begins in front of ankle joint as a continuation of the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Anterior Tibial artery.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superficial in position. </a:t>
            </a:r>
          </a:p>
          <a:p>
            <a:pPr algn="l" rtl="0">
              <a:defRPr/>
            </a:pPr>
            <a:r>
              <a:rPr lang="en-US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Crossed by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inferior extensor retinaculum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tendon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of extensor  digitorum brevis.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Medially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Tendon of extensor hallucis longus.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Laterally: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Deep peroneal nerve&amp; extensor digitorum longus.</a:t>
            </a:r>
          </a:p>
          <a:p>
            <a:pPr algn="l" rtl="0">
              <a:defRPr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285875" y="4143375"/>
            <a:ext cx="700088" cy="700088"/>
          </a:xfrm>
          <a:prstGeom prst="star5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500188" y="5357813"/>
            <a:ext cx="557212" cy="642937"/>
          </a:xfrm>
          <a:prstGeom prst="star5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7" name="Picture 2" descr="F:\New Folder\scan0022.jpg"/>
          <p:cNvPicPr>
            <a:picLocks noChangeAspect="1" noChangeArrowheads="1"/>
          </p:cNvPicPr>
          <p:nvPr/>
        </p:nvPicPr>
        <p:blipFill>
          <a:blip r:embed="rId2" cstate="print"/>
          <a:srcRect l="4082" t="1266" b="2531"/>
          <a:stretch>
            <a:fillRect/>
          </a:stretch>
        </p:blipFill>
        <p:spPr bwMode="auto">
          <a:xfrm>
            <a:off x="381000" y="1447801"/>
            <a:ext cx="38100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09600" y="5486400"/>
            <a:ext cx="12954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endCxn id="18" idx="3"/>
          </p:cNvCxnSpPr>
          <p:nvPr/>
        </p:nvCxnSpPr>
        <p:spPr>
          <a:xfrm rot="10800000" flipV="1">
            <a:off x="1905000" y="5486400"/>
            <a:ext cx="304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971800" y="5791200"/>
            <a:ext cx="10668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71800" y="6096000"/>
            <a:ext cx="1066800" cy="304800"/>
          </a:xfrm>
          <a:prstGeom prst="rect">
            <a:avLst/>
          </a:prstGeom>
          <a:noFill/>
          <a:ln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1000" y="6248400"/>
            <a:ext cx="1371600" cy="304800"/>
          </a:xfrm>
          <a:prstGeom prst="rect">
            <a:avLst/>
          </a:prstGeom>
          <a:noFill/>
          <a:ln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4" idx="3"/>
          </p:cNvCxnSpPr>
          <p:nvPr/>
        </p:nvCxnSpPr>
        <p:spPr>
          <a:xfrm flipV="1">
            <a:off x="1752600" y="6324600"/>
            <a:ext cx="685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3" idx="1"/>
          </p:cNvCxnSpPr>
          <p:nvPr/>
        </p:nvCxnSpPr>
        <p:spPr>
          <a:xfrm>
            <a:off x="2667000" y="62484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95600" y="5486400"/>
            <a:ext cx="990600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DORSALIS PEDIS ARTERY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pPr algn="l" rtl="0">
              <a:defRPr/>
            </a:pPr>
            <a:r>
              <a:rPr lang="en-US" b="1" i="1" dirty="0" smtClean="0"/>
              <a:t>It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Terminates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by passing between the two heads of the 1</a:t>
            </a:r>
            <a:r>
              <a:rPr lang="en-US" sz="28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dorsal interosseous muscle.</a:t>
            </a:r>
          </a:p>
          <a:p>
            <a:pPr algn="l" rtl="0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It joins the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 plantar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artery to complete the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Plantar Arch.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800" b="1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Branches:</a:t>
            </a:r>
          </a:p>
          <a:p>
            <a:pPr algn="l" rtl="0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Lateral tarsal artery. </a:t>
            </a:r>
          </a:p>
          <a:p>
            <a:pPr algn="l" rtl="0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Arcuate artery. </a:t>
            </a:r>
          </a:p>
          <a:p>
            <a:pPr algn="l" rtl="0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dorsal metatarsal artery.</a:t>
            </a:r>
            <a:endParaRPr lang="en-US" b="1" i="1" dirty="0" smtClean="0"/>
          </a:p>
          <a:p>
            <a:pPr algn="l" rtl="0"/>
            <a:endParaRPr lang="en-US" dirty="0"/>
          </a:p>
        </p:txBody>
      </p:sp>
      <p:pic>
        <p:nvPicPr>
          <p:cNvPr id="1026" name="Picture 2" descr="C:\Documents and Settings\User\My Documents\Student Gray\6. Lower limb\F66122-006-f0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5353" r="15353" b="2399"/>
          <a:stretch>
            <a:fillRect/>
          </a:stretch>
        </p:blipFill>
        <p:spPr bwMode="auto">
          <a:xfrm>
            <a:off x="1828800" y="1828800"/>
            <a:ext cx="2757714" cy="457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8" descr="F:\New Folder\scan0023.jpg"/>
          <p:cNvPicPr>
            <a:picLocks noChangeAspect="1" noChangeArrowheads="1"/>
          </p:cNvPicPr>
          <p:nvPr/>
        </p:nvPicPr>
        <p:blipFill>
          <a:blip r:embed="rId4" cstate="print"/>
          <a:srcRect t="946"/>
          <a:stretch>
            <a:fillRect/>
          </a:stretch>
        </p:blipFill>
        <p:spPr>
          <a:xfrm>
            <a:off x="381000" y="1981200"/>
            <a:ext cx="2526054" cy="32210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609600" y="3505200"/>
            <a:ext cx="4572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1066800" y="3505200"/>
            <a:ext cx="228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81400" y="4953000"/>
            <a:ext cx="8382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00400" y="5486400"/>
            <a:ext cx="5334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3352800" y="5715000"/>
            <a:ext cx="8382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4352"/>
            <a:ext cx="3048000" cy="11620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en-US" sz="28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POSTERIOR TIBIAL ARTERY</a:t>
            </a:r>
            <a:endParaRPr lang="en-US" sz="28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828800"/>
            <a:ext cx="3352800" cy="5029200"/>
          </a:xfrm>
          <a:noFill/>
        </p:spPr>
        <p:txBody>
          <a:bodyPr>
            <a:normAutofit/>
          </a:bodyPr>
          <a:lstStyle/>
          <a:p>
            <a:pPr rtl="0">
              <a:buFont typeface="Arial" pitchFamily="34" charset="0"/>
              <a:buChar char="•"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Descends Deep to Soleus &amp; Gastrocnemius.</a:t>
            </a:r>
          </a:p>
          <a:p>
            <a:pPr rtl="0">
              <a:buFont typeface="Arial" pitchFamily="34" charset="0"/>
              <a:buChar char="•"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Lies on the posterior surface of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Tibialis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muscle above</a:t>
            </a:r>
          </a:p>
          <a:p>
            <a:pPr rtl="0">
              <a:buFont typeface="Arial" pitchFamily="34" charset="0"/>
              <a:buChar char="•"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and on the posterior surface of </a:t>
            </a:r>
            <a:r>
              <a:rPr lang="en-US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Tibia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below.</a:t>
            </a:r>
          </a:p>
          <a:p>
            <a:pPr rtl="0">
              <a:buFont typeface="Arial" pitchFamily="34" charset="0"/>
              <a:buChar char="•"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Its lower part is covered  by Skin &amp; Fascia only.</a:t>
            </a:r>
          </a:p>
          <a:p>
            <a:pPr rtl="0">
              <a:buFont typeface="Arial" pitchFamily="34" charset="0"/>
              <a:buChar char="•"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Passes </a:t>
            </a:r>
            <a:r>
              <a:rPr lang="en-US" sz="2400" b="1" i="1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Behind Medial Malleolus ,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Deep to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Flexor Retinacul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ART&amp; N.(LL)\scan00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990600"/>
            <a:ext cx="2759600" cy="3352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10" descr="F:\New Folder\scan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53200" y="3447710"/>
            <a:ext cx="2590800" cy="3410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553200" y="52578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1800" y="6172200"/>
            <a:ext cx="533400" cy="152400"/>
          </a:xfrm>
          <a:prstGeom prst="ellipse">
            <a:avLst/>
          </a:prstGeom>
          <a:noFill/>
          <a:ln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239000" y="63246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10200" y="4114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715000" y="3810000"/>
            <a:ext cx="304800" cy="76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3886200"/>
            <a:ext cx="457200" cy="152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62600" y="388620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781800" y="6019800"/>
            <a:ext cx="533400" cy="12191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62800" y="5867400"/>
            <a:ext cx="304800" cy="1524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16200000" flipV="1">
            <a:off x="7467600" y="5943600"/>
            <a:ext cx="76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3"/>
          </p:cNvCxnSpPr>
          <p:nvPr/>
        </p:nvCxnSpPr>
        <p:spPr>
          <a:xfrm>
            <a:off x="7315200" y="6080760"/>
            <a:ext cx="304800" cy="15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rtl="0">
              <a:defRPr/>
            </a:pPr>
            <a:r>
              <a:rPr lang="en-US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POSTERIOR TIBIAL ARTERY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50" y="1643063"/>
            <a:ext cx="4857750" cy="5214937"/>
          </a:xfrm>
          <a:noFill/>
        </p:spPr>
        <p:txBody>
          <a:bodyPr>
            <a:normAutofit fontScale="92500" lnSpcReduction="10000"/>
          </a:bodyPr>
          <a:lstStyle/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Terminates by dividing into: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Medial &amp; Lateral  plantar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arteries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Branches:</a:t>
            </a:r>
          </a:p>
          <a:p>
            <a:pPr algn="l" rtl="0">
              <a:buNone/>
              <a:defRPr/>
            </a:pP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Peroneal artery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 large artery, descends behind the fibula (the artery of the lateral compartment of the leg).</a:t>
            </a:r>
          </a:p>
          <a:p>
            <a:pPr algn="l" rtl="0">
              <a:defRPr/>
            </a:pP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Gives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A. Nutrient artery to the fibula.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B. Muscular branches. </a:t>
            </a:r>
          </a:p>
          <a:p>
            <a:pPr algn="l" rtl="0">
              <a:defRPr/>
            </a:pP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Perforating branch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to lower part of front of leg.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D. Shares in the Anastomosis around the ankle joint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18436" name="Picture 2" descr="L:\Student Gray\6. Lower limb\F66122-006-f08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 l="11810" r="11417" b="3819"/>
          <a:stretch>
            <a:fillRect/>
          </a:stretch>
        </p:blipFill>
        <p:spPr>
          <a:xfrm>
            <a:off x="228600" y="1524000"/>
            <a:ext cx="3771900" cy="5119688"/>
          </a:xfr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743200" y="4038600"/>
            <a:ext cx="685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4600" y="5410200"/>
            <a:ext cx="1295400" cy="304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C0066"/>
                </a:solidFill>
              </a:rPr>
              <a:t>BRANCHES </a:t>
            </a:r>
            <a:endParaRPr lang="en-US" sz="3600" b="1" i="1" dirty="0">
              <a:solidFill>
                <a:srgbClr val="CC006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524000"/>
            <a:ext cx="3786188" cy="5334000"/>
          </a:xfrm>
          <a:noFill/>
        </p:spPr>
        <p:txBody>
          <a:bodyPr/>
          <a:lstStyle/>
          <a:p>
            <a:pPr algn="l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2.Nutrient artery to the tibia.</a:t>
            </a:r>
          </a:p>
          <a:p>
            <a:pPr algn="l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3. Anastomotic branches to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anastomosis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around ankle joint.</a:t>
            </a:r>
          </a:p>
          <a:p>
            <a:pPr rtl="0"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Medial &amp; Lateral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plantar arteries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F:\New Folder\scan0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1219200"/>
            <a:ext cx="4419600" cy="56387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>
              <a:defRPr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EDIAL PLANTAR ARTERY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 Placeholder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smaller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of the two terminal branches of the posterior tibial  artery.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Arises beneath the Flexor Retinaculum. </a:t>
            </a:r>
          </a:p>
          <a:p>
            <a:pPr algn="l" rtl="0">
              <a:defRPr/>
            </a:pPr>
            <a:r>
              <a:rPr lang="en-US" sz="24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Gives: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Muscular, Articular and Cutaneous branches.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Ends by supplying the medial side of the big toe.</a:t>
            </a:r>
            <a:endParaRPr lang="en-US" sz="2400" b="1" i="1" dirty="0" smtClean="0">
              <a:cs typeface="Times New Roman" pitchFamily="18" charset="0"/>
            </a:endParaRPr>
          </a:p>
        </p:txBody>
      </p:sp>
      <p:pic>
        <p:nvPicPr>
          <p:cNvPr id="16" name="Picture 2" descr="L:\Student Gray\6. Lower limb\F66122-006-f11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2311" r="13066" b="2873"/>
          <a:stretch>
            <a:fillRect/>
          </a:stretch>
        </p:blipFill>
        <p:spPr>
          <a:xfrm>
            <a:off x="684213" y="1600200"/>
            <a:ext cx="3286125" cy="5257800"/>
          </a:xfrm>
          <a:ln w="38100">
            <a:solidFill>
              <a:schemeClr val="tx1"/>
            </a:solidFill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2819400" y="5486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00400" y="5334000"/>
            <a:ext cx="6858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505200" y="2971800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 PLANTAR ARTERY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4813" y="1600200"/>
            <a:ext cx="4929187" cy="5257800"/>
          </a:xfrm>
          <a:noFill/>
        </p:spPr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sz="2400" b="1" i="1" dirty="0" smtClean="0"/>
              <a:t>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larger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of the two terminal branches of the posterior tibial  artery.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 the base of the 5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metatarsal bone, it curves medially to form the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Deep Plantar Arch.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Joins the </a:t>
            </a:r>
            <a:r>
              <a:rPr lang="en-US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Dorsalis </a:t>
            </a:r>
            <a:r>
              <a:rPr lang="en-US" sz="24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pedis</a:t>
            </a:r>
            <a:r>
              <a:rPr lang="en-US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artery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 the proximal end of the 1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intermetatarsal space. </a:t>
            </a:r>
          </a:p>
          <a:p>
            <a:pPr algn="l" rtl="0">
              <a:defRPr/>
            </a:pPr>
            <a:r>
              <a:rPr lang="en-US" sz="2400" b="1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Gives: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Muscular, Articular  &amp; Cutaneous branches.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Plantar Arch gives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Plantar Digital Arteries.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8" name="Picture 2" descr="L:\Student Gray\6. Lower limb\F66122-006-f11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2311" r="13066" b="2873"/>
          <a:stretch>
            <a:fillRect/>
          </a:stretch>
        </p:blipFill>
        <p:spPr>
          <a:xfrm>
            <a:off x="762000" y="1600200"/>
            <a:ext cx="3286125" cy="5257800"/>
          </a:xfrm>
          <a:ln w="38100">
            <a:solidFill>
              <a:schemeClr val="tx1"/>
            </a:solidFill>
          </a:ln>
        </p:spPr>
      </p:pic>
      <p:sp>
        <p:nvSpPr>
          <p:cNvPr id="8" name="Down Arrow 7"/>
          <p:cNvSpPr/>
          <p:nvPr/>
        </p:nvSpPr>
        <p:spPr>
          <a:xfrm>
            <a:off x="2339975" y="1916113"/>
            <a:ext cx="71438" cy="288925"/>
          </a:xfrm>
          <a:prstGeom prst="downArrow">
            <a:avLst/>
          </a:prstGeom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171700" y="4381500"/>
            <a:ext cx="228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54864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14400" y="53340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2895600" y="39624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</a:rPr>
              <a:t>ARTERIAL ANASTOMOSISES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pic>
        <p:nvPicPr>
          <p:cNvPr id="3" name="Picture 2" descr="L:\Student Gray\6. Lower limb\F66122-006-f049.jpg"/>
          <p:cNvPicPr>
            <a:picLocks noChangeAspect="1" noChangeArrowheads="1"/>
          </p:cNvPicPr>
          <p:nvPr/>
        </p:nvPicPr>
        <p:blipFill>
          <a:blip r:embed="rId2" cstate="print"/>
          <a:srcRect l="14543" r="15144" b="6026"/>
          <a:stretch>
            <a:fillRect/>
          </a:stretch>
        </p:blipFill>
        <p:spPr>
          <a:xfrm>
            <a:off x="1676400" y="2209800"/>
            <a:ext cx="2847975" cy="37242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2" descr="L:\Student Gray\6. Lower limb\F66122-006-f076.jpg"/>
          <p:cNvPicPr>
            <a:picLocks noChangeAspect="1" noChangeArrowheads="1"/>
          </p:cNvPicPr>
          <p:nvPr/>
        </p:nvPicPr>
        <p:blipFill>
          <a:blip r:embed="rId3" cstate="print"/>
          <a:srcRect l="13547" r="13158" b="4008"/>
          <a:stretch>
            <a:fillRect/>
          </a:stretch>
        </p:blipFill>
        <p:spPr bwMode="auto">
          <a:xfrm>
            <a:off x="5181600" y="2286000"/>
            <a:ext cx="3161633" cy="373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514600" y="31242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2247900" y="35433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24200" y="36576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43200" y="38862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46482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93467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i="1" dirty="0" smtClean="0">
                <a:solidFill>
                  <a:srgbClr val="C00000"/>
                </a:solidFill>
              </a:rPr>
              <a:t>TROCHANTERIC </a:t>
            </a:r>
          </a:p>
          <a:p>
            <a:pPr algn="ctr" rtl="0"/>
            <a:r>
              <a:rPr lang="en-US" b="1" i="1" dirty="0" smtClean="0"/>
              <a:t>(supplies the head of femur)</a:t>
            </a:r>
          </a:p>
          <a:p>
            <a:pPr algn="ctr" rtl="0"/>
            <a:r>
              <a:rPr lang="en-US" b="1" i="1" dirty="0" smtClean="0">
                <a:solidFill>
                  <a:srgbClr val="0E06A4"/>
                </a:solidFill>
              </a:rPr>
              <a:t>CRUCIATE</a:t>
            </a:r>
            <a:endParaRPr lang="en-US" b="1" i="1" dirty="0">
              <a:solidFill>
                <a:srgbClr val="0E06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6211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i="1" dirty="0" smtClean="0">
                <a:solidFill>
                  <a:srgbClr val="006600"/>
                </a:solidFill>
              </a:rPr>
              <a:t>AROUND THE KNEE</a:t>
            </a:r>
            <a:endParaRPr lang="en-US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FF0000"/>
                </a:solidFill>
              </a:rPr>
              <a:t>WHERE TO FEEL PERIPHERAL ARTERIAL PULSE ?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1988" name="Text Placeholder 9"/>
          <p:cNvSpPr>
            <a:spLocks noGrp="1"/>
          </p:cNvSpPr>
          <p:nvPr>
            <p:ph type="body" sz="half" idx="2"/>
          </p:nvPr>
        </p:nvSpPr>
        <p:spPr>
          <a:xfrm>
            <a:off x="4191000" y="1371600"/>
            <a:ext cx="4953000" cy="5486400"/>
          </a:xfrm>
          <a:noFill/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i="1" u="sng" dirty="0" smtClean="0">
                <a:solidFill>
                  <a:srgbClr val="C00000"/>
                </a:solidFill>
                <a:cs typeface="Times New Roman" pitchFamily="18" charset="0"/>
              </a:rPr>
              <a:t>Femoral pulse:</a:t>
            </a:r>
          </a:p>
          <a:p>
            <a:pPr algn="l" rtl="0">
              <a:defRPr/>
            </a:pPr>
            <a:r>
              <a:rPr lang="en-US" sz="2200" b="1" i="1" dirty="0" smtClean="0">
                <a:cs typeface="Times New Roman" pitchFamily="18" charset="0"/>
              </a:rPr>
              <a:t>Inferior to the inguinal ligament and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midway between the anterior superior iliac spine and symphysis </a:t>
            </a:r>
            <a:r>
              <a:rPr lang="en-US" sz="2200" b="1" i="1" dirty="0" smtClean="0">
                <a:cs typeface="Times New Roman" pitchFamily="18" charset="0"/>
              </a:rPr>
              <a:t>pubis.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b="1" i="1" u="sng" dirty="0" smtClean="0">
                <a:solidFill>
                  <a:srgbClr val="C00000"/>
                </a:solidFill>
                <a:cs typeface="Times New Roman" pitchFamily="18" charset="0"/>
              </a:rPr>
              <a:t>Popliteal pulse:</a:t>
            </a:r>
          </a:p>
          <a:p>
            <a:pPr algn="l" rtl="0">
              <a:defRPr/>
            </a:pPr>
            <a:r>
              <a:rPr lang="en-US" sz="2000" b="1" i="1" dirty="0" smtClean="0">
                <a:cs typeface="Times New Roman" pitchFamily="18" charset="0"/>
              </a:rPr>
              <a:t>Deep in the popliteal fossa medial to t</a:t>
            </a:r>
            <a:r>
              <a:rPr lang="en-US" sz="2400" b="1" i="1" dirty="0" smtClean="0">
                <a:cs typeface="Times New Roman" pitchFamily="18" charset="0"/>
              </a:rPr>
              <a:t>he midline.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b="1" i="1" u="sng" dirty="0" smtClean="0">
                <a:solidFill>
                  <a:srgbClr val="C00000"/>
                </a:solidFill>
                <a:cs typeface="Times New Roman" pitchFamily="18" charset="0"/>
              </a:rPr>
              <a:t>Posterior tibial pulse: </a:t>
            </a:r>
          </a:p>
          <a:p>
            <a:pPr algn="l" rtl="0">
              <a:defRPr/>
            </a:pPr>
            <a:r>
              <a:rPr lang="en-US" sz="2400" b="1" i="1" dirty="0" err="1" smtClean="0"/>
              <a:t>Posteroinferior</a:t>
            </a:r>
            <a:r>
              <a:rPr lang="en-US" sz="2400" b="1" i="1" dirty="0" smtClean="0"/>
              <a:t> to the medial </a:t>
            </a:r>
            <a:r>
              <a:rPr lang="en-US" sz="2400" b="1" i="1" dirty="0" err="1" smtClean="0"/>
              <a:t>malleolus</a:t>
            </a:r>
            <a:r>
              <a:rPr lang="en-US" sz="2400" b="1" i="1" dirty="0" smtClean="0"/>
              <a:t> in the groove between the </a:t>
            </a:r>
            <a:r>
              <a:rPr lang="en-US" sz="2400" b="1" i="1" dirty="0" err="1" smtClean="0"/>
              <a:t>malleolus</a:t>
            </a:r>
            <a:r>
              <a:rPr lang="en-US" sz="2400" b="1" i="1" dirty="0" smtClean="0"/>
              <a:t> and the heel</a:t>
            </a:r>
            <a:r>
              <a:rPr lang="en-US" sz="2400" dirty="0" smtClean="0"/>
              <a:t>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b="1" i="1" u="sng" dirty="0" smtClean="0">
                <a:solidFill>
                  <a:srgbClr val="C00000"/>
                </a:solidFill>
                <a:cs typeface="Times New Roman" pitchFamily="18" charset="0"/>
              </a:rPr>
              <a:t>Dorsalis </a:t>
            </a:r>
            <a:r>
              <a:rPr lang="en-US" b="1" i="1" u="sng" dirty="0" err="1" smtClean="0">
                <a:solidFill>
                  <a:srgbClr val="C00000"/>
                </a:solidFill>
                <a:cs typeface="Times New Roman" pitchFamily="18" charset="0"/>
              </a:rPr>
              <a:t>pedispulse</a:t>
            </a:r>
            <a:endParaRPr lang="en-US" b="1" i="1" u="sng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b="1" i="1" dirty="0" smtClean="0"/>
              <a:t>Over the tarsal bones between the tendons of extensor hallucis</a:t>
            </a:r>
            <a:r>
              <a:rPr lang="en-US" sz="2400" dirty="0" smtClean="0"/>
              <a:t>  </a:t>
            </a:r>
            <a:r>
              <a:rPr lang="en-US" sz="2400" b="1" i="1" dirty="0" smtClean="0"/>
              <a:t>longus</a:t>
            </a:r>
            <a:r>
              <a:rPr lang="en-US" sz="2400" dirty="0" smtClean="0"/>
              <a:t>  </a:t>
            </a:r>
            <a:r>
              <a:rPr lang="en-US" sz="2400" b="1" i="1" dirty="0" smtClean="0"/>
              <a:t>and extensor digitorum.</a:t>
            </a:r>
            <a:r>
              <a:rPr lang="en-US" sz="2400" b="1" i="1" dirty="0" smtClean="0">
                <a:cs typeface="Times New Roman" pitchFamily="18" charset="0"/>
              </a:rPr>
              <a:t> </a:t>
            </a:r>
            <a:endParaRPr lang="en-US" b="1" i="1" dirty="0" smtClean="0">
              <a:cs typeface="Times New Roman" pitchFamily="18" charset="0"/>
            </a:endParaRPr>
          </a:p>
        </p:txBody>
      </p:sp>
      <p:pic>
        <p:nvPicPr>
          <p:cNvPr id="26629" name="Picture 3" descr="C:\Documents and Settings\lib\My Documents\My Pictures\Picture2.jpg"/>
          <p:cNvPicPr>
            <a:picLocks noChangeAspect="1" noChangeArrowheads="1"/>
          </p:cNvPicPr>
          <p:nvPr/>
        </p:nvPicPr>
        <p:blipFill>
          <a:blip r:embed="rId2" cstate="print"/>
          <a:srcRect b="8823"/>
          <a:stretch>
            <a:fillRect/>
          </a:stretch>
        </p:blipFill>
        <p:spPr bwMode="auto">
          <a:xfrm>
            <a:off x="228600" y="1219200"/>
            <a:ext cx="3307339" cy="3763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2819400"/>
            <a:ext cx="11430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2819400"/>
            <a:ext cx="914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0" y="4648200"/>
            <a:ext cx="5334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Documents and Settings\User\My Documents\Student Gray\6. Lower limb\F66122-006-f129.jpg"/>
          <p:cNvPicPr>
            <a:picLocks noChangeAspect="1" noChangeArrowheads="1"/>
          </p:cNvPicPr>
          <p:nvPr/>
        </p:nvPicPr>
        <p:blipFill>
          <a:blip r:embed="rId3" cstate="print"/>
          <a:srcRect l="19960" r="16622" b="5208"/>
          <a:stretch>
            <a:fillRect/>
          </a:stretch>
        </p:blipFill>
        <p:spPr bwMode="auto">
          <a:xfrm>
            <a:off x="2514600" y="3352800"/>
            <a:ext cx="1679511" cy="24133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81000" y="4724400"/>
            <a:ext cx="1143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List the main arteries of the lower limb.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Describe their anatomy regarding: origin, course distribution &amp; branches.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List the main arterial </a:t>
            </a:r>
            <a:r>
              <a:rPr lang="en-US" sz="2800" b="1" dirty="0" err="1" smtClean="0">
                <a:solidFill>
                  <a:srgbClr val="0070C0"/>
                </a:solidFill>
              </a:rPr>
              <a:t>anastomosis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List the sites to feel the peripheral arterial pulse.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Describe the anatomy of the veins of the lower limb regarding: differentiation into superficial&amp; deep, origin, course &amp; termination </a:t>
            </a:r>
          </a:p>
          <a:p>
            <a:pPr algn="l" rtl="0"/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0E06A4"/>
                </a:solidFill>
                <a:cs typeface="Arial" pitchFamily="34" charset="0"/>
              </a:rPr>
              <a:t>VEINS OF THE L.L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557338"/>
            <a:ext cx="4897437" cy="5300662"/>
          </a:xfrm>
          <a:noFill/>
        </p:spPr>
        <p:txBody>
          <a:bodyPr>
            <a:normAutofit/>
          </a:bodyPr>
          <a:lstStyle/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 smtClean="0">
                <a:cs typeface="Times New Roman" pitchFamily="18" charset="0"/>
              </a:rPr>
              <a:t>The veins of the lower limb are:</a:t>
            </a:r>
          </a:p>
          <a:p>
            <a:pPr marL="548640" indent="-411480" algn="ctr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b="1" i="1" dirty="0" smtClean="0">
                <a:solidFill>
                  <a:srgbClr val="C00000"/>
                </a:solidFill>
                <a:cs typeface="Times New Roman" pitchFamily="18" charset="0"/>
              </a:rPr>
              <a:t>              (1)</a:t>
            </a:r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cs typeface="Times New Roman" pitchFamily="18" charset="0"/>
              </a:rPr>
              <a:t>Superficial.</a:t>
            </a:r>
            <a:r>
              <a:rPr lang="ar-SA" b="1" i="1" dirty="0" smtClean="0">
                <a:solidFill>
                  <a:srgbClr val="FF0000"/>
                </a:solidFill>
              </a:rPr>
              <a:t>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548640" indent="-411480" algn="ctr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b="1" i="1" dirty="0" smtClean="0">
                <a:solidFill>
                  <a:srgbClr val="C00000"/>
                </a:solidFill>
                <a:cs typeface="Times New Roman" pitchFamily="18" charset="0"/>
              </a:rPr>
              <a:t>(2) Deep.</a:t>
            </a:r>
          </a:p>
          <a:p>
            <a:pPr marL="548640" indent="-411480" algn="l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28676" name="Picture 7" descr="F 001"/>
          <p:cNvPicPr>
            <a:picLocks noChangeAspect="1" noChangeArrowheads="1"/>
          </p:cNvPicPr>
          <p:nvPr/>
        </p:nvPicPr>
        <p:blipFill>
          <a:blip r:embed="rId2" cstate="print"/>
          <a:srcRect l="54385" t="2173" r="16634" b="15065"/>
          <a:stretch>
            <a:fillRect/>
          </a:stretch>
        </p:blipFill>
        <p:spPr bwMode="auto">
          <a:xfrm>
            <a:off x="838200" y="1600200"/>
            <a:ext cx="3013075" cy="5257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0" y="5410200"/>
            <a:ext cx="609600" cy="457200"/>
          </a:xfrm>
          <a:prstGeom prst="rect">
            <a:avLst/>
          </a:prstGeom>
          <a:noFill/>
          <a:ln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2971800"/>
            <a:ext cx="685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2743200" cy="11620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en-US" sz="3600" b="1" i="1" dirty="0" smtClean="0">
                <a:solidFill>
                  <a:srgbClr val="0E06A4"/>
                </a:solidFill>
              </a:rPr>
              <a:t>SUPERFICIAL VEINS</a:t>
            </a:r>
            <a:endParaRPr lang="en-US" sz="3600" b="1" i="1" dirty="0">
              <a:solidFill>
                <a:srgbClr val="0E06A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1676400"/>
            <a:ext cx="3733800" cy="4876800"/>
          </a:xfrm>
          <a:noFill/>
        </p:spPr>
        <p:txBody>
          <a:bodyPr>
            <a:normAutofit/>
          </a:bodyPr>
          <a:lstStyle/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They are immediately under the skin in the subcutaneous tissue.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u="sng" dirty="0" smtClean="0">
                <a:solidFill>
                  <a:srgbClr val="00B0F0"/>
                </a:solidFill>
                <a:cs typeface="Times New Roman" pitchFamily="18" charset="0"/>
              </a:rPr>
              <a:t>Dorsal Venous arch </a:t>
            </a:r>
            <a:r>
              <a:rPr lang="en-US" sz="2000" b="1" i="1" dirty="0" smtClean="0">
                <a:solidFill>
                  <a:srgbClr val="00B0F0"/>
                </a:solidFill>
                <a:cs typeface="Times New Roman" pitchFamily="18" charset="0"/>
              </a:rPr>
              <a:t>(</a:t>
            </a:r>
            <a:r>
              <a:rPr lang="en-US" sz="2000" b="1" i="1" u="sng" dirty="0" smtClean="0">
                <a:solidFill>
                  <a:srgbClr val="00B0F0"/>
                </a:solidFill>
                <a:cs typeface="Times New Roman" pitchFamily="18" charset="0"/>
              </a:rPr>
              <a:t>network</a:t>
            </a:r>
            <a:r>
              <a:rPr lang="en-US" sz="2000" b="1" i="1" dirty="0" smtClean="0">
                <a:solidFill>
                  <a:srgbClr val="00B0F0"/>
                </a:solidFill>
                <a:cs typeface="Times New Roman" pitchFamily="18" charset="0"/>
              </a:rPr>
              <a:t>):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Drains most of the blood of the foot through Digital and Communicating veins. 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u="sng" dirty="0" smtClean="0">
                <a:cs typeface="Times New Roman" pitchFamily="18" charset="0"/>
              </a:rPr>
              <a:t>It is Drained on</a:t>
            </a:r>
            <a:r>
              <a:rPr lang="en-US" sz="2000" b="1" i="1" dirty="0" smtClean="0">
                <a:cs typeface="Times New Roman" pitchFamily="18" charset="0"/>
              </a:rPr>
              <a:t>: 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i="1" dirty="0" smtClean="0">
                <a:cs typeface="Times New Roman" pitchFamily="18" charset="0"/>
              </a:rPr>
              <a:t>Medial side by the </a:t>
            </a:r>
            <a:r>
              <a:rPr lang="en-US" sz="2000" b="1" i="1" dirty="0" smtClean="0">
                <a:solidFill>
                  <a:srgbClr val="00B0F0"/>
                </a:solidFill>
                <a:cs typeface="Times New Roman" pitchFamily="18" charset="0"/>
              </a:rPr>
              <a:t>Great Saphenous vein.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b="1" i="1" dirty="0" smtClean="0">
                <a:cs typeface="Times New Roman" pitchFamily="18" charset="0"/>
              </a:rPr>
              <a:t>Lateral side by the </a:t>
            </a:r>
            <a:r>
              <a:rPr lang="en-US" sz="2000" b="1" i="1" dirty="0" smtClean="0">
                <a:solidFill>
                  <a:srgbClr val="00B0F0"/>
                </a:solidFill>
                <a:cs typeface="Times New Roman" pitchFamily="18" charset="0"/>
              </a:rPr>
              <a:t>Small Saphenous vein</a:t>
            </a:r>
            <a:endParaRPr lang="en-US" sz="2000" b="1" i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pic>
        <p:nvPicPr>
          <p:cNvPr id="6" name="Picture 2" descr="C:\Documents and Settings\User\My Documents\Student Gray\6. Lower limb\F66122-006-f119.jpg"/>
          <p:cNvPicPr>
            <a:picLocks noChangeAspect="1" noChangeArrowheads="1"/>
          </p:cNvPicPr>
          <p:nvPr/>
        </p:nvPicPr>
        <p:blipFill>
          <a:blip r:embed="rId2" cstate="print"/>
          <a:srcRect l="19091" r="19545" b="4348"/>
          <a:stretch>
            <a:fillRect/>
          </a:stretch>
        </p:blipFill>
        <p:spPr bwMode="auto">
          <a:xfrm>
            <a:off x="3962400" y="990600"/>
            <a:ext cx="4724400" cy="533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6781800" y="22860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334000" y="2362200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096000" y="48768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467600" y="4343400"/>
            <a:ext cx="1219200" cy="609600"/>
          </a:xfrm>
          <a:prstGeom prst="rect">
            <a:avLst/>
          </a:prstGeom>
          <a:noFill/>
          <a:ln w="38100"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15200" y="2133600"/>
            <a:ext cx="1219200" cy="381000"/>
          </a:xfrm>
          <a:prstGeom prst="rect">
            <a:avLst/>
          </a:prstGeom>
          <a:noFill/>
          <a:ln w="38100"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86200" y="2209800"/>
            <a:ext cx="1371600" cy="457200"/>
          </a:xfrm>
          <a:prstGeom prst="rect">
            <a:avLst/>
          </a:prstGeom>
          <a:noFill/>
          <a:ln w="38100"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rgbClr val="00B0F0"/>
                </a:solidFill>
              </a:rPr>
              <a:t>GREAT SAPHENOUS VEIN</a:t>
            </a:r>
            <a:endParaRPr lang="en-US" sz="4400" b="1" i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267200" cy="4937915"/>
          </a:xfrm>
          <a:noFill/>
        </p:spPr>
        <p:txBody>
          <a:bodyPr>
            <a:noAutofit/>
          </a:bodyPr>
          <a:lstStyle/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The Longest Superficial vein of the body.</a:t>
            </a:r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Begins from the medial end of the dorsal  venous arch (as the medial marginal vein).</a:t>
            </a:r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u="sng" dirty="0" smtClean="0">
                <a:solidFill>
                  <a:srgbClr val="FF0000"/>
                </a:solidFill>
                <a:cs typeface="Times New Roman" pitchFamily="18" charset="0"/>
              </a:rPr>
              <a:t>Ascends: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000" b="1" i="1" dirty="0" smtClean="0">
                <a:cs typeface="Times New Roman" pitchFamily="18" charset="0"/>
              </a:rPr>
              <a:t>In</a:t>
            </a:r>
            <a:r>
              <a:rPr lang="en-US" sz="2000" b="1" i="1" dirty="0" smtClean="0">
                <a:solidFill>
                  <a:srgbClr val="00B0F0"/>
                </a:solidFill>
                <a:cs typeface="Times New Roman" pitchFamily="18" charset="0"/>
              </a:rPr>
              <a:t> front </a:t>
            </a:r>
            <a:r>
              <a:rPr lang="en-US" sz="2000" b="1" i="1" dirty="0" smtClean="0">
                <a:cs typeface="Times New Roman" pitchFamily="18" charset="0"/>
              </a:rPr>
              <a:t>of the 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Medial Malleolus </a:t>
            </a:r>
            <a:r>
              <a:rPr lang="en-US" sz="2000" b="1" i="1" dirty="0" smtClean="0">
                <a:cs typeface="Times New Roman" pitchFamily="18" charset="0"/>
              </a:rPr>
              <a:t>accompanied by the </a:t>
            </a:r>
            <a:r>
              <a:rPr lang="ar-SA" sz="2000" b="1" i="1" dirty="0" smtClean="0"/>
              <a:t> </a:t>
            </a:r>
            <a:r>
              <a:rPr lang="en-US" sz="2000" b="1" i="1" dirty="0" smtClean="0">
                <a:cs typeface="Times New Roman" pitchFamily="18" charset="0"/>
              </a:rPr>
              <a:t>(Saphenous nerve).</a:t>
            </a:r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cs typeface="Times New Roman" pitchFamily="18" charset="0"/>
              </a:rPr>
              <a:t>Posterior to the 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Medial </a:t>
            </a:r>
            <a:r>
              <a:rPr lang="en-US" sz="2000" b="1" i="1" dirty="0" err="1" smtClean="0">
                <a:solidFill>
                  <a:srgbClr val="FF0000"/>
                </a:solidFill>
                <a:cs typeface="Times New Roman" pitchFamily="18" charset="0"/>
              </a:rPr>
              <a:t>Condyle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 of the femur.</a:t>
            </a:r>
          </a:p>
          <a:p>
            <a:pPr marL="548640" indent="-411480" algn="l" rtl="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u="sng" dirty="0" smtClean="0">
                <a:solidFill>
                  <a:srgbClr val="FF0000"/>
                </a:solidFill>
                <a:cs typeface="Times New Roman" pitchFamily="18" charset="0"/>
              </a:rPr>
              <a:t>Passes through </a:t>
            </a:r>
            <a:r>
              <a:rPr lang="en-US" sz="2000" b="1" i="1" dirty="0" smtClean="0">
                <a:cs typeface="Times New Roman" pitchFamily="18" charset="0"/>
              </a:rPr>
              <a:t>the 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Saphenous Opening </a:t>
            </a:r>
            <a:r>
              <a:rPr lang="en-US" sz="2000" b="1" i="1" dirty="0" smtClean="0">
                <a:cs typeface="Times New Roman" pitchFamily="18" charset="0"/>
              </a:rPr>
              <a:t>(2.5-3.25) cm below and lateral to the pubic tubercle.</a:t>
            </a:r>
          </a:p>
          <a:p>
            <a:pPr marL="548640" indent="-411480" algn="l" rtl="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i="1" dirty="0" smtClean="0">
                <a:solidFill>
                  <a:srgbClr val="C00000"/>
                </a:solidFill>
                <a:cs typeface="Times New Roman" pitchFamily="18" charset="0"/>
              </a:rPr>
              <a:t>Terminates</a:t>
            </a:r>
            <a:r>
              <a:rPr lang="en-US" sz="2000" b="1" i="1" dirty="0" smtClean="0">
                <a:cs typeface="Times New Roman" pitchFamily="18" charset="0"/>
              </a:rPr>
              <a:t> in: </a:t>
            </a:r>
            <a:r>
              <a:rPr lang="en-US" sz="2000" b="1" i="1" dirty="0" smtClean="0">
                <a:solidFill>
                  <a:srgbClr val="00B0F0"/>
                </a:solidFill>
                <a:cs typeface="Times New Roman" pitchFamily="18" charset="0"/>
              </a:rPr>
              <a:t>Femoral Vein</a:t>
            </a:r>
            <a:r>
              <a:rPr lang="en-US" sz="2000" b="1" i="1" dirty="0" smtClean="0">
                <a:cs typeface="Times New Roman" pitchFamily="18" charset="0"/>
              </a:rPr>
              <a:t>. </a:t>
            </a:r>
            <a:endParaRPr lang="ar-SA" sz="2000" b="1" i="1" dirty="0" smtClean="0"/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b="1" i="1" dirty="0" smtClean="0">
              <a:cs typeface="Times New Roman" pitchFamily="18" charset="0"/>
            </a:endParaRPr>
          </a:p>
          <a:p>
            <a:pPr algn="l" rtl="0"/>
            <a:endParaRPr lang="en-US" sz="2000" dirty="0"/>
          </a:p>
        </p:txBody>
      </p:sp>
      <p:pic>
        <p:nvPicPr>
          <p:cNvPr id="5" name="Picture 2" descr="C:\Documents and Settings\User\My Documents\Student Gray\6. Lower limb\F66122-006-f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348" r="17201" b="3333"/>
          <a:stretch>
            <a:fillRect/>
          </a:stretch>
        </p:blipFill>
        <p:spPr bwMode="auto">
          <a:xfrm>
            <a:off x="381000" y="1828800"/>
            <a:ext cx="2158098" cy="33829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4" descr="C:\Documents and Settings\User\My Documents\My Pictures\Picture17.jpg"/>
          <p:cNvPicPr>
            <a:picLocks noChangeAspect="1" noChangeArrowheads="1"/>
          </p:cNvPicPr>
          <p:nvPr/>
        </p:nvPicPr>
        <p:blipFill>
          <a:blip r:embed="rId3" cstate="print"/>
          <a:srcRect l="31921"/>
          <a:stretch>
            <a:fillRect/>
          </a:stretch>
        </p:blipFill>
        <p:spPr bwMode="auto">
          <a:xfrm>
            <a:off x="2590800" y="2971800"/>
            <a:ext cx="1819469" cy="3886200"/>
          </a:xfrm>
          <a:prstGeom prst="rect">
            <a:avLst/>
          </a:prstGeom>
          <a:noFill/>
          <a:ln w="57150">
            <a:solidFill>
              <a:srgbClr val="FF3399"/>
            </a:solidFill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2971800" y="3429000"/>
            <a:ext cx="304800" cy="76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00400" y="3200400"/>
            <a:ext cx="533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0" y="4343400"/>
            <a:ext cx="457200" cy="228600"/>
          </a:xfrm>
          <a:prstGeom prst="rect">
            <a:avLst/>
          </a:prstGeom>
          <a:noFill/>
          <a:ln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874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0000FF"/>
                </a:solidFill>
                <a:cs typeface="Arial" pitchFamily="34" charset="0"/>
              </a:rPr>
              <a:t>SMALL</a:t>
            </a:r>
            <a:r>
              <a:rPr lang="en-US" b="1" i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4000" b="1" i="1" dirty="0" smtClean="0">
                <a:solidFill>
                  <a:srgbClr val="0000FF"/>
                </a:solidFill>
                <a:cs typeface="Arial" pitchFamily="34" charset="0"/>
              </a:rPr>
              <a:t>SAPHENOUS VEIN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412875"/>
            <a:ext cx="4191000" cy="5040313"/>
          </a:xfrm>
          <a:noFill/>
        </p:spPr>
        <p:txBody>
          <a:bodyPr>
            <a:normAutofit fontScale="85000" lnSpcReduction="10000"/>
          </a:bodyPr>
          <a:lstStyle/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Originates from the lateral end of the dorsal venous arch.</a:t>
            </a:r>
          </a:p>
          <a:p>
            <a:pPr marL="548640" indent="-411480" algn="l" rtl="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u="sng" dirty="0" smtClean="0">
                <a:solidFill>
                  <a:srgbClr val="C00000"/>
                </a:solidFill>
                <a:cs typeface="Times New Roman" pitchFamily="18" charset="0"/>
              </a:rPr>
              <a:t>Ascends:</a:t>
            </a:r>
            <a:r>
              <a:rPr lang="en-US" sz="2400" b="1" i="1" dirty="0" smtClean="0">
                <a:solidFill>
                  <a:srgbClr val="C00000"/>
                </a:solidFill>
                <a:cs typeface="Times New Roman" pitchFamily="18" charset="0"/>
              </a:rPr>
              <a:t>  </a:t>
            </a:r>
            <a:r>
              <a:rPr lang="en-US" sz="2400" b="1" i="1" dirty="0" smtClean="0">
                <a:solidFill>
                  <a:srgbClr val="00B0F0"/>
                </a:solidFill>
                <a:cs typeface="Times New Roman" pitchFamily="18" charset="0"/>
              </a:rPr>
              <a:t>Behind</a:t>
            </a:r>
            <a:r>
              <a:rPr lang="en-US" sz="2400" b="1" i="1" dirty="0" smtClean="0">
                <a:cs typeface="Times New Roman" pitchFamily="18" charset="0"/>
              </a:rPr>
              <a:t> the 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lateral Malleolus </a:t>
            </a:r>
            <a:r>
              <a:rPr lang="en-US" sz="2400" b="1" i="1" dirty="0" smtClean="0">
                <a:cs typeface="Times New Roman" pitchFamily="18" charset="0"/>
              </a:rPr>
              <a:t>in company with the Sural nerve.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b="1" i="1" dirty="0" smtClean="0">
                <a:cs typeface="Times New Roman" pitchFamily="18" charset="0"/>
              </a:rPr>
              <a:t>Along the middle of  back of the  leg. 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u="sng" dirty="0" smtClean="0">
                <a:solidFill>
                  <a:srgbClr val="C00000"/>
                </a:solidFill>
                <a:cs typeface="Times New Roman" pitchFamily="18" charset="0"/>
              </a:rPr>
              <a:t>Termination </a:t>
            </a:r>
            <a:r>
              <a:rPr lang="en-US" sz="2400" b="1" i="1" dirty="0" smtClean="0">
                <a:cs typeface="Times New Roman" pitchFamily="18" charset="0"/>
              </a:rPr>
              <a:t>: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1. It may join the </a:t>
            </a:r>
            <a:r>
              <a:rPr lang="en-US" sz="2400" b="1" i="1" dirty="0" smtClean="0">
                <a:solidFill>
                  <a:srgbClr val="00B0F0"/>
                </a:solidFill>
                <a:cs typeface="Times New Roman" pitchFamily="18" charset="0"/>
              </a:rPr>
              <a:t>Great Saphenous vein.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2. Or </a:t>
            </a:r>
            <a:r>
              <a:rPr lang="en-US" sz="2400" b="1" i="1" dirty="0" smtClean="0">
                <a:solidFill>
                  <a:srgbClr val="00B0F0"/>
                </a:solidFill>
                <a:cs typeface="Times New Roman" pitchFamily="18" charset="0"/>
              </a:rPr>
              <a:t>Bifurcates: 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One branch joins the </a:t>
            </a:r>
            <a:r>
              <a:rPr lang="en-US" sz="2400" b="1" i="1" dirty="0" smtClean="0">
                <a:solidFill>
                  <a:srgbClr val="00B0F0"/>
                </a:solidFill>
                <a:cs typeface="Times New Roman" pitchFamily="18" charset="0"/>
              </a:rPr>
              <a:t>Great saphenous</a:t>
            </a:r>
            <a:r>
              <a:rPr lang="en-US" sz="2400" b="1" i="1" dirty="0" smtClean="0">
                <a:cs typeface="Times New Roman" pitchFamily="18" charset="0"/>
              </a:rPr>
              <a:t> and the other joins the </a:t>
            </a:r>
            <a:r>
              <a:rPr lang="en-US" sz="2400" b="1" i="1" dirty="0" smtClean="0">
                <a:solidFill>
                  <a:srgbClr val="00B0F0"/>
                </a:solidFill>
                <a:cs typeface="Times New Roman" pitchFamily="18" charset="0"/>
              </a:rPr>
              <a:t>Popliteal vein</a:t>
            </a: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5" name="Picture 2" descr="C:\Documents and Settings\User\My Documents\Student Gray\6. Lower limb\F66122-006-f021.jpg"/>
          <p:cNvPicPr>
            <a:picLocks noChangeAspect="1" noChangeArrowheads="1"/>
          </p:cNvPicPr>
          <p:nvPr/>
        </p:nvPicPr>
        <p:blipFill>
          <a:blip r:embed="rId2" cstate="print"/>
          <a:srcRect l="17348" r="17201" b="3333"/>
          <a:stretch>
            <a:fillRect/>
          </a:stretch>
        </p:blipFill>
        <p:spPr bwMode="auto">
          <a:xfrm>
            <a:off x="457200" y="1828800"/>
            <a:ext cx="2158098" cy="33829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33400" y="3657600"/>
            <a:ext cx="609600" cy="381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C:\Documents and Settings\User\My Documents\My Pictures\Picture17.jpg"/>
          <p:cNvPicPr>
            <a:picLocks noChangeAspect="1" noChangeArrowheads="1"/>
          </p:cNvPicPr>
          <p:nvPr/>
        </p:nvPicPr>
        <p:blipFill>
          <a:blip r:embed="rId3" cstate="print"/>
          <a:srcRect l="31921"/>
          <a:stretch>
            <a:fillRect/>
          </a:stretch>
        </p:blipFill>
        <p:spPr bwMode="auto">
          <a:xfrm>
            <a:off x="2057400" y="3124200"/>
            <a:ext cx="2286000" cy="3733800"/>
          </a:xfrm>
          <a:prstGeom prst="rect">
            <a:avLst/>
          </a:prstGeom>
          <a:noFill/>
          <a:ln w="57150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57600" y="5105400"/>
            <a:ext cx="609600" cy="304800"/>
          </a:xfrm>
          <a:prstGeom prst="rect">
            <a:avLst/>
          </a:prstGeom>
          <a:noFill/>
          <a:ln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3800" y="4876800"/>
            <a:ext cx="381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 rtl="0"/>
            <a:r>
              <a:rPr lang="en-US" b="1" i="1" dirty="0" smtClean="0">
                <a:solidFill>
                  <a:srgbClr val="00B0F0"/>
                </a:solidFill>
              </a:rPr>
              <a:t>DEEP VEINS</a:t>
            </a:r>
            <a:endParaRPr lang="en-US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709315"/>
          </a:xfrm>
          <a:noFill/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200" b="1" i="1" u="sng" dirty="0" smtClean="0">
                <a:solidFill>
                  <a:srgbClr val="0E06A4"/>
                </a:solidFill>
              </a:rPr>
              <a:t>Popliteal vein</a:t>
            </a:r>
          </a:p>
          <a:p>
            <a:pPr algn="l" rtl="0">
              <a:defRPr/>
            </a:pPr>
            <a:r>
              <a:rPr lang="en-US" sz="2000" b="1" i="1" dirty="0" smtClean="0"/>
              <a:t>Formed by the union of </a:t>
            </a:r>
            <a:r>
              <a:rPr lang="en-US" sz="2000" b="1" i="1" dirty="0" err="1" smtClean="0">
                <a:solidFill>
                  <a:srgbClr val="00B0F0"/>
                </a:solidFill>
              </a:rPr>
              <a:t>venae</a:t>
            </a:r>
            <a:r>
              <a:rPr lang="en-US" sz="2000" b="1" i="1" dirty="0" smtClean="0">
                <a:solidFill>
                  <a:srgbClr val="00B0F0"/>
                </a:solidFill>
              </a:rPr>
              <a:t> </a:t>
            </a:r>
            <a:r>
              <a:rPr lang="en-US" sz="2000" b="1" i="1" dirty="0" err="1" smtClean="0">
                <a:solidFill>
                  <a:srgbClr val="00B0F0"/>
                </a:solidFill>
              </a:rPr>
              <a:t>comitantes</a:t>
            </a:r>
            <a:r>
              <a:rPr lang="en-US" sz="2000" b="1" i="1" dirty="0" smtClean="0">
                <a:solidFill>
                  <a:srgbClr val="00B0F0"/>
                </a:solidFill>
              </a:rPr>
              <a:t> </a:t>
            </a:r>
            <a:r>
              <a:rPr lang="en-US" sz="2000" b="1" i="1" dirty="0" smtClean="0"/>
              <a:t>around the anterior &amp; posterior tibial arteries.</a:t>
            </a:r>
          </a:p>
          <a:p>
            <a:pPr algn="l" rtl="0">
              <a:defRPr/>
            </a:pPr>
            <a:r>
              <a:rPr lang="en-US" sz="2000" b="1" i="1" dirty="0" smtClean="0"/>
              <a:t>lies posterior to </a:t>
            </a:r>
            <a:r>
              <a:rPr lang="en-US" sz="2000" b="1" i="1" dirty="0" smtClean="0">
                <a:solidFill>
                  <a:srgbClr val="FF0000"/>
                </a:solidFill>
              </a:rPr>
              <a:t>popliteal artery.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000" b="1" i="1" u="sng" dirty="0" smtClean="0">
                <a:solidFill>
                  <a:srgbClr val="0E06A4"/>
                </a:solidFill>
              </a:rPr>
              <a:t>Femoral vein</a:t>
            </a:r>
          </a:p>
          <a:p>
            <a:pPr algn="l" rtl="0">
              <a:defRPr/>
            </a:pPr>
            <a:r>
              <a:rPr lang="en-US" sz="2000" b="1" i="1" dirty="0" smtClean="0"/>
              <a:t>It  enters the thigh by passing through the opening in the adductor magnus .</a:t>
            </a:r>
          </a:p>
          <a:p>
            <a:pPr algn="l" rtl="0">
              <a:defRPr/>
            </a:pPr>
            <a:r>
              <a:rPr lang="en-US" sz="2000" b="1" i="1" dirty="0" smtClean="0"/>
              <a:t>It leaves the thigh in the intermediate compartment of the </a:t>
            </a:r>
            <a:r>
              <a:rPr lang="en-US" sz="2000" b="1" i="1" dirty="0" smtClean="0">
                <a:solidFill>
                  <a:srgbClr val="FF0000"/>
                </a:solidFill>
              </a:rPr>
              <a:t>femoral sheath.</a:t>
            </a:r>
          </a:p>
          <a:p>
            <a:pPr algn="l" rtl="0">
              <a:defRPr/>
            </a:pPr>
            <a:r>
              <a:rPr lang="en-US" sz="2000" b="1" i="1" dirty="0" smtClean="0"/>
              <a:t>Passes behind the inguinal ligament to become the </a:t>
            </a:r>
            <a:r>
              <a:rPr lang="en-US" sz="2000" b="1" i="1" u="sng" dirty="0" smtClean="0">
                <a:solidFill>
                  <a:srgbClr val="0E06A4"/>
                </a:solidFill>
              </a:rPr>
              <a:t>External iliac vein</a:t>
            </a:r>
          </a:p>
          <a:p>
            <a:pPr algn="l" rtl="0">
              <a:defRPr/>
            </a:pPr>
            <a:endParaRPr lang="en-US" sz="2000" b="1" i="1" dirty="0" smtClean="0"/>
          </a:p>
          <a:p>
            <a:pPr algn="l" rtl="0">
              <a:defRPr/>
            </a:pPr>
            <a:endParaRPr lang="en-US" sz="2000" b="1" i="1" dirty="0" smtClean="0"/>
          </a:p>
          <a:p>
            <a:pPr algn="l" rtl="0">
              <a:defRPr/>
            </a:pPr>
            <a:endParaRPr lang="en-US" sz="2400" b="1" i="1" dirty="0" smtClean="0"/>
          </a:p>
          <a:p>
            <a:pPr algn="l" rtl="0"/>
            <a:endParaRPr lang="en-US" sz="2000" dirty="0"/>
          </a:p>
        </p:txBody>
      </p:sp>
      <p:pic>
        <p:nvPicPr>
          <p:cNvPr id="7" name="Picture 7" descr="F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4385" t="2173" r="16634" b="15065"/>
          <a:stretch>
            <a:fillRect/>
          </a:stretch>
        </p:blipFill>
        <p:spPr bwMode="auto">
          <a:xfrm>
            <a:off x="4724400" y="1905000"/>
            <a:ext cx="3886200" cy="47386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162800" y="43434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91400" y="32004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62800" y="2209800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77000" y="32766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rot="10800000">
            <a:off x="6477000" y="4419600"/>
            <a:ext cx="6858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77000" y="2362200"/>
            <a:ext cx="609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C00000"/>
                </a:solidFill>
              </a:rPr>
              <a:t>DEEP VEINS (VENAE COMITANTES)</a:t>
            </a:r>
          </a:p>
        </p:txBody>
      </p:sp>
      <p:pic>
        <p:nvPicPr>
          <p:cNvPr id="202756" name="Picture 4" descr="17B11B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614" t="62653" r="57271" b="6326"/>
          <a:stretch>
            <a:fillRect/>
          </a:stretch>
        </p:blipFill>
        <p:spPr>
          <a:xfrm>
            <a:off x="228600" y="1571625"/>
            <a:ext cx="3714750" cy="5286375"/>
          </a:xfrm>
          <a:noFill/>
          <a:ln w="57150">
            <a:solidFill>
              <a:schemeClr val="tx1"/>
            </a:solidFill>
          </a:ln>
        </p:spPr>
      </p:pic>
      <p:sp>
        <p:nvSpPr>
          <p:cNvPr id="922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14813" y="1600200"/>
            <a:ext cx="4500562" cy="4997450"/>
          </a:xfrm>
          <a:noFill/>
        </p:spPr>
        <p:txBody>
          <a:bodyPr/>
          <a:lstStyle/>
          <a:p>
            <a:pPr algn="l" rtl="0" eaLnBrk="1" hangingPunct="1">
              <a:defRPr/>
            </a:pPr>
            <a:r>
              <a:rPr lang="en-US" sz="2400" b="1" i="1" dirty="0" smtClean="0">
                <a:cs typeface="Times New Roman" pitchFamily="18" charset="0"/>
              </a:rPr>
              <a:t>Accompany  all the major arteries  and their branches.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cs typeface="Times New Roman" pitchFamily="18" charset="0"/>
              </a:rPr>
              <a:t>Usually paired.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cs typeface="Times New Roman" pitchFamily="18" charset="0"/>
              </a:rPr>
              <a:t>They are contained within the vascular sheath of the artery, whose pulsations help to compress and move blood in the veins.</a:t>
            </a:r>
            <a:r>
              <a:rPr lang="en-US" sz="2400" b="1" i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219200" y="594360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104900" y="60579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800" y="6400800"/>
            <a:ext cx="13716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00B0F0"/>
                </a:solidFill>
                <a:cs typeface="Arial" pitchFamily="34" charset="0"/>
              </a:rPr>
              <a:t>PERFORATING VEINS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600200"/>
            <a:ext cx="4968875" cy="4924425"/>
          </a:xfrm>
          <a:noFill/>
        </p:spPr>
        <p:txBody>
          <a:bodyPr>
            <a:normAutofit/>
          </a:bodyPr>
          <a:lstStyle/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 smtClean="0">
                <a:cs typeface="Times New Roman" pitchFamily="18" charset="0"/>
              </a:rPr>
              <a:t>Connect the </a:t>
            </a:r>
            <a:r>
              <a:rPr lang="en-US" b="1" i="1" dirty="0" smtClean="0">
                <a:solidFill>
                  <a:srgbClr val="00B0F0"/>
                </a:solidFill>
                <a:cs typeface="Times New Roman" pitchFamily="18" charset="0"/>
              </a:rPr>
              <a:t>Great Saphenous vein</a:t>
            </a:r>
            <a:r>
              <a:rPr lang="en-US" b="1" i="1" dirty="0" smtClean="0">
                <a:solidFill>
                  <a:srgbClr val="0E06A4"/>
                </a:solidFill>
                <a:cs typeface="Times New Roman" pitchFamily="18" charset="0"/>
              </a:rPr>
              <a:t> </a:t>
            </a:r>
            <a:r>
              <a:rPr lang="en-US" b="1" i="1" dirty="0" smtClean="0">
                <a:cs typeface="Times New Roman" pitchFamily="18" charset="0"/>
              </a:rPr>
              <a:t>with the </a:t>
            </a:r>
            <a:r>
              <a:rPr lang="en-US" b="1" i="1" dirty="0" smtClean="0">
                <a:solidFill>
                  <a:srgbClr val="00B0F0"/>
                </a:solidFill>
                <a:cs typeface="Times New Roman" pitchFamily="18" charset="0"/>
              </a:rPr>
              <a:t>deep veins </a:t>
            </a:r>
            <a:r>
              <a:rPr lang="en-US" b="1" i="1" dirty="0" smtClean="0">
                <a:cs typeface="Times New Roman" pitchFamily="18" charset="0"/>
              </a:rPr>
              <a:t>along the medial side of the calf.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 smtClean="0">
                <a:cs typeface="Times New Roman" pitchFamily="18" charset="0"/>
              </a:rPr>
              <a:t>Their valves only allow blood to flow from the superficial to the deep veins.</a:t>
            </a:r>
            <a:endParaRPr lang="en-US" sz="2400" b="1" i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6868" name="Picture 5" descr="4B04C12B"/>
          <p:cNvPicPr>
            <a:picLocks noChangeAspect="1" noChangeArrowheads="1"/>
          </p:cNvPicPr>
          <p:nvPr/>
        </p:nvPicPr>
        <p:blipFill>
          <a:blip r:embed="rId2" cstate="print"/>
          <a:srcRect l="36401" t="67210" r="33617" b="3265"/>
          <a:stretch>
            <a:fillRect/>
          </a:stretch>
        </p:blipFill>
        <p:spPr bwMode="auto">
          <a:xfrm>
            <a:off x="468313" y="1700213"/>
            <a:ext cx="3167062" cy="4752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>
            <a:off x="2133600" y="3276600"/>
            <a:ext cx="4572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095500" y="3543300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67000" y="3276600"/>
            <a:ext cx="838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447800" y="1828800"/>
            <a:ext cx="685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1219200" y="281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3400" y="1752600"/>
            <a:ext cx="9144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2667000"/>
            <a:ext cx="6858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00B0F0"/>
                </a:solidFill>
                <a:cs typeface="Arial" pitchFamily="34" charset="0"/>
              </a:rPr>
              <a:t>VARICOSE VEINS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628775"/>
            <a:ext cx="5105400" cy="5068888"/>
          </a:xfrm>
          <a:noFill/>
        </p:spPr>
        <p:txBody>
          <a:bodyPr>
            <a:normAutofit/>
          </a:bodyPr>
          <a:lstStyle/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Dilatation and Degeneration of the superficial veins that may be complicated by ulcers.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More common in the </a:t>
            </a:r>
            <a:r>
              <a:rPr lang="en-US" sz="2400" b="1" i="1" dirty="0" err="1" smtClean="0">
                <a:cs typeface="Times New Roman" pitchFamily="18" charset="0"/>
              </a:rPr>
              <a:t>postero</a:t>
            </a:r>
            <a:r>
              <a:rPr lang="en-US" sz="2400" b="1" i="1" dirty="0" smtClean="0">
                <a:cs typeface="Times New Roman" pitchFamily="18" charset="0"/>
              </a:rPr>
              <a:t> medial part of the lower limb.</a:t>
            </a:r>
          </a:p>
          <a:p>
            <a:pPr marL="548640" indent="-41148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Results from incompetence of the valves in the perforating veins, or within the great saphenous vein itself. </a:t>
            </a:r>
          </a:p>
          <a:p>
            <a:pPr marL="548640" indent="-41148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Times New Roman" pitchFamily="18" charset="0"/>
              </a:rPr>
              <a:t>This allows the passage of high pressure blood from the deep to the superficial veins</a:t>
            </a:r>
            <a:r>
              <a:rPr lang="en-US" sz="2400" b="1" i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37892" name="Picture 5" descr="2148FE3"/>
          <p:cNvPicPr>
            <a:picLocks noChangeAspect="1" noChangeArrowheads="1"/>
          </p:cNvPicPr>
          <p:nvPr/>
        </p:nvPicPr>
        <p:blipFill>
          <a:blip r:embed="rId2" cstate="print"/>
          <a:srcRect l="1550" t="2869" b="11304"/>
          <a:stretch>
            <a:fillRect/>
          </a:stretch>
        </p:blipFill>
        <p:spPr bwMode="auto">
          <a:xfrm>
            <a:off x="250825" y="1557338"/>
            <a:ext cx="3384550" cy="5300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1371600" y="4191000"/>
            <a:ext cx="381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1028700" y="4457700"/>
            <a:ext cx="533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257300" y="2933700"/>
            <a:ext cx="381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00B0F0"/>
                </a:solidFill>
                <a:latin typeface="Algerian" pitchFamily="82" charset="0"/>
              </a:rPr>
              <a:t>Thank you </a:t>
            </a:r>
            <a:endParaRPr lang="ar-SA" sz="8000" dirty="0">
              <a:solidFill>
                <a:srgbClr val="00B0F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0000"/>
                </a:solidFill>
              </a:rPr>
              <a:t>FEMORAL ARTERY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7171" name="ClipArt Placeholder 6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20483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876800"/>
          </a:xfrm>
          <a:noFill/>
        </p:spPr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main arterial supply to the lower limb.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Origin: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continuation of the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External iliac artery.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it enters the thigh?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Behind the inguinal ligament; midway between the anterior superior iliac spine and the symphysis pubis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7173" name="Picture 2" descr="L:\Student Gray\6. Lower limb\F66122-006-f062.jpg"/>
          <p:cNvPicPr>
            <a:picLocks noChangeAspect="1" noChangeArrowheads="1"/>
          </p:cNvPicPr>
          <p:nvPr/>
        </p:nvPicPr>
        <p:blipFill>
          <a:blip r:embed="rId3" cstate="print"/>
          <a:srcRect l="12270" r="11790" b="4008"/>
          <a:stretch>
            <a:fillRect/>
          </a:stretch>
        </p:blipFill>
        <p:spPr bwMode="auto">
          <a:xfrm>
            <a:off x="381000" y="1600200"/>
            <a:ext cx="4032250" cy="4994275"/>
          </a:xfrm>
          <a:prstGeom prst="rect">
            <a:avLst/>
          </a:prstGeom>
          <a:noFill/>
          <a:ln w="57150">
            <a:solidFill>
              <a:srgbClr val="54352A"/>
            </a:solidFill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3048000" y="2590800"/>
            <a:ext cx="228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2286000" y="22098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886200" y="2895600"/>
            <a:ext cx="457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590800" y="1752600"/>
            <a:ext cx="762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95400" y="1676400"/>
            <a:ext cx="12954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9200" y="2590800"/>
            <a:ext cx="1066800" cy="1219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7318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 b="1" i="1" dirty="0" smtClean="0">
                <a:solidFill>
                  <a:srgbClr val="FF0000"/>
                </a:solidFill>
              </a:rPr>
              <a:t>RELATIONS</a:t>
            </a:r>
            <a:endParaRPr lang="ar-SA" b="1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786313" y="1524000"/>
            <a:ext cx="3976687" cy="5048250"/>
          </a:xfrm>
          <a:noFill/>
        </p:spPr>
        <p:txBody>
          <a:bodyPr>
            <a:normAutofit fontScale="92500"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i="1" u="sng" dirty="0" smtClean="0">
                <a:solidFill>
                  <a:srgbClr val="0E06A4"/>
                </a:solidFill>
              </a:rPr>
              <a:t>Anterior:</a:t>
            </a:r>
          </a:p>
          <a:p>
            <a:pPr algn="l" rtl="0">
              <a:defRPr/>
            </a:pPr>
            <a:r>
              <a:rPr lang="en-US" sz="2400" b="1" i="1" dirty="0" smtClean="0"/>
              <a:t>Upper part: Skin &amp;fascia.</a:t>
            </a:r>
          </a:p>
          <a:p>
            <a:pPr algn="l" rtl="0">
              <a:defRPr/>
            </a:pPr>
            <a:r>
              <a:rPr lang="en-US" sz="2400" b="1" i="1" dirty="0" smtClean="0"/>
              <a:t>Lower part: passes behind the Sartorius.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0E06A4"/>
                </a:solidFill>
              </a:rPr>
              <a:t>Posterior:</a:t>
            </a:r>
          </a:p>
          <a:p>
            <a:pPr algn="l" rtl="0">
              <a:defRPr/>
            </a:pPr>
            <a:r>
              <a:rPr lang="en-US" sz="2400" b="1" i="1" dirty="0" smtClean="0"/>
              <a:t>Psoas (separates it from the hip J),Pectineus &amp; Adductor longus.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C00000"/>
                </a:solidFill>
              </a:rPr>
              <a:t>Medial:</a:t>
            </a:r>
          </a:p>
          <a:p>
            <a:pPr algn="l" rtl="0">
              <a:defRPr/>
            </a:pPr>
            <a:r>
              <a:rPr lang="en-US" sz="2400" b="1" i="1" dirty="0" smtClean="0"/>
              <a:t>Femoral vein.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C00000"/>
                </a:solidFill>
              </a:rPr>
              <a:t>Lateral :</a:t>
            </a:r>
          </a:p>
          <a:p>
            <a:pPr algn="l" rtl="0">
              <a:defRPr/>
            </a:pPr>
            <a:r>
              <a:rPr lang="en-US" sz="2400" b="1" i="1" dirty="0" smtClean="0"/>
              <a:t>Femoral nerve and its branches</a:t>
            </a:r>
            <a:r>
              <a:rPr lang="en-US" sz="2400" b="1" i="1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ar-SA" sz="2400" dirty="0">
              <a:solidFill>
                <a:schemeClr val="bg1"/>
              </a:solidFill>
            </a:endParaRPr>
          </a:p>
        </p:txBody>
      </p:sp>
      <p:pic>
        <p:nvPicPr>
          <p:cNvPr id="11" name="Picture 3" descr="D:\ART&amp; N.(LL)\nerves&amp; vessels of LL\scan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3810000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2590800" y="3048000"/>
            <a:ext cx="5334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67000" y="3505200"/>
            <a:ext cx="4572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438400" y="2209800"/>
            <a:ext cx="7620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rot="10800000">
            <a:off x="1600200" y="22860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143000" y="2209800"/>
            <a:ext cx="457200" cy="152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133600" y="1981200"/>
            <a:ext cx="3810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23" idx="3"/>
          </p:cNvCxnSpPr>
          <p:nvPr/>
        </p:nvCxnSpPr>
        <p:spPr>
          <a:xfrm rot="5400000">
            <a:off x="2102037" y="2523845"/>
            <a:ext cx="631918" cy="263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1600200" y="24384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990600" y="2362200"/>
            <a:ext cx="609600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971800" cy="11620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Femoral A.  </a:t>
            </a:r>
            <a:r>
              <a:rPr lang="en-US" sz="4000" b="1" i="1" dirty="0" smtClean="0"/>
              <a:t>&amp; </a:t>
            </a:r>
            <a:r>
              <a:rPr lang="en-US" sz="4000" b="1" i="1" dirty="0" smtClean="0">
                <a:solidFill>
                  <a:srgbClr val="00B0F0"/>
                </a:solidFill>
              </a:rPr>
              <a:t>Femoral V.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3352800" cy="4572000"/>
          </a:xfrm>
          <a:noFill/>
        </p:spPr>
        <p:txBody>
          <a:bodyPr>
            <a:normAutofit/>
          </a:bodyPr>
          <a:lstStyle/>
          <a:p>
            <a:pPr rtl="0"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rgbClr val="C00000"/>
                </a:solidFill>
              </a:rPr>
              <a:t>At the inguinal ligament:</a:t>
            </a:r>
          </a:p>
          <a:p>
            <a:pPr rtl="0"/>
            <a:r>
              <a:rPr lang="en-US" sz="2000" b="1" dirty="0" smtClean="0"/>
              <a:t>The vein lies </a:t>
            </a:r>
            <a:r>
              <a:rPr lang="en-US" sz="2000" b="1" dirty="0" smtClean="0">
                <a:solidFill>
                  <a:srgbClr val="FF0000"/>
                </a:solidFill>
              </a:rPr>
              <a:t>medial</a:t>
            </a:r>
            <a:r>
              <a:rPr lang="en-US" sz="2000" b="1" dirty="0" smtClean="0"/>
              <a:t> to the artery.</a:t>
            </a:r>
          </a:p>
          <a:p>
            <a:pPr rtl="0"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rgbClr val="C00000"/>
                </a:solidFill>
              </a:rPr>
              <a:t>At the apex of the femoral triangle:</a:t>
            </a:r>
          </a:p>
          <a:p>
            <a:pPr rtl="0"/>
            <a:r>
              <a:rPr lang="en-US" sz="2000" b="1" dirty="0" smtClean="0"/>
              <a:t>The vein lies </a:t>
            </a:r>
            <a:r>
              <a:rPr lang="en-US" sz="2000" b="1" dirty="0" smtClean="0">
                <a:solidFill>
                  <a:srgbClr val="FF0000"/>
                </a:solidFill>
              </a:rPr>
              <a:t>posterior</a:t>
            </a:r>
            <a:r>
              <a:rPr lang="en-US" sz="2000" b="1" dirty="0" smtClean="0"/>
              <a:t> to the artery.</a:t>
            </a:r>
          </a:p>
          <a:p>
            <a:pPr rtl="0"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rgbClr val="C00000"/>
                </a:solidFill>
              </a:rPr>
              <a:t>At the opening in the adductor magnus:</a:t>
            </a:r>
          </a:p>
          <a:p>
            <a:pPr rtl="0"/>
            <a:r>
              <a:rPr lang="en-US" sz="2000" b="1" dirty="0" smtClean="0"/>
              <a:t>The vein  lies </a:t>
            </a:r>
            <a:r>
              <a:rPr lang="en-US" sz="2000" b="1" dirty="0" smtClean="0">
                <a:solidFill>
                  <a:srgbClr val="FF0000"/>
                </a:solidFill>
              </a:rPr>
              <a:t>lateral</a:t>
            </a:r>
            <a:r>
              <a:rPr lang="en-US" sz="2000" b="1" dirty="0" smtClean="0"/>
              <a:t> to the artery.</a:t>
            </a:r>
          </a:p>
          <a:p>
            <a:pPr rtl="0"/>
            <a:endParaRPr lang="en-US" sz="2000" b="1" dirty="0" smtClean="0"/>
          </a:p>
          <a:p>
            <a:endParaRPr lang="en-US" sz="2000" dirty="0"/>
          </a:p>
        </p:txBody>
      </p:sp>
      <p:pic>
        <p:nvPicPr>
          <p:cNvPr id="10" name="Picture 3" descr="D:\ART&amp; N.(LL)\nerves&amp; vessels of LL\scan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914400"/>
            <a:ext cx="4572000" cy="563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 flipH="1">
            <a:off x="6172200" y="2209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/>
              <a:t>V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2438400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00000"/>
                </a:solidFill>
              </a:rPr>
              <a:t>BRANCHES OF FEMORAL  A.</a:t>
            </a:r>
            <a:endParaRPr lang="ar-SA" sz="4000" b="1" i="1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3048000" cy="4876800"/>
          </a:xfrm>
          <a:noFill/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400" b="1" i="1" dirty="0" smtClean="0"/>
              <a:t>1. Superficial Epigastric.</a:t>
            </a:r>
          </a:p>
          <a:p>
            <a:pPr algn="l">
              <a:defRPr/>
            </a:pPr>
            <a:r>
              <a:rPr lang="en-US" sz="2400" b="1" i="1" dirty="0" smtClean="0"/>
              <a:t>2. Superficial Circumflex iliac.</a:t>
            </a:r>
          </a:p>
          <a:p>
            <a:pPr algn="l">
              <a:defRPr/>
            </a:pPr>
            <a:r>
              <a:rPr lang="en-US" sz="2400" b="1" i="1" dirty="0" smtClean="0"/>
              <a:t>3. Superficial External Pudendal.</a:t>
            </a:r>
          </a:p>
          <a:p>
            <a:pPr rtl="0">
              <a:defRPr/>
            </a:pPr>
            <a:r>
              <a:rPr lang="en-US" sz="2400" b="1" i="1" dirty="0" smtClean="0"/>
              <a:t>4. Deep External Pudendal.</a:t>
            </a:r>
          </a:p>
          <a:p>
            <a:pPr rtl="0">
              <a:defRPr/>
            </a:pPr>
            <a:r>
              <a:rPr lang="en-US" sz="2400" b="1" i="1" dirty="0" smtClean="0"/>
              <a:t>5. Profunda femoris.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C:\Documents and Settings\Dr.Musaed Alfares\Desktop\ART&amp; N.(LL)\nerves&amp; vessels of LL\scan0027.jpg"/>
          <p:cNvPicPr>
            <a:picLocks noChangeAspect="1" noChangeArrowheads="1"/>
          </p:cNvPicPr>
          <p:nvPr/>
        </p:nvPicPr>
        <p:blipFill>
          <a:blip r:embed="rId2" cstate="print"/>
          <a:srcRect t="47762"/>
          <a:stretch>
            <a:fillRect/>
          </a:stretch>
        </p:blipFill>
        <p:spPr bwMode="auto">
          <a:xfrm>
            <a:off x="3657600" y="1524000"/>
            <a:ext cx="5486400" cy="5334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7315200" y="43434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772400" y="4343400"/>
            <a:ext cx="11430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629400" y="24384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58000" y="2286000"/>
            <a:ext cx="18288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5867400" y="1905000"/>
            <a:ext cx="609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24600" y="1600200"/>
            <a:ext cx="175260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PROFUNDA FEMORIS  A.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228600" y="1676400"/>
            <a:ext cx="3276600" cy="4953000"/>
          </a:xfrm>
          <a:noFill/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rtl="0">
              <a:buFont typeface="Wingdings" pitchFamily="2" charset="2"/>
              <a:buChar char="§"/>
              <a:defRPr/>
            </a:pPr>
            <a:r>
              <a:rPr lang="en-US" sz="2000" b="1" i="1" dirty="0" smtClean="0"/>
              <a:t>It is an important, large artery.</a:t>
            </a:r>
          </a:p>
          <a:p>
            <a:pPr rtl="0">
              <a:buFont typeface="Wingdings" pitchFamily="2" charset="2"/>
              <a:buChar char="§"/>
              <a:defRPr/>
            </a:pPr>
            <a:r>
              <a:rPr lang="en-US" sz="2000" b="1" i="1" dirty="0" smtClean="0"/>
              <a:t>Arises from the lateral side of the femoral artery(4 cm below the inguinal ligament). </a:t>
            </a:r>
          </a:p>
          <a:p>
            <a:pPr rtl="0">
              <a:buFont typeface="Wingdings" pitchFamily="2" charset="2"/>
              <a:buChar char="§"/>
              <a:defRPr/>
            </a:pPr>
            <a:r>
              <a:rPr lang="en-US" sz="2000" b="1" i="1" dirty="0" smtClean="0"/>
              <a:t>It Passes medially behind the femoral vessels. </a:t>
            </a:r>
          </a:p>
          <a:p>
            <a:pPr rtl="0">
              <a:buFont typeface="Wingdings" pitchFamily="2" charset="2"/>
              <a:buChar char="q"/>
              <a:defRPr/>
            </a:pP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Branches:</a:t>
            </a:r>
          </a:p>
          <a:p>
            <a:pPr rtl="0">
              <a:buFont typeface="Wingdings" pitchFamily="2" charset="2"/>
              <a:buChar char="§"/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Medial &amp; Lateral circumflex femoral arteries.</a:t>
            </a:r>
          </a:p>
          <a:p>
            <a:pPr rtl="0">
              <a:buFont typeface="Wingdings" pitchFamily="2" charset="2"/>
              <a:buChar char="§"/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Three Perforating arteries.</a:t>
            </a:r>
          </a:p>
          <a:p>
            <a:pPr rtl="0">
              <a:buFont typeface="Wingdings" pitchFamily="2" charset="2"/>
              <a:buChar char="§"/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It ends by becoming the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perforating artery.</a:t>
            </a:r>
            <a:endParaRPr lang="ar-SA" sz="20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2000" b="1" i="1" dirty="0" smtClean="0"/>
              <a:t>.</a:t>
            </a:r>
            <a:endParaRPr lang="en-US" sz="2000" dirty="0"/>
          </a:p>
        </p:txBody>
      </p:sp>
      <p:pic>
        <p:nvPicPr>
          <p:cNvPr id="9" name="Picture 9" descr="C:\Documents and Settings\lib\My Documents\My Pictures\Pict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0" y="914400"/>
            <a:ext cx="3124199" cy="4561332"/>
          </a:xfrm>
          <a:noFill/>
          <a:ln w="38100">
            <a:solidFill>
              <a:schemeClr val="tx1"/>
            </a:solidFill>
          </a:ln>
        </p:spPr>
      </p:pic>
      <p:pic>
        <p:nvPicPr>
          <p:cNvPr id="11" name="Picture 2" descr="L:\Student Gray\6. Lower limb\F66122-006-f063.jpg"/>
          <p:cNvPicPr>
            <a:picLocks noChangeAspect="1" noChangeArrowheads="1"/>
          </p:cNvPicPr>
          <p:nvPr/>
        </p:nvPicPr>
        <p:blipFill>
          <a:blip r:embed="rId3" cstate="print"/>
          <a:srcRect r="47398" b="3340"/>
          <a:stretch>
            <a:fillRect/>
          </a:stretch>
        </p:blipFill>
        <p:spPr>
          <a:xfrm>
            <a:off x="3886200" y="2209800"/>
            <a:ext cx="2800082" cy="42672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162800" y="2438400"/>
            <a:ext cx="15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P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391400" y="2743200"/>
            <a:ext cx="762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153400" y="2590800"/>
            <a:ext cx="38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3352800"/>
            <a:ext cx="762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867400" y="3429000"/>
            <a:ext cx="228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715000" y="4191000"/>
            <a:ext cx="228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715000" y="4038600"/>
            <a:ext cx="152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638800" y="3810000"/>
            <a:ext cx="228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00000"/>
                </a:solidFill>
              </a:rPr>
              <a:t>POPLITEAL ARTERY</a:t>
            </a:r>
            <a:endParaRPr lang="ar-SA" sz="4000" b="1" i="1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357688" y="1600200"/>
            <a:ext cx="4329112" cy="4530725"/>
          </a:xfr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the continuation of Femoral artery.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enters the Popliteal fossa through an opening in the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Adductor magnus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  <a:defRPr/>
            </a:pPr>
            <a:endParaRPr lang="ar-SA" sz="2400" b="1" i="1" dirty="0">
              <a:latin typeface="Times New Roman" pitchFamily="18" charset="0"/>
            </a:endParaRPr>
          </a:p>
        </p:txBody>
      </p:sp>
      <p:pic>
        <p:nvPicPr>
          <p:cNvPr id="11268" name="Picture 2" descr="L:\Student Gray\6. Lower limb\F66122-006-f04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4687" r="13185" b="2873"/>
          <a:stretch>
            <a:fillRect/>
          </a:stretch>
        </p:blipFill>
        <p:spPr>
          <a:xfrm>
            <a:off x="304800" y="1524000"/>
            <a:ext cx="3810000" cy="5105400"/>
          </a:xfrm>
          <a:ln w="38100"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2819400" y="51054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600200" y="5029200"/>
            <a:ext cx="11430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00000"/>
                </a:solidFill>
              </a:rPr>
              <a:t>RELATIONS &amp; BRANCHES</a:t>
            </a:r>
            <a:endParaRPr lang="ar-SA" sz="4000" b="1" i="1" dirty="0">
              <a:solidFill>
                <a:srgbClr val="C00000"/>
              </a:solidFill>
            </a:endParaRPr>
          </a:p>
        </p:txBody>
      </p:sp>
      <p:sp>
        <p:nvSpPr>
          <p:cNvPr id="12291" name="ClipArt Placeholder 11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371600"/>
            <a:ext cx="4038600" cy="5486400"/>
          </a:xfrm>
          <a:noFill/>
        </p:spPr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800" b="1" i="1" u="sng" dirty="0" smtClean="0">
                <a:solidFill>
                  <a:srgbClr val="C00000"/>
                </a:solidFill>
              </a:rPr>
              <a:t>Anterior:</a:t>
            </a:r>
          </a:p>
          <a:p>
            <a:pPr algn="l" rtl="0">
              <a:defRPr/>
            </a:pPr>
            <a:r>
              <a:rPr lang="en-US" sz="2400" b="1" i="1" dirty="0" smtClean="0"/>
              <a:t>Popliteal surface of the femur.</a:t>
            </a:r>
          </a:p>
          <a:p>
            <a:pPr algn="l" rtl="0">
              <a:defRPr/>
            </a:pPr>
            <a:r>
              <a:rPr lang="en-US" sz="2400" b="1" i="1" dirty="0" smtClean="0"/>
              <a:t>Knee joint.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400" b="1" i="1" dirty="0" smtClean="0"/>
              <a:t>Popliteus muscle.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800" b="1" i="1" u="sng" dirty="0" smtClean="0">
                <a:solidFill>
                  <a:srgbClr val="C00000"/>
                </a:solidFill>
              </a:rPr>
              <a:t>Posterior</a:t>
            </a:r>
            <a:r>
              <a:rPr lang="en-US" sz="2400" b="1" i="1" dirty="0" smtClean="0"/>
              <a:t>:</a:t>
            </a:r>
          </a:p>
          <a:p>
            <a:pPr algn="l" rtl="0">
              <a:defRPr/>
            </a:pPr>
            <a:r>
              <a:rPr lang="en-US" sz="2400" b="1" i="1" dirty="0" smtClean="0"/>
              <a:t>Popliteal vein, Tibial </a:t>
            </a:r>
            <a:r>
              <a:rPr lang="ar-SA" sz="2400" b="1" i="1" dirty="0" smtClean="0"/>
              <a:t> </a:t>
            </a:r>
            <a:r>
              <a:rPr lang="en-US" sz="2400" b="1" i="1" dirty="0" smtClean="0"/>
              <a:t>nerve, skin and fascia.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800" b="1" i="1" u="sng" dirty="0" smtClean="0">
                <a:solidFill>
                  <a:srgbClr val="0E06A4"/>
                </a:solidFill>
              </a:rPr>
              <a:t>Branches:</a:t>
            </a:r>
            <a:r>
              <a:rPr lang="en-US" sz="2400" b="1" i="1" dirty="0" smtClean="0">
                <a:solidFill>
                  <a:srgbClr val="0E06A4"/>
                </a:solidFill>
              </a:rPr>
              <a:t> </a:t>
            </a:r>
          </a:p>
          <a:p>
            <a:pPr algn="l" rtl="0">
              <a:defRPr/>
            </a:pPr>
            <a:r>
              <a:rPr lang="en-US" sz="2400" b="1" i="1" dirty="0" smtClean="0"/>
              <a:t>Muscular &amp; Articular  to the knee.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800" b="1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Termination: </a:t>
            </a:r>
          </a:p>
          <a:p>
            <a:pPr algn="l" rtl="0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 the lower border of Popliteus muscle by dividing into </a:t>
            </a:r>
          </a:p>
          <a:p>
            <a:pPr algn="l" rtl="0">
              <a:defRPr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Anterior and Posterior Tibial Arteries.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12293" name="Picture 2" descr="F:\New Folder\scan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419600" cy="52244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Left Arrow 11"/>
          <p:cNvSpPr/>
          <p:nvPr/>
        </p:nvSpPr>
        <p:spPr>
          <a:xfrm>
            <a:off x="1447800" y="2438400"/>
            <a:ext cx="838200" cy="76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1219200" y="1676400"/>
            <a:ext cx="11430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Arrow 19"/>
          <p:cNvSpPr/>
          <p:nvPr/>
        </p:nvSpPr>
        <p:spPr>
          <a:xfrm flipV="1">
            <a:off x="1371600" y="5638799"/>
            <a:ext cx="838200" cy="45719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819400" y="5562600"/>
            <a:ext cx="7620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1905000" y="6324600"/>
            <a:ext cx="609600" cy="152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1002</TotalTime>
  <Words>1362</Words>
  <Application>Microsoft Office PowerPoint</Application>
  <PresentationFormat>On-screen Show (4:3)</PresentationFormat>
  <Paragraphs>189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VASCULATURE OF LL</vt:lpstr>
      <vt:lpstr>OBJECTIVES</vt:lpstr>
      <vt:lpstr>FEMORAL ARTERY</vt:lpstr>
      <vt:lpstr>RELATIONS</vt:lpstr>
      <vt:lpstr>Femoral A.  &amp; Femoral V.</vt:lpstr>
      <vt:lpstr>BRANCHES OF FEMORAL  A.</vt:lpstr>
      <vt:lpstr>PROFUNDA FEMORIS  A.</vt:lpstr>
      <vt:lpstr>POPLITEAL ARTERY</vt:lpstr>
      <vt:lpstr>RELATIONS &amp; BRANCHES</vt:lpstr>
      <vt:lpstr>ANTERIOR TIBIAL ARTERY</vt:lpstr>
      <vt:lpstr>DORSALIS PEDIS ARTERY</vt:lpstr>
      <vt:lpstr>DORSALIS PEDIS ARTERY</vt:lpstr>
      <vt:lpstr>POSTERIOR TIBIAL ARTERY</vt:lpstr>
      <vt:lpstr> POSTERIOR TIBIAL ARTERY </vt:lpstr>
      <vt:lpstr>BRANCHES </vt:lpstr>
      <vt:lpstr>MEDIAL PLANTAR ARTERY</vt:lpstr>
      <vt:lpstr>LATERAL PLANTAR ARTERY</vt:lpstr>
      <vt:lpstr>ARTERIAL ANASTOMOSISES</vt:lpstr>
      <vt:lpstr>WHERE TO FEEL PERIPHERAL ARTERIAL PULSE ?</vt:lpstr>
      <vt:lpstr>VEINS OF THE L.L</vt:lpstr>
      <vt:lpstr>SUPERFICIAL VEINS</vt:lpstr>
      <vt:lpstr>GREAT SAPHENOUS VEIN</vt:lpstr>
      <vt:lpstr>SMALL SAPHENOUS VEIN</vt:lpstr>
      <vt:lpstr>DEEP VEINS</vt:lpstr>
      <vt:lpstr>DEEP VEINS (VENAE COMITANTES)</vt:lpstr>
      <vt:lpstr>PERFORATING VEINS</vt:lpstr>
      <vt:lpstr>VARICOSE VEINS</vt:lpstr>
      <vt:lpstr>Thank you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Vasculature of lower limb</dc:title>
  <dc:creator>Dr. Raeesa</dc:creator>
  <cp:lastModifiedBy>user</cp:lastModifiedBy>
  <cp:revision>137</cp:revision>
  <dcterms:created xsi:type="dcterms:W3CDTF">2011-01-10T10:41:21Z</dcterms:created>
  <dcterms:modified xsi:type="dcterms:W3CDTF">2012-01-01T18:19:58Z</dcterms:modified>
</cp:coreProperties>
</file>