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4" r:id="rId2"/>
    <p:sldId id="285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7" r:id="rId12"/>
    <p:sldId id="286" r:id="rId13"/>
    <p:sldId id="271" r:id="rId14"/>
    <p:sldId id="287" r:id="rId15"/>
    <p:sldId id="288" r:id="rId16"/>
    <p:sldId id="289" r:id="rId17"/>
    <p:sldId id="283" r:id="rId18"/>
    <p:sldId id="280" r:id="rId19"/>
    <p:sldId id="29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829" autoAdjust="0"/>
  </p:normalViewPr>
  <p:slideViewPr>
    <p:cSldViewPr>
      <p:cViewPr>
        <p:scale>
          <a:sx n="64" d="100"/>
          <a:sy n="64" d="100"/>
        </p:scale>
        <p:origin x="-6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848924-F4C1-4B6C-BAA4-5E16C4D4F5D0}" type="datetimeFigureOut">
              <a:rPr lang="ar-SA" smtClean="0"/>
              <a:pPr/>
              <a:t>20/01/1433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4FBEB2F-882A-474A-88F1-84321FCF0169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05902-54F3-4E16-AA8C-BB6B583AD01C}" type="datetimeFigureOut">
              <a:rPr lang="en-US" smtClean="0"/>
              <a:pPr/>
              <a:t>12/15/2011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2B73-F344-45BA-AC18-136FFF1B9E0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4F42A-E16B-4C45-8075-F13F1A370CA2}" type="slidenum">
              <a:rPr lang="ar-SA"/>
              <a:pPr/>
              <a:t>3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13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14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8AB8B3-75C9-4A2F-80AD-A39F176D5169}" type="slidenum">
              <a:rPr lang="ar-SA"/>
              <a:pPr/>
              <a:t>15</a:t>
            </a:fld>
            <a:endParaRPr lang="en-GB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C604C-4B63-45C8-BF6E-EBB1E249010B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A3EE14-0D89-4BAF-8260-4652756B3CC8}" type="slidenum">
              <a:rPr lang="ar-SA"/>
              <a:pPr/>
              <a:t>4</a:t>
            </a:fld>
            <a:endParaRPr lang="en-GB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57BA9-DDC7-482A-AEAF-1556A9010820}" type="slidenum">
              <a:rPr lang="ar-SA"/>
              <a:pPr/>
              <a:t>5</a:t>
            </a:fld>
            <a:endParaRPr lang="en-GB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E8510-14E1-464B-B75F-64F6F49F7EC5}" type="slidenum">
              <a:rPr lang="ar-SA"/>
              <a:pPr/>
              <a:t>6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02361A-E2D2-4F6E-B0DD-BF8C3653EC3A}" type="slidenum">
              <a:rPr lang="ar-SA"/>
              <a:pPr/>
              <a:t>7</a:t>
            </a:fld>
            <a:endParaRPr lang="en-GB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BBA008-27FC-49A6-8305-539C7B132A7C}" type="slidenum">
              <a:rPr lang="ar-SA"/>
              <a:pPr/>
              <a:t>8</a:t>
            </a:fld>
            <a:endParaRPr lang="en-GB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374CF-0498-4459-A936-4D908C600CB5}" type="slidenum">
              <a:rPr lang="ar-SA"/>
              <a:pPr/>
              <a:t>9</a:t>
            </a:fld>
            <a:endParaRPr lang="en-GB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F6750B-1DE1-49FC-9D7F-92B245AE359E}" type="slidenum">
              <a:rPr lang="ar-SA"/>
              <a:pPr/>
              <a:t>10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2B73-F344-45BA-AC18-136FFF1B9E0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12/15/2011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12/15/2011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12/15/2011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1ECB-F36F-491C-9F10-CFE10616FEB5}" type="datetimeFigureOut">
              <a:rPr lang="en-US" smtClean="0"/>
              <a:pPr/>
              <a:t>12/15/2011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1ECB-F36F-491C-9F10-CFE10616FEB5}" type="datetimeFigureOut">
              <a:rPr lang="en-US" smtClean="0"/>
              <a:pPr/>
              <a:t>12/15/2011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07BE7-252C-4EA8-A131-667EA08F297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762000"/>
            <a:ext cx="8039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 dirty="0" smtClean="0"/>
              <a:t>Glycogen Metabolism</a:t>
            </a:r>
            <a:endParaRPr lang="en-US" sz="6000" b="1" dirty="0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1411288" y="3798888"/>
            <a:ext cx="63611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latin typeface="Calibri" pitchFamily="34" charset="0"/>
              </a:rPr>
              <a:t>By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Dr. 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Reem M. </a:t>
            </a:r>
            <a:r>
              <a:rPr lang="en-US" sz="3200" b="1" dirty="0" err="1" smtClean="0">
                <a:solidFill>
                  <a:srgbClr val="C00000"/>
                </a:solidFill>
                <a:latin typeface="Calibri" pitchFamily="34" charset="0"/>
              </a:rPr>
              <a:t>Sallam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en-US" sz="3200" b="1" i="1" dirty="0">
                <a:solidFill>
                  <a:srgbClr val="C00000"/>
                </a:solidFill>
                <a:latin typeface="Calibri" pitchFamily="34" charset="0"/>
              </a:rPr>
              <a:t>MD, </a:t>
            </a:r>
            <a:r>
              <a:rPr lang="en-US" sz="3200" b="1" i="1" dirty="0" err="1" smtClean="0">
                <a:solidFill>
                  <a:srgbClr val="C00000"/>
                </a:solidFill>
                <a:latin typeface="Calibri" pitchFamily="34" charset="0"/>
              </a:rPr>
              <a:t>MSc</a:t>
            </a:r>
            <a:r>
              <a:rPr lang="en-US" sz="3200" b="1" i="1" dirty="0" smtClean="0">
                <a:solidFill>
                  <a:srgbClr val="C00000"/>
                </a:solidFill>
                <a:latin typeface="Calibri" pitchFamily="34" charset="0"/>
              </a:rPr>
              <a:t>, PhD</a:t>
            </a:r>
            <a:endParaRPr lang="en-US" sz="3200" b="1" i="1" dirty="0">
              <a:solidFill>
                <a:srgbClr val="C00000"/>
              </a:solidFill>
              <a:latin typeface="Calibri" pitchFamily="34" charset="0"/>
            </a:endParaRPr>
          </a:p>
          <a:p>
            <a:pPr algn="ctr"/>
            <a:r>
              <a:rPr lang="en-US" sz="2800" b="1" dirty="0">
                <a:latin typeface="Calibri" pitchFamily="34" charset="0"/>
              </a:rPr>
              <a:t>Clinical Chemistry Unit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Department of Pathology</a:t>
            </a:r>
          </a:p>
          <a:p>
            <a:pPr algn="ctr"/>
            <a:r>
              <a:rPr lang="en-US" sz="2800" b="1" dirty="0">
                <a:latin typeface="Calibri" pitchFamily="34" charset="0"/>
              </a:rPr>
              <a:t>College of Medicine, King Saud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274639"/>
            <a:ext cx="8572560" cy="10668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Verdana" pitchFamily="34" charset="0"/>
              </a:rPr>
              <a:t>Glycogenolysis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(B</a:t>
            </a:r>
            <a:r>
              <a:rPr lang="en-US" sz="2200" dirty="0" smtClean="0">
                <a:solidFill>
                  <a:srgbClr val="FF0000"/>
                </a:solidFill>
                <a:latin typeface="Verdana" pitchFamily="34" charset="0"/>
              </a:rPr>
              <a:t>reakdown of glycogen in skeletal muscles)</a:t>
            </a:r>
            <a:endParaRPr lang="en-US" sz="2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7" y="1484314"/>
            <a:ext cx="8536017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1-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Shortening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of glycogen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chain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Verdana" pitchFamily="34" charset="0"/>
              </a:rPr>
              <a:t>glycogen </a:t>
            </a:r>
            <a:r>
              <a:rPr lang="en-US" b="1" dirty="0" err="1" smtClean="0">
                <a:solidFill>
                  <a:srgbClr val="002060"/>
                </a:solidFill>
                <a:latin typeface="Verdana" pitchFamily="34" charset="0"/>
              </a:rPr>
              <a:t>phosphorylase</a:t>
            </a:r>
            <a:endParaRPr lang="en-US" b="1" dirty="0" smtClean="0">
              <a:solidFill>
                <a:srgbClr val="002060"/>
              </a:solidFill>
              <a:latin typeface="Verdana" pitchFamily="34" charset="0"/>
            </a:endParaRPr>
          </a:p>
          <a:p>
            <a:pPr algn="l"/>
            <a:r>
              <a:rPr lang="en-US" sz="2000" b="1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a(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1-4) bonds of the glycogen chain producing  glucose 1-phosphate</a:t>
            </a:r>
          </a:p>
          <a:p>
            <a:pPr algn="l"/>
            <a:r>
              <a:rPr lang="en-US" sz="16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Glucose 1-phosphate is converted  to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glucose 6-phosphate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(by </a:t>
            </a:r>
            <a:r>
              <a:rPr lang="en-US" sz="16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mutase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enzyme)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-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Removal of branches  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sz="1600" dirty="0" smtClean="0">
                <a:solidFill>
                  <a:srgbClr val="002060"/>
                </a:solidFill>
                <a:latin typeface="Verdana" pitchFamily="34" charset="0"/>
              </a:rPr>
              <a:t>by</a:t>
            </a:r>
            <a:r>
              <a:rPr lang="en-US" sz="16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Verdana" pitchFamily="34" charset="0"/>
              </a:rPr>
              <a:t>debranching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</a:rPr>
              <a:t> enzymes</a:t>
            </a:r>
          </a:p>
          <a:p>
            <a:r>
              <a:rPr lang="en-US" sz="1600" b="1" dirty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Cleaving of </a:t>
            </a:r>
            <a:r>
              <a:rPr lang="en-US" sz="1600" dirty="0" smtClean="0">
                <a:solidFill>
                  <a:srgbClr val="0070C0"/>
                </a:solidFill>
                <a:latin typeface="Symbol" pitchFamily="18" charset="2"/>
                <a:cs typeface="Arial" pitchFamily="34" charset="0"/>
              </a:rPr>
              <a:t>a</a:t>
            </a:r>
            <a:r>
              <a:rPr lang="en-US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(1-6) bonds of the glycogen chain producing </a:t>
            </a:r>
            <a:r>
              <a:rPr lang="en-US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free glucose (few)</a:t>
            </a:r>
            <a:endParaRPr lang="en-US" sz="16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b="1" u="sng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3-  Fate of glucose 6-phosphate (G-6-P):</a:t>
            </a:r>
          </a:p>
          <a:p>
            <a:endParaRPr lang="en-US" sz="1600" b="1" dirty="0" smtClean="0">
              <a:solidFill>
                <a:srgbClr val="FF0000"/>
              </a:solidFill>
              <a:latin typeface="Verdana" pitchFamily="34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- G-6-P  is </a:t>
            </a:r>
            <a:r>
              <a:rPr lang="en-US" sz="1600" b="1" i="1" u="sng" dirty="0" smtClean="0">
                <a:solidFill>
                  <a:srgbClr val="002060"/>
                </a:solidFill>
                <a:latin typeface="Verdana" pitchFamily="34" charset="0"/>
              </a:rPr>
              <a:t>not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converted to free glucose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</a:t>
            </a:r>
          </a:p>
          <a:p>
            <a:pPr marL="457200" indent="-457200"/>
            <a:r>
              <a:rPr lang="en-US" sz="16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  - It is used as a source of energy for skeletal muscles during muscular  exercise (by anaerobic </a:t>
            </a:r>
            <a:r>
              <a:rPr lang="en-US" sz="1600" dirty="0" err="1" smtClean="0">
                <a:solidFill>
                  <a:srgbClr val="0070C0"/>
                </a:solidFill>
                <a:latin typeface="Verdana" pitchFamily="34" charset="0"/>
              </a:rPr>
              <a:t>glycolysis</a:t>
            </a:r>
            <a:r>
              <a:rPr lang="en-US" sz="1600" dirty="0" smtClean="0">
                <a:solidFill>
                  <a:srgbClr val="0070C0"/>
                </a:solidFill>
                <a:latin typeface="Verdana" pitchFamily="34" charset="0"/>
              </a:rPr>
              <a:t> starting from G-6-P step)</a:t>
            </a:r>
          </a:p>
          <a:p>
            <a:pPr algn="l"/>
            <a:endParaRPr lang="en-US" sz="1600" dirty="0">
              <a:solidFill>
                <a:srgbClr val="000099"/>
              </a:solidFill>
              <a:latin typeface="Verdana" pitchFamily="34" charset="0"/>
            </a:endParaRPr>
          </a:p>
          <a:p>
            <a:pPr algn="l"/>
            <a:endParaRPr lang="en-US" sz="2000" dirty="0">
              <a:solidFill>
                <a:srgbClr val="000099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3848" y="1783357"/>
            <a:ext cx="2761684" cy="4525963"/>
          </a:xfrm>
          <a:noFill/>
          <a:ln w="28575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05297" y="3356992"/>
            <a:ext cx="1818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(</a:t>
            </a:r>
            <a:r>
              <a:rPr lang="en-US" sz="1400" b="1" dirty="0" err="1" smtClean="0">
                <a:solidFill>
                  <a:srgbClr val="002060"/>
                </a:solidFill>
              </a:rPr>
              <a:t>Pyridoxal</a:t>
            </a:r>
            <a:r>
              <a:rPr lang="en-US" sz="1400" b="1" dirty="0" smtClean="0">
                <a:solidFill>
                  <a:srgbClr val="002060"/>
                </a:solidFill>
              </a:rPr>
              <a:t> phosphate)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Glycogenolysis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43608" y="1700808"/>
            <a:ext cx="3932262" cy="4429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9" name="Picture 8" descr="11_008B.jpg"/>
          <p:cNvPicPr>
            <a:picLocks noChangeAspect="1"/>
          </p:cNvPicPr>
          <p:nvPr/>
        </p:nvPicPr>
        <p:blipFill>
          <a:blip r:embed="rId4" cstate="print"/>
          <a:srcRect l="45536" t="1272" r="2981" b="72044"/>
          <a:stretch>
            <a:fillRect/>
          </a:stretch>
        </p:blipFill>
        <p:spPr>
          <a:xfrm>
            <a:off x="5292080" y="2780928"/>
            <a:ext cx="324036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7" y="1916113"/>
            <a:ext cx="8569325" cy="4525963"/>
          </a:xfrm>
          <a:ln>
            <a:noFill/>
          </a:ln>
        </p:spPr>
        <p:txBody>
          <a:bodyPr/>
          <a:lstStyle/>
          <a:p>
            <a:pPr algn="ctr" rtl="0">
              <a:buFontTx/>
              <a:buNone/>
            </a:pPr>
            <a:endParaRPr lang="en-US" sz="2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algn="ctr" rtl="0">
              <a:buFontTx/>
              <a:buNone/>
            </a:pPr>
            <a:r>
              <a:rPr lang="en-US" sz="2000" b="1" dirty="0" smtClean="0">
                <a:solidFill>
                  <a:srgbClr val="0070C0"/>
                </a:solidFill>
                <a:latin typeface="Verdana" pitchFamily="34" charset="0"/>
              </a:rPr>
              <a:t>Synthesis </a:t>
            </a:r>
            <a:r>
              <a:rPr lang="en-US" sz="2000" b="1" dirty="0">
                <a:solidFill>
                  <a:srgbClr val="0070C0"/>
                </a:solidFill>
                <a:latin typeface="Verdana" pitchFamily="34" charset="0"/>
              </a:rPr>
              <a:t>&amp; degradation of glycogen are tightly regulated</a:t>
            </a:r>
          </a:p>
          <a:p>
            <a:pPr algn="l" rtl="0">
              <a:buFontTx/>
              <a:buNone/>
            </a:pPr>
            <a:endParaRPr lang="en-US" sz="2400" b="1" dirty="0">
              <a:solidFill>
                <a:srgbClr val="0070C0"/>
              </a:solidFill>
              <a:latin typeface="Verdana" pitchFamily="34" charset="0"/>
            </a:endParaRPr>
          </a:p>
          <a:p>
            <a:pPr algn="l" rtl="0">
              <a:buNone/>
            </a:pPr>
            <a:r>
              <a:rPr lang="en-US" sz="2000" b="1" u="sng" dirty="0" smtClean="0">
                <a:solidFill>
                  <a:srgbClr val="FF0000"/>
                </a:solidFill>
                <a:latin typeface="Verdana" pitchFamily="34" charset="0"/>
              </a:rPr>
              <a:t>In </a:t>
            </a:r>
            <a:r>
              <a:rPr lang="en-US" sz="2000" b="1" u="sng" dirty="0">
                <a:solidFill>
                  <a:srgbClr val="FF0000"/>
                </a:solidFill>
                <a:latin typeface="Verdana" pitchFamily="34" charset="0"/>
              </a:rPr>
              <a:t>Skeletal Muscles:</a:t>
            </a:r>
          </a:p>
          <a:p>
            <a:pPr algn="l" rtl="0"/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Glycogen </a:t>
            </a:r>
            <a:r>
              <a:rPr lang="en-US" sz="2000" b="1" dirty="0">
                <a:solidFill>
                  <a:srgbClr val="0070C0"/>
                </a:solidFill>
              </a:rPr>
              <a:t>degradation</a:t>
            </a:r>
            <a:r>
              <a:rPr lang="en-US" sz="2000" dirty="0">
                <a:solidFill>
                  <a:srgbClr val="0070C0"/>
                </a:solidFill>
              </a:rPr>
              <a:t> occurs during </a:t>
            </a:r>
            <a:r>
              <a:rPr lang="en-US" sz="2000" b="1" dirty="0">
                <a:solidFill>
                  <a:srgbClr val="0070C0"/>
                </a:solidFill>
              </a:rPr>
              <a:t>active exercise</a:t>
            </a:r>
          </a:p>
          <a:p>
            <a:pPr algn="l" rtl="0"/>
            <a:r>
              <a:rPr lang="en-US" sz="2000" dirty="0">
                <a:solidFill>
                  <a:srgbClr val="0070C0"/>
                </a:solidFill>
              </a:rPr>
              <a:t> Glycogen </a:t>
            </a:r>
            <a:r>
              <a:rPr lang="en-US" sz="2000" b="1" dirty="0">
                <a:solidFill>
                  <a:srgbClr val="0070C0"/>
                </a:solidFill>
              </a:rPr>
              <a:t>synthesis</a:t>
            </a:r>
            <a:r>
              <a:rPr lang="en-US" sz="2000" dirty="0">
                <a:solidFill>
                  <a:srgbClr val="0070C0"/>
                </a:solidFill>
              </a:rPr>
              <a:t> begins when the </a:t>
            </a:r>
            <a:r>
              <a:rPr lang="en-US" sz="2000" b="1" dirty="0">
                <a:solidFill>
                  <a:srgbClr val="0070C0"/>
                </a:solidFill>
              </a:rPr>
              <a:t>muscle is at </a:t>
            </a:r>
            <a:r>
              <a:rPr lang="en-US" sz="2000" b="1" dirty="0" smtClean="0">
                <a:solidFill>
                  <a:srgbClr val="0070C0"/>
                </a:solidFill>
              </a:rPr>
              <a:t>rest</a:t>
            </a:r>
          </a:p>
          <a:p>
            <a:pPr algn="l" rtl="0"/>
            <a:endParaRPr lang="en-US" sz="2000" b="1" dirty="0" smtClean="0">
              <a:solidFill>
                <a:srgbClr val="0070C0"/>
              </a:solidFill>
            </a:endParaRPr>
          </a:p>
          <a:p>
            <a:pPr algn="l" rtl="0"/>
            <a:r>
              <a:rPr lang="en-US" sz="2000" b="1" dirty="0" smtClean="0">
                <a:solidFill>
                  <a:srgbClr val="0070C0"/>
                </a:solidFill>
              </a:rPr>
              <a:t>Regulation occurs by 2 mechanisms: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Verdana" pitchFamily="34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64" y="50369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1-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b="1" dirty="0" smtClean="0">
              <a:latin typeface="Verdana" pitchFamily="34" charset="0"/>
            </a:endParaRPr>
          </a:p>
          <a:p>
            <a:endParaRPr lang="en-US" b="1" dirty="0" smtClean="0">
              <a:latin typeface="Verdana" pitchFamily="34" charset="0"/>
            </a:endParaRPr>
          </a:p>
          <a:p>
            <a:pPr marL="400050" indent="-400050"/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2-</a:t>
            </a:r>
            <a:r>
              <a:rPr lang="en-US" b="1" dirty="0" smtClean="0">
                <a:latin typeface="Verdana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Verdana" pitchFamily="34" charset="0"/>
              </a:rPr>
              <a:t> Hormonal regulation (Covalent modification) </a:t>
            </a:r>
            <a:endParaRPr lang="en-US" b="1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4"/>
            <a:ext cx="8483630" cy="1368425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b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Allosteric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 Regulation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5" name="Picture 4" descr="11_009.jpg"/>
          <p:cNvPicPr>
            <a:picLocks noChangeAspect="1"/>
          </p:cNvPicPr>
          <p:nvPr/>
        </p:nvPicPr>
        <p:blipFill>
          <a:blip r:embed="rId3" cstate="print"/>
          <a:srcRect l="24091" t="40992" r="24271" b="19091"/>
          <a:stretch>
            <a:fillRect/>
          </a:stretch>
        </p:blipFill>
        <p:spPr>
          <a:xfrm>
            <a:off x="2843808" y="2132856"/>
            <a:ext cx="3312368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404815"/>
            <a:ext cx="4502304" cy="935954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Regulation of</a:t>
            </a:r>
            <a:r>
              <a:rPr lang="en-US" sz="2400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Glycogen Metabolism 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pic>
        <p:nvPicPr>
          <p:cNvPr id="4" name="Picture 3" descr="11_010.jpg"/>
          <p:cNvPicPr>
            <a:picLocks noChangeAspect="1"/>
          </p:cNvPicPr>
          <p:nvPr/>
        </p:nvPicPr>
        <p:blipFill>
          <a:blip r:embed="rId3" cstate="print"/>
          <a:srcRect l="36594" r="30183" b="11853"/>
          <a:stretch>
            <a:fillRect/>
          </a:stretch>
        </p:blipFill>
        <p:spPr>
          <a:xfrm>
            <a:off x="6386952" y="167264"/>
            <a:ext cx="1857456" cy="6375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320" y="1844824"/>
            <a:ext cx="60128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Increase of calcium during muscle contraction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Formation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calmodulin</a:t>
            </a:r>
            <a:r>
              <a:rPr lang="en-US" sz="2400" b="1" dirty="0" smtClean="0"/>
              <a:t> complex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Activation of Ca</a:t>
            </a:r>
            <a:r>
              <a:rPr lang="en-US" sz="2400" b="1" baseline="30000" dirty="0" smtClean="0"/>
              <a:t>2+ </a:t>
            </a:r>
            <a:r>
              <a:rPr lang="en-US" sz="2400" b="1" dirty="0" smtClean="0"/>
              <a:t>-dependent enzymes, </a:t>
            </a:r>
          </a:p>
          <a:p>
            <a:r>
              <a:rPr lang="en-US" sz="2400" b="1" dirty="0" smtClean="0"/>
              <a:t>	e.g., glycogen </a:t>
            </a:r>
            <a:r>
              <a:rPr lang="en-US" sz="2400" b="1" dirty="0" err="1" smtClean="0"/>
              <a:t>phosphorylase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1086738" y="404813"/>
            <a:ext cx="70848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Regulation of Glycogen </a:t>
            </a:r>
            <a:r>
              <a:rPr lang="en-US" sz="3200" b="1" dirty="0" smtClean="0">
                <a:latin typeface="Calibri" pitchFamily="34" charset="0"/>
              </a:rPr>
              <a:t>Metabolism:</a:t>
            </a:r>
          </a:p>
          <a:p>
            <a:pPr algn="ctr"/>
            <a:r>
              <a:rPr lang="en-US" sz="3200" b="1" dirty="0" smtClean="0">
                <a:latin typeface="Calibri" pitchFamily="34" charset="0"/>
              </a:rPr>
              <a:t> 2. Hormonal Regulation by Epinephrine</a:t>
            </a:r>
            <a:endParaRPr lang="en-US" sz="3200" b="1" dirty="0">
              <a:latin typeface="Calibri" pitchFamily="34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1275" y="1631950"/>
            <a:ext cx="8999538" cy="4764088"/>
            <a:chOff x="41267" y="1631950"/>
            <a:chExt cx="8999406" cy="4764544"/>
          </a:xfrm>
        </p:grpSpPr>
        <p:sp>
          <p:nvSpPr>
            <p:cNvPr id="4" name="TextBox 3"/>
            <p:cNvSpPr txBox="1"/>
            <p:nvPr/>
          </p:nvSpPr>
          <p:spPr>
            <a:xfrm>
              <a:off x="1450065" y="1631950"/>
              <a:ext cx="6099273" cy="19391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Muscle contraction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 release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Skeletal muscle: 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Epinephrine/receptor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binding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Second messenger: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cAMP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Response: </a:t>
              </a:r>
              <a:r>
                <a:rPr lang="en-US" sz="24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Enzyme </a:t>
              </a:r>
              <a:r>
                <a:rPr lang="en-US" sz="24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phosphorylation</a:t>
              </a:r>
              <a:endPara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267" y="4145204"/>
              <a:ext cx="3960755" cy="22465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synthase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(Inactive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Inhibition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glycogenesis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32239" y="4149966"/>
              <a:ext cx="4508434" cy="22465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Glycogen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+mn-lt"/>
                  <a:cs typeface="+mn-cs"/>
                </a:rPr>
                <a:t>phosphorylase</a:t>
              </a:r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(Active form)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chemeClr val="accent6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dirty="0">
                <a:solidFill>
                  <a:srgbClr val="C00000"/>
                </a:solidFill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+mn-lt"/>
                  <a:cs typeface="+mn-cs"/>
                </a:rPr>
                <a:t>Stimulation</a:t>
              </a:r>
              <a:r>
                <a:rPr lang="en-US" sz="2800" b="1" dirty="0">
                  <a:solidFill>
                    <a:schemeClr val="accent6"/>
                  </a:solidFill>
                  <a:latin typeface="+mn-lt"/>
                  <a:cs typeface="+mn-cs"/>
                </a:rPr>
                <a:t> </a:t>
              </a:r>
              <a:r>
                <a:rPr lang="en-US" sz="2800" b="1" dirty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of </a:t>
              </a:r>
              <a:r>
                <a:rPr lang="en-US" sz="2800" b="1" dirty="0" err="1">
                  <a:solidFill>
                    <a:schemeClr val="accent1">
                      <a:lumMod val="75000"/>
                    </a:schemeClr>
                  </a:solidFill>
                  <a:latin typeface="+mn-lt"/>
                  <a:cs typeface="+mn-cs"/>
                </a:rPr>
                <a:t>glycogenolysis</a:t>
              </a:r>
              <a:endParaRPr lang="en-US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 flipV="1">
              <a:off x="457186" y="4115038"/>
              <a:ext cx="2971756" cy="1143109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ular Callout 8"/>
            <p:cNvSpPr/>
            <p:nvPr/>
          </p:nvSpPr>
          <p:spPr>
            <a:xfrm flipH="1" flipV="1">
              <a:off x="4800522" y="4115038"/>
              <a:ext cx="3960755" cy="1124058"/>
            </a:xfrm>
            <a:prstGeom prst="wedgeRoundRectCallou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066802" y="3276600"/>
              <a:ext cx="585907" cy="652894"/>
              <a:chOff x="1006676" y="3513139"/>
              <a:chExt cx="431801" cy="431800"/>
            </a:xfrm>
          </p:grpSpPr>
          <p:sp>
            <p:nvSpPr>
              <p:cNvPr id="10" name="Diamond 9"/>
              <p:cNvSpPr/>
              <p:nvPr/>
            </p:nvSpPr>
            <p:spPr>
              <a:xfrm>
                <a:off x="1006658" y="3513243"/>
                <a:ext cx="431707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2" name="TextBox 10"/>
              <p:cNvSpPr txBox="1">
                <a:spLocks noChangeArrowheads="1"/>
              </p:cNvSpPr>
              <p:nvPr/>
            </p:nvSpPr>
            <p:spPr bwMode="auto">
              <a:xfrm>
                <a:off x="1116560" y="3613931"/>
                <a:ext cx="227062" cy="244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rot="10800000" flipV="1">
              <a:off x="2916188" y="3608577"/>
              <a:ext cx="1223944" cy="431841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549701" y="3608577"/>
              <a:ext cx="1144571" cy="43819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315200" y="3276600"/>
              <a:ext cx="585906" cy="652894"/>
              <a:chOff x="764580" y="3532188"/>
              <a:chExt cx="431800" cy="431800"/>
            </a:xfrm>
          </p:grpSpPr>
          <p:sp>
            <p:nvSpPr>
              <p:cNvPr id="22" name="Diamond 21"/>
              <p:cNvSpPr/>
              <p:nvPr/>
            </p:nvSpPr>
            <p:spPr>
              <a:xfrm>
                <a:off x="764495" y="3532292"/>
                <a:ext cx="431706" cy="431556"/>
              </a:xfrm>
              <a:prstGeom prst="diamond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20" name="TextBox 10"/>
              <p:cNvSpPr txBox="1">
                <a:spLocks noChangeArrowheads="1"/>
              </p:cNvSpPr>
              <p:nvPr/>
            </p:nvSpPr>
            <p:spPr bwMode="auto">
              <a:xfrm>
                <a:off x="876895" y="3613929"/>
                <a:ext cx="227062" cy="244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C00000"/>
                    </a:solidFill>
                    <a:latin typeface="Calibri" pitchFamily="34" charset="0"/>
                  </a:rPr>
                  <a:t>P</a:t>
                </a:r>
              </a:p>
            </p:txBody>
          </p:sp>
        </p:grpSp>
        <p:cxnSp>
          <p:nvCxnSpPr>
            <p:cNvPr id="29" name="Straight Arrow Connector 28"/>
            <p:cNvCxnSpPr/>
            <p:nvPr/>
          </p:nvCxnSpPr>
          <p:spPr>
            <a:xfrm rot="5400000">
              <a:off x="6555444" y="5638391"/>
              <a:ext cx="606483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Arrow Connector 19"/>
          <p:cNvCxnSpPr/>
          <p:nvPr/>
        </p:nvCxnSpPr>
        <p:spPr bwMode="auto">
          <a:xfrm rot="5400000">
            <a:off x="1601787" y="5637213"/>
            <a:ext cx="608013" cy="15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2800" dirty="0" smtClean="0">
                <a:solidFill>
                  <a:srgbClr val="0070C0"/>
                </a:solidFill>
              </a:rPr>
              <a:t>    </a:t>
            </a:r>
          </a:p>
          <a:p>
            <a:pPr algn="ctr">
              <a:buNone/>
            </a:pPr>
            <a:endParaRPr lang="en-GB" sz="2800" b="1" dirty="0" smtClean="0">
              <a:solidFill>
                <a:srgbClr val="0070C0"/>
              </a:solidFill>
            </a:endParaRPr>
          </a:p>
          <a:p>
            <a:pPr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A group of genetic diseases that result from a defect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in an enzyme required for glycogen synthesis or degradation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They result in: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 	Formation of abnormal glycogen structure</a:t>
            </a:r>
          </a:p>
          <a:p>
            <a:pPr marL="0" indent="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OR</a:t>
            </a:r>
          </a:p>
          <a:p>
            <a:pPr marL="914400" indent="-914400" algn="just">
              <a:buNone/>
            </a:pPr>
            <a:r>
              <a:rPr lang="en-GB" sz="2800" b="1" dirty="0" smtClean="0">
                <a:solidFill>
                  <a:srgbClr val="0070C0"/>
                </a:solidFill>
              </a:rPr>
              <a:t>	Excessive accumulation of normal glycogen in a specific tissue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 (GSD)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57299"/>
            <a:ext cx="8143932" cy="1207605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sz="1800" b="1" dirty="0" smtClean="0">
              <a:solidFill>
                <a:schemeClr val="hlink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600" b="1" dirty="0"/>
          </a:p>
          <a:p>
            <a:pPr algn="l" rtl="0">
              <a:lnSpc>
                <a:spcPct val="80000"/>
              </a:lnSpc>
            </a:pPr>
            <a:r>
              <a:rPr lang="en-US" sz="1800" b="1" dirty="0" smtClean="0">
                <a:solidFill>
                  <a:srgbClr val="002060"/>
                </a:solidFill>
              </a:rPr>
              <a:t>Deficiency </a:t>
            </a:r>
            <a:r>
              <a:rPr lang="en-US" sz="1800" b="1" dirty="0">
                <a:solidFill>
                  <a:srgbClr val="002060"/>
                </a:solidFill>
              </a:rPr>
              <a:t>of </a:t>
            </a:r>
            <a:r>
              <a:rPr lang="en-US" sz="1800" b="1" dirty="0" smtClean="0">
                <a:solidFill>
                  <a:srgbClr val="002060"/>
                </a:solidFill>
              </a:rPr>
              <a:t>skeletal muscle glycogen </a:t>
            </a:r>
            <a:r>
              <a:rPr lang="en-US" sz="1800" b="1" dirty="0" err="1" smtClean="0">
                <a:solidFill>
                  <a:srgbClr val="002060"/>
                </a:solidFill>
              </a:rPr>
              <a:t>phosphorylase</a:t>
            </a:r>
            <a:endParaRPr lang="en-US" sz="1800" b="1" dirty="0" smtClean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1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71472" y="770404"/>
            <a:ext cx="8158162" cy="71438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Glycogen Storage Diseases</a:t>
            </a:r>
            <a:br>
              <a:rPr lang="en-GB" sz="4000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</a:rPr>
              <a:t>GSD Type V  (Mc Ardle Syndrome)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09772" y="2240204"/>
            <a:ext cx="3932262" cy="44291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6" name="Oval 5"/>
          <p:cNvSpPr/>
          <p:nvPr/>
        </p:nvSpPr>
        <p:spPr>
          <a:xfrm>
            <a:off x="2003808" y="3125978"/>
            <a:ext cx="1932168" cy="1380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THANK YOU </a:t>
            </a:r>
            <a:r>
              <a:rPr lang="en-US" sz="4800" b="1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ar-SA" sz="4800" b="1" dirty="0" smtClean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342900" y="762000"/>
            <a:ext cx="80391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 smtClean="0"/>
              <a:t>Objectives: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844824"/>
            <a:ext cx="836947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Why do we need to store carbohydrates in muscle?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Why carbohydrates are stored as glycogen?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Overview of glycogen synthesis (</a:t>
            </a:r>
            <a:r>
              <a:rPr lang="en-US" sz="2200" b="1" dirty="0" err="1" smtClean="0"/>
              <a:t>Glycogenesis</a:t>
            </a:r>
            <a:r>
              <a:rPr lang="en-US" sz="2200" b="1" dirty="0" smtClean="0"/>
              <a:t>)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Overview of glycogen breakdown (</a:t>
            </a:r>
            <a:r>
              <a:rPr lang="en-US" sz="2200" b="1" dirty="0" err="1" smtClean="0"/>
              <a:t>Glycogenolysis</a:t>
            </a:r>
            <a:r>
              <a:rPr lang="en-US" sz="2200" b="1" dirty="0" smtClean="0"/>
              <a:t>)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</a:pPr>
            <a:r>
              <a:rPr lang="en-US" sz="2200" b="1" dirty="0" smtClean="0"/>
              <a:t> Key elements in regulation of both </a:t>
            </a:r>
            <a:r>
              <a:rPr lang="en-US" sz="2200" b="1" dirty="0" err="1" smtClean="0"/>
              <a:t>Glycogenesis</a:t>
            </a:r>
            <a:r>
              <a:rPr lang="en-US" sz="2200" b="1" dirty="0" smtClean="0"/>
              <a:t> and </a:t>
            </a:r>
            <a:r>
              <a:rPr lang="en-US" sz="2200" b="1" dirty="0" err="1" smtClean="0"/>
              <a:t>Glycogenolysis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858180" cy="4802207"/>
          </a:xfrm>
          <a:ln>
            <a:noFill/>
          </a:ln>
        </p:spPr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endParaRPr lang="en-US" sz="24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Location of glycogen in the body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        </a:t>
            </a:r>
          </a:p>
          <a:p>
            <a:pPr algn="l" rtl="0"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skeletal </a:t>
            </a:r>
            <a:r>
              <a:rPr lang="en-US" sz="2800" b="1" dirty="0">
                <a:solidFill>
                  <a:srgbClr val="002060"/>
                </a:solidFill>
              </a:rPr>
              <a:t>muscle &amp; </a:t>
            </a:r>
            <a:r>
              <a:rPr lang="en-US" sz="2800" b="1" dirty="0" smtClean="0">
                <a:solidFill>
                  <a:srgbClr val="002060"/>
                </a:solidFill>
              </a:rPr>
              <a:t>liver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       	400 g in </a:t>
            </a:r>
            <a:r>
              <a:rPr lang="en-US" sz="2000" b="1" dirty="0" smtClean="0">
                <a:solidFill>
                  <a:srgbClr val="FF0000"/>
                </a:solidFill>
              </a:rPr>
              <a:t>muscles</a:t>
            </a:r>
            <a:r>
              <a:rPr lang="en-US" sz="2000" b="1" dirty="0" smtClean="0">
                <a:solidFill>
                  <a:srgbClr val="000099"/>
                </a:solidFill>
              </a:rPr>
              <a:t> (1-2% of resting muscles weight)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	100 g in </a:t>
            </a:r>
            <a:r>
              <a:rPr lang="en-US" sz="2000" b="1" dirty="0" smtClean="0">
                <a:solidFill>
                  <a:srgbClr val="FF0000"/>
                </a:solidFill>
              </a:rPr>
              <a:t>liver</a:t>
            </a:r>
            <a:r>
              <a:rPr lang="en-US" sz="2000" b="1" dirty="0" smtClean="0">
                <a:solidFill>
                  <a:srgbClr val="000099"/>
                </a:solidFill>
              </a:rPr>
              <a:t> (~ 10% of well-fed liver)</a:t>
            </a:r>
          </a:p>
          <a:p>
            <a:pPr>
              <a:lnSpc>
                <a:spcPct val="80000"/>
              </a:lnSpc>
              <a:buNone/>
            </a:pPr>
            <a:r>
              <a:rPr lang="en-US" sz="2000" b="1" dirty="0" smtClean="0">
                <a:solidFill>
                  <a:srgbClr val="000099"/>
                </a:solidFill>
              </a:rPr>
              <a:t>                         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Functions of glycogen: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Function </a:t>
            </a:r>
            <a:r>
              <a:rPr lang="en-US" sz="2400" b="1" dirty="0">
                <a:solidFill>
                  <a:srgbClr val="FF0000"/>
                </a:solidFill>
              </a:rPr>
              <a:t>of muscle glycogen</a:t>
            </a:r>
            <a:r>
              <a:rPr lang="en-US" sz="2000" b="1" dirty="0"/>
              <a:t>: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fuel </a:t>
            </a:r>
            <a:r>
              <a:rPr lang="en-US" sz="2000" b="1" dirty="0">
                <a:solidFill>
                  <a:srgbClr val="002060"/>
                </a:solidFill>
              </a:rPr>
              <a:t>reserve (ATP) 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               </a:t>
            </a:r>
            <a:r>
              <a:rPr lang="en-US" sz="2000" b="1" dirty="0">
                <a:solidFill>
                  <a:srgbClr val="002060"/>
                </a:solidFill>
              </a:rPr>
              <a:t>(during muscular exercise)</a:t>
            </a:r>
          </a:p>
          <a:p>
            <a:pPr algn="l" rtl="0">
              <a:lnSpc>
                <a:spcPct val="80000"/>
              </a:lnSpc>
            </a:pPr>
            <a:endParaRPr lang="en-US" sz="2000" dirty="0"/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   Function </a:t>
            </a:r>
            <a:r>
              <a:rPr lang="en-US" sz="2400" b="1" dirty="0">
                <a:solidFill>
                  <a:srgbClr val="FF0000"/>
                </a:solidFill>
              </a:rPr>
              <a:t>of liver glycogen</a:t>
            </a:r>
            <a:r>
              <a:rPr lang="en-US" sz="2000" b="1" dirty="0"/>
              <a:t>:      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a </a:t>
            </a:r>
            <a:r>
              <a:rPr lang="en-US" sz="2000" b="1" dirty="0">
                <a:solidFill>
                  <a:srgbClr val="002060"/>
                </a:solidFill>
              </a:rPr>
              <a:t>source for blood glucose </a:t>
            </a:r>
            <a:endParaRPr lang="en-US" sz="2000" dirty="0">
              <a:solidFill>
                <a:srgbClr val="002060"/>
              </a:solidFill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2060"/>
                </a:solidFill>
              </a:rPr>
              <a:t>                                                         </a:t>
            </a:r>
            <a:r>
              <a:rPr lang="en-US" sz="2000" b="1" dirty="0" smtClean="0">
                <a:solidFill>
                  <a:srgbClr val="002060"/>
                </a:solidFill>
              </a:rPr>
              <a:t> (</a:t>
            </a:r>
            <a:r>
              <a:rPr lang="en-US" sz="2000" b="1" dirty="0">
                <a:solidFill>
                  <a:srgbClr val="002060"/>
                </a:solidFill>
              </a:rPr>
              <a:t>especially during early stages of fasting)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</a:pPr>
            <a:endParaRPr lang="en-US" sz="20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/>
              <a:t>                         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571482"/>
            <a:ext cx="78581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Location &amp;  Functions of Glycogen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1_00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2277" y="260351"/>
            <a:ext cx="5821363" cy="6308725"/>
          </a:xfr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71613"/>
            <a:ext cx="8286808" cy="4233876"/>
          </a:xfrm>
          <a:ln>
            <a:noFill/>
          </a:ln>
        </p:spPr>
        <p:txBody>
          <a:bodyPr/>
          <a:lstStyle/>
          <a:p>
            <a:pPr algn="l" rtl="0">
              <a:lnSpc>
                <a:spcPct val="80000"/>
              </a:lnSpc>
              <a:buFontTx/>
              <a:buNone/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000" b="1" dirty="0"/>
              <a:t> Glycogen is a branched-chain </a:t>
            </a:r>
            <a:r>
              <a:rPr lang="en-US" sz="2000" b="1" dirty="0" err="1"/>
              <a:t>homopolysaccharide</a:t>
            </a:r>
            <a:r>
              <a:rPr lang="en-US" sz="2000" b="1" dirty="0"/>
              <a:t> made  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 b="1" dirty="0"/>
              <a:t>      </a:t>
            </a:r>
            <a:r>
              <a:rPr lang="en-US" sz="2000" b="1" dirty="0" smtClean="0"/>
              <a:t> exclusively </a:t>
            </a:r>
            <a:r>
              <a:rPr lang="en-US" sz="2000" b="1" dirty="0"/>
              <a:t>from </a:t>
            </a:r>
            <a:r>
              <a:rPr lang="en-US" sz="2400" b="1" u="sng" dirty="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400" b="1" u="sng" dirty="0">
                <a:solidFill>
                  <a:srgbClr val="000099"/>
                </a:solidFill>
              </a:rPr>
              <a:t>- </a:t>
            </a:r>
            <a:r>
              <a:rPr lang="en-US" sz="2400" b="1" u="sng" dirty="0">
                <a:solidFill>
                  <a:srgbClr val="000099"/>
                </a:solidFill>
                <a:latin typeface="Verdana" pitchFamily="34" charset="0"/>
              </a:rPr>
              <a:t>D-glucose</a:t>
            </a:r>
            <a:endParaRPr lang="en-US" sz="2400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sz="2000" b="1" dirty="0"/>
          </a:p>
          <a:p>
            <a:pPr algn="l" rtl="0">
              <a:lnSpc>
                <a:spcPct val="80000"/>
              </a:lnSpc>
            </a:pPr>
            <a:r>
              <a:rPr lang="en-US" sz="2000" b="1" dirty="0"/>
              <a:t> Glucose residues are bound by  </a:t>
            </a:r>
            <a:r>
              <a:rPr lang="en-US" sz="2000" b="1" dirty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(1 - 4) </a:t>
            </a:r>
            <a:r>
              <a:rPr lang="en-US" sz="20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 linkage</a:t>
            </a:r>
            <a:endParaRPr lang="en-US" sz="2000" b="1" dirty="0">
              <a:solidFill>
                <a:srgbClr val="FF0000"/>
              </a:solidFill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b="1" dirty="0"/>
              <a:t> </a:t>
            </a:r>
            <a:r>
              <a:rPr lang="en-US" sz="2000" b="1" dirty="0" smtClean="0"/>
              <a:t>Branches </a:t>
            </a:r>
            <a:r>
              <a:rPr lang="en-US" sz="2000" b="1" dirty="0"/>
              <a:t>(every 8-10 residue) are linked by 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(1-6) </a:t>
            </a:r>
            <a:r>
              <a:rPr lang="en-US" sz="2000" b="1" dirty="0" err="1" smtClean="0">
                <a:solidFill>
                  <a:srgbClr val="FF0000"/>
                </a:solidFill>
                <a:latin typeface="Verdana" pitchFamily="34" charset="0"/>
              </a:rPr>
              <a:t>glucosidic</a:t>
            </a: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linkage</a:t>
            </a:r>
            <a:endParaRPr lang="en-US" sz="2000" b="1" dirty="0">
              <a:latin typeface="Verdana" pitchFamily="34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400" u="sng" dirty="0">
              <a:latin typeface="Verdana" pitchFamily="34" charset="0"/>
            </a:endParaRPr>
          </a:p>
          <a:p>
            <a:pPr algn="just" rtl="0">
              <a:lnSpc>
                <a:spcPct val="80000"/>
              </a:lnSpc>
            </a:pPr>
            <a:r>
              <a:rPr lang="en-US" sz="2000" dirty="0"/>
              <a:t> Glycogen is present in the </a:t>
            </a:r>
            <a:r>
              <a:rPr lang="en-US" sz="2400" b="1" u="sng" dirty="0">
                <a:solidFill>
                  <a:srgbClr val="000099"/>
                </a:solidFill>
                <a:latin typeface="Verdana" pitchFamily="34" charset="0"/>
              </a:rPr>
              <a:t>cytoplasm</a:t>
            </a:r>
            <a:r>
              <a:rPr lang="en-US" sz="2000" dirty="0"/>
              <a:t> in the form of granules which  </a:t>
            </a:r>
          </a:p>
          <a:p>
            <a:pPr algn="just" rtl="0">
              <a:lnSpc>
                <a:spcPct val="80000"/>
              </a:lnSpc>
              <a:buFontTx/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 contain </a:t>
            </a:r>
            <a:r>
              <a:rPr lang="en-US" sz="2000" dirty="0"/>
              <a:t>most of the enzymes necessary for glycogen synthesis &amp;   </a:t>
            </a:r>
          </a:p>
          <a:p>
            <a:pPr marL="400050" indent="-400050" algn="just" rtl="0">
              <a:lnSpc>
                <a:spcPct val="80000"/>
              </a:lnSpc>
              <a:buFontTx/>
              <a:buNone/>
            </a:pPr>
            <a:r>
              <a:rPr lang="en-US" sz="2000" dirty="0"/>
              <a:t>      </a:t>
            </a:r>
            <a:r>
              <a:rPr lang="en-US" sz="2000" dirty="0" smtClean="0"/>
              <a:t> degradation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00034" y="642919"/>
            <a:ext cx="8286808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785795"/>
            <a:ext cx="8229600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Structure </a:t>
            </a:r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of Glycogen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2357431"/>
            <a:ext cx="8280400" cy="2898775"/>
          </a:xfr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128320"/>
            <a:ext cx="8280400" cy="3100880"/>
          </a:xfrm>
          <a:ln>
            <a:noFill/>
          </a:ln>
        </p:spPr>
        <p:txBody>
          <a:bodyPr>
            <a:normAutofit/>
          </a:bodyPr>
          <a:lstStyle/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</a:rPr>
              <a:t>Glycogenesis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: </a:t>
            </a:r>
            <a:endParaRPr lang="en-US" sz="2400" b="1" dirty="0">
              <a:solidFill>
                <a:srgbClr val="FF0000"/>
              </a:solidFill>
              <a:latin typeface="Verdana" pitchFamily="34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</a:rPr>
              <a:t>		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Synthesis </a:t>
            </a:r>
            <a:r>
              <a:rPr lang="en-US" sz="2000" b="1" dirty="0">
                <a:solidFill>
                  <a:srgbClr val="000099"/>
                </a:solidFill>
                <a:latin typeface="Verdana" pitchFamily="34" charset="0"/>
              </a:rPr>
              <a:t>of Glycogen from 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Glucose</a:t>
            </a:r>
            <a:endParaRPr lang="en-US" sz="2000" b="1" dirty="0">
              <a:solidFill>
                <a:srgbClr val="000099"/>
              </a:solidFill>
              <a:latin typeface="Verdana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rtl="0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Glycogenolysis</a:t>
            </a: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Verdana" pitchFamily="34" charset="0"/>
              <a:cs typeface="Times New Roman" pitchFamily="18" charset="0"/>
            </a:endParaRPr>
          </a:p>
          <a:p>
            <a:pPr rtl="0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		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Breakdown </a:t>
            </a:r>
            <a:r>
              <a:rPr lang="en-US" sz="2000" b="1" dirty="0">
                <a:solidFill>
                  <a:srgbClr val="000099"/>
                </a:solidFill>
                <a:latin typeface="Verdana" pitchFamily="34" charset="0"/>
              </a:rPr>
              <a:t>of Glycogen to </a:t>
            </a:r>
            <a:r>
              <a:rPr lang="en-US" sz="2000" b="1" dirty="0" smtClean="0">
                <a:solidFill>
                  <a:srgbClr val="000099"/>
                </a:solidFill>
                <a:latin typeface="Verdana" pitchFamily="34" charset="0"/>
              </a:rPr>
              <a:t>Glucose-6-phosphate</a:t>
            </a:r>
            <a:endParaRPr lang="en-US" sz="2400" dirty="0"/>
          </a:p>
          <a:p>
            <a:pPr algn="ctr" rtl="0">
              <a:lnSpc>
                <a:spcPct val="90000"/>
              </a:lnSpc>
            </a:pPr>
            <a:endParaRPr lang="en-US" sz="1800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71472" y="476249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Verdana" pitchFamily="34" charset="0"/>
              </a:rPr>
              <a:t>Metabolism of </a:t>
            </a:r>
            <a:r>
              <a:rPr lang="en-US" sz="3200" b="1" dirty="0" smtClean="0">
                <a:solidFill>
                  <a:srgbClr val="FF0000"/>
                </a:solidFill>
                <a:latin typeface="Verdana" pitchFamily="34" charset="0"/>
              </a:rPr>
              <a:t>Glycogen in Skeletal Muscle</a:t>
            </a:r>
            <a:endParaRPr lang="en-US" sz="3200" b="1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214414" y="1571612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214414" y="3500439"/>
            <a:ext cx="695803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500034" y="1934310"/>
            <a:ext cx="810421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1-  Building blocks: </a:t>
            </a:r>
            <a:r>
              <a:rPr lang="en-US" sz="2400" b="1" dirty="0" smtClean="0">
                <a:solidFill>
                  <a:srgbClr val="002060"/>
                </a:solidFill>
              </a:rPr>
              <a:t>UDP-GLUCOSE</a:t>
            </a:r>
          </a:p>
          <a:p>
            <a:pPr algn="l" rtl="0"/>
            <a:endParaRPr lang="en-US" b="1" dirty="0">
              <a:solidFill>
                <a:srgbClr val="002060"/>
              </a:solidFill>
            </a:endParaRPr>
          </a:p>
          <a:p>
            <a:pPr algn="l" rtl="0"/>
            <a:r>
              <a:rPr lang="en-US" sz="2400" b="1" dirty="0" smtClean="0">
                <a:solidFill>
                  <a:srgbClr val="C00000"/>
                </a:solidFill>
              </a:rPr>
              <a:t>2- Initiation of synthesis: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 smtClean="0"/>
              <a:t>            </a:t>
            </a:r>
          </a:p>
          <a:p>
            <a:r>
              <a:rPr lang="en-US" b="1" dirty="0"/>
              <a:t>  </a:t>
            </a:r>
            <a:r>
              <a:rPr lang="en-US" b="1" dirty="0" smtClean="0"/>
              <a:t>   </a:t>
            </a:r>
            <a:r>
              <a:rPr lang="en-US" sz="2400" b="1" dirty="0" smtClean="0">
                <a:solidFill>
                  <a:srgbClr val="002060"/>
                </a:solidFill>
              </a:rPr>
              <a:t>Elongation of pre-existing glycogen fragment      </a:t>
            </a:r>
          </a:p>
          <a:p>
            <a:pPr algn="l" rtl="0"/>
            <a:r>
              <a:rPr lang="en-US" sz="2400" b="1" dirty="0" smtClean="0"/>
              <a:t>    </a:t>
            </a:r>
            <a:r>
              <a:rPr lang="en-US" sz="2400" b="1" dirty="0" smtClean="0">
                <a:solidFill>
                  <a:srgbClr val="C00000"/>
                </a:solidFill>
              </a:rPr>
              <a:t>OR</a:t>
            </a:r>
          </a:p>
          <a:p>
            <a:pPr algn="l" rtl="0"/>
            <a:r>
              <a:rPr lang="en-US" sz="2400" b="1" dirty="0" smtClean="0"/>
              <a:t>   </a:t>
            </a:r>
            <a:r>
              <a:rPr lang="en-US" sz="2400" b="1" dirty="0" smtClean="0">
                <a:solidFill>
                  <a:srgbClr val="002060"/>
                </a:solidFill>
              </a:rPr>
              <a:t> The use of </a:t>
            </a:r>
            <a:r>
              <a:rPr lang="en-US" sz="2400" b="1" dirty="0" smtClean="0">
                <a:solidFill>
                  <a:srgbClr val="C00000"/>
                </a:solidFill>
              </a:rPr>
              <a:t>glycogen primer </a:t>
            </a:r>
            <a:r>
              <a:rPr lang="en-US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dirty="0" err="1" smtClean="0">
                <a:solidFill>
                  <a:srgbClr val="002060"/>
                </a:solidFill>
              </a:rPr>
              <a:t>glycogenin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</a:p>
          <a:p>
            <a:pPr algn="l" rtl="0"/>
            <a:r>
              <a:rPr lang="en-US" b="1" dirty="0"/>
              <a:t> </a:t>
            </a:r>
            <a:r>
              <a:rPr lang="en-US" b="1" dirty="0" smtClean="0"/>
              <a:t>     </a:t>
            </a:r>
            <a:endParaRPr lang="en-US" b="1" dirty="0"/>
          </a:p>
          <a:p>
            <a:pPr algn="l" rtl="0"/>
            <a:r>
              <a:rPr lang="en-US" sz="2400" b="1" dirty="0">
                <a:solidFill>
                  <a:srgbClr val="C00000"/>
                </a:solidFill>
              </a:rPr>
              <a:t>3- </a:t>
            </a:r>
            <a:r>
              <a:rPr lang="en-US" sz="2400" b="1" dirty="0" smtClean="0">
                <a:solidFill>
                  <a:srgbClr val="C00000"/>
                </a:solidFill>
              </a:rPr>
              <a:t>ELONGATION: </a:t>
            </a:r>
            <a:r>
              <a:rPr lang="en-US" sz="2000" b="1" dirty="0" smtClean="0">
                <a:solidFill>
                  <a:srgbClr val="002060"/>
                </a:solidFill>
              </a:rPr>
              <a:t>Glycogen </a:t>
            </a:r>
            <a:r>
              <a:rPr lang="en-US" sz="2000" b="1" dirty="0" err="1" smtClean="0">
                <a:solidFill>
                  <a:srgbClr val="002060"/>
                </a:solidFill>
              </a:rPr>
              <a:t>synthase</a:t>
            </a:r>
            <a:r>
              <a:rPr lang="en-US" sz="2000" b="1" dirty="0" smtClean="0">
                <a:solidFill>
                  <a:srgbClr val="002060"/>
                </a:solidFill>
              </a:rPr>
              <a:t>   </a:t>
            </a:r>
            <a:r>
              <a:rPr lang="en-US" dirty="0" smtClean="0">
                <a:solidFill>
                  <a:srgbClr val="002060"/>
                </a:solidFill>
              </a:rPr>
              <a:t>(for 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1-4 linkages) 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endParaRPr lang="en-US" sz="2400" b="1" dirty="0" smtClean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C00000"/>
                </a:solidFill>
              </a:rPr>
              <a:t>4- BRANCHING:  </a:t>
            </a:r>
            <a:r>
              <a:rPr lang="en-US" b="1" dirty="0" smtClean="0">
                <a:solidFill>
                  <a:srgbClr val="002060"/>
                </a:solidFill>
              </a:rPr>
              <a:t>Branching enzyme </a:t>
            </a:r>
            <a:r>
              <a:rPr lang="en-US" dirty="0" smtClean="0">
                <a:solidFill>
                  <a:srgbClr val="002060"/>
                </a:solidFill>
              </a:rPr>
              <a:t>(for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a</a:t>
            </a:r>
            <a:r>
              <a:rPr lang="en-US" dirty="0" smtClean="0">
                <a:solidFill>
                  <a:srgbClr val="002060"/>
                </a:solidFill>
              </a:rPr>
              <a:t>1-6 linkages)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714356"/>
            <a:ext cx="800105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0000"/>
                </a:solidFill>
                <a:latin typeface="Arial Black" pitchFamily="34" charset="0"/>
              </a:rPr>
              <a:t>GLYCOGENESIS</a:t>
            </a:r>
            <a:r>
              <a:rPr lang="en-GB" sz="3200" b="1" dirty="0" smtClean="0">
                <a:solidFill>
                  <a:srgbClr val="FF0000"/>
                </a:solidFill>
              </a:rPr>
              <a:t/>
            </a:r>
            <a:br>
              <a:rPr lang="en-GB" sz="3200" b="1" dirty="0" smtClean="0">
                <a:solidFill>
                  <a:srgbClr val="FF0000"/>
                </a:solidFill>
              </a:rPr>
            </a:br>
            <a:r>
              <a:rPr lang="en-GB" sz="2400" dirty="0" smtClean="0">
                <a:solidFill>
                  <a:srgbClr val="FF0000"/>
                </a:solidFill>
              </a:rPr>
              <a:t>(</a:t>
            </a:r>
            <a:r>
              <a:rPr lang="en-GB" sz="2400" i="1" dirty="0" smtClean="0">
                <a:solidFill>
                  <a:srgbClr val="FF0000"/>
                </a:solidFill>
              </a:rPr>
              <a:t>Synthesis </a:t>
            </a:r>
            <a:r>
              <a:rPr lang="en-GB" sz="2400" dirty="0" smtClean="0">
                <a:solidFill>
                  <a:srgbClr val="FF0000"/>
                </a:solidFill>
              </a:rPr>
              <a:t>of Glycogen in Skeletal Muscles)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013176"/>
            <a:ext cx="608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Glycogen </a:t>
            </a:r>
            <a:r>
              <a:rPr lang="en-US" dirty="0" err="1" smtClean="0"/>
              <a:t>synthase</a:t>
            </a:r>
            <a:r>
              <a:rPr lang="en-US" dirty="0" smtClean="0"/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cannot</a:t>
            </a:r>
            <a:r>
              <a:rPr lang="en-US" dirty="0" smtClean="0"/>
              <a:t> initiate synthesis but only elongates </a:t>
            </a:r>
          </a:p>
          <a:p>
            <a:r>
              <a:rPr lang="en-US" dirty="0" smtClean="0"/>
              <a:t>pre-existing glycogen fragment or glycogen primer (</a:t>
            </a:r>
            <a:r>
              <a:rPr lang="en-US" dirty="0" err="1" smtClean="0"/>
              <a:t>glycogenin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628774"/>
            <a:ext cx="8445500" cy="4605339"/>
          </a:xfrm>
          <a:noFill/>
          <a:ln>
            <a:solidFill>
              <a:schemeClr val="tx1"/>
            </a:solidFill>
          </a:ln>
        </p:spPr>
      </p:pic>
      <p:sp>
        <p:nvSpPr>
          <p:cNvPr id="7987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74639"/>
            <a:ext cx="8291512" cy="114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Synthesis of Glycogen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527</Words>
  <Application>Microsoft Office PowerPoint</Application>
  <PresentationFormat>On-screen Show (4:3)</PresentationFormat>
  <Paragraphs>150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Structure of Glycogen</vt:lpstr>
      <vt:lpstr>Slide 7</vt:lpstr>
      <vt:lpstr>Slide 8</vt:lpstr>
      <vt:lpstr>Synthesis of Glycogen</vt:lpstr>
      <vt:lpstr>Glycogenolysis (Breakdown of glycogen in skeletal muscles)</vt:lpstr>
      <vt:lpstr>Glycogenolysis</vt:lpstr>
      <vt:lpstr>Glycogenolysis</vt:lpstr>
      <vt:lpstr>Regulation of  Glycogen Metabolism</vt:lpstr>
      <vt:lpstr>Regulation of Glycogen Metabolism  1. Allosteric Regulation</vt:lpstr>
      <vt:lpstr>Regulation of Glycogen Metabolism </vt:lpstr>
      <vt:lpstr>Slide 16</vt:lpstr>
      <vt:lpstr>Glycogen Storage Diseases (GSD)</vt:lpstr>
      <vt:lpstr>Glycogen Storage Diseases GSD Type V  (Mc Ardle Syndrome) </vt:lpstr>
      <vt:lpstr>THANK YOU 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Glycogen Metabolism</dc:title>
  <dc:creator>sherif</dc:creator>
  <cp:lastModifiedBy>ksupy</cp:lastModifiedBy>
  <cp:revision>58</cp:revision>
  <dcterms:created xsi:type="dcterms:W3CDTF">2010-04-14T08:40:42Z</dcterms:created>
  <dcterms:modified xsi:type="dcterms:W3CDTF">2011-12-15T05:04:31Z</dcterms:modified>
</cp:coreProperties>
</file>