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8" r:id="rId2"/>
    <p:sldId id="269" r:id="rId3"/>
    <p:sldId id="270" r:id="rId4"/>
    <p:sldId id="272" r:id="rId5"/>
    <p:sldId id="266" r:id="rId6"/>
    <p:sldId id="258" r:id="rId7"/>
    <p:sldId id="259" r:id="rId8"/>
    <p:sldId id="260" r:id="rId9"/>
    <p:sldId id="267" r:id="rId10"/>
    <p:sldId id="261" r:id="rId11"/>
    <p:sldId id="262" r:id="rId12"/>
    <p:sldId id="264" r:id="rId13"/>
    <p:sldId id="271" r:id="rId14"/>
    <p:sldId id="273" r:id="rId15"/>
    <p:sldId id="276" r:id="rId16"/>
    <p:sldId id="275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 varScale="1">
        <p:scale>
          <a:sx n="119" d="100"/>
          <a:sy n="119" d="100"/>
        </p:scale>
        <p:origin x="-29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0529CE-AC8F-9E48-832E-B912A71E3CD3}" type="datetimeFigureOut">
              <a:rPr lang="en-US"/>
              <a:pPr/>
              <a:t>12/14/11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2295B67-E103-7243-8266-CBFD9D07B8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89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AD663FA-EF03-C345-8898-94DC99F715B7}" type="slidenum">
              <a:rPr lang="en-US"/>
              <a:pPr eaLnBrk="1" hangingPunct="1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A475729-A077-3343-B4E4-0A7B740FBE2B}" type="slidenum">
              <a:rPr lang="en-US"/>
              <a:pPr eaLnBrk="1" hangingPunct="1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32E511-8267-8247-B875-EE09350F8477}" type="slidenum">
              <a:rPr lang="en-US"/>
              <a:pPr eaLnBrk="1" hangingPunct="1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39E1EE7-5F1A-274B-8934-F05A31E73356}" type="slidenum">
              <a:rPr lang="en-US"/>
              <a:pPr eaLnBrk="1" hangingPunct="1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197CC75-E015-1442-AC8E-2B0008F8A53A}" type="slidenum">
              <a:rPr lang="en-US"/>
              <a:pPr eaLnBrk="1" hangingPunct="1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7003448-A596-5841-A1BC-9A6A1207FCE8}" type="slidenum">
              <a:rPr lang="en-US"/>
              <a:pPr eaLnBrk="1" hangingPunct="1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2C0AD06-42ED-EC40-A836-E2877F0DA10C}" type="slidenum">
              <a:rPr lang="en-US"/>
              <a:pPr eaLnBrk="1" hangingPunct="1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C87D69E-EA7B-4449-B388-0EB245142A3E}" type="slidenum">
              <a:rPr lang="en-US"/>
              <a:pPr eaLnBrk="1" hangingPunct="1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94F4733-9BED-B248-9DD4-08B1986DB166}" type="slidenum">
              <a:rPr lang="en-US"/>
              <a:pPr eaLnBrk="1" hangingPunct="1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E090941-E989-D240-BC85-440FBC4FC8FA}" type="slidenum">
              <a:rPr lang="en-US"/>
              <a:pPr eaLnBrk="1" hangingPunct="1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171E475-99B7-4245-BED9-E03D27CD7DB9}" type="slidenum">
              <a:rPr lang="en-US"/>
              <a:pPr eaLnBrk="1" hangingPunct="1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5E9D115-8D7E-1541-8335-3CDF2B20EE7F}" type="slidenum">
              <a:rPr lang="en-US"/>
              <a:pPr eaLnBrk="1" hangingPunct="1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9201DD6-E12E-0349-A373-A5D482DB9CD0}" type="slidenum">
              <a:rPr lang="en-US"/>
              <a:pPr eaLnBrk="1" hangingPunct="1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155FFAB-5100-8248-8288-7042C7C850CE}" type="slidenum">
              <a:rPr lang="en-US"/>
              <a:pPr eaLnBrk="1" hangingPunct="1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584689-BD9F-D348-8105-802B9F45B87F}" type="datetimeFigureOut">
              <a:rPr lang="en-US"/>
              <a:pPr/>
              <a:t>12/14/11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A2C5A-4101-3D43-8FC1-0CBAB4AF02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83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C61D3-1926-9F45-B5E4-86E69D9D6C5D}" type="datetimeFigureOut">
              <a:rPr lang="en-US"/>
              <a:pPr/>
              <a:t>12/14/11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E6CC1-690C-E740-8750-366D6ECDB4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3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47946B-D463-1E44-8C30-CBAEE9F54C3C}" type="datetimeFigureOut">
              <a:rPr lang="en-US"/>
              <a:pPr/>
              <a:t>12/14/11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363F9-33B2-2E4C-9F06-FC3B6181DD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86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21A4D5-820F-8945-84F5-1C06F6B74CE9}" type="datetimeFigureOut">
              <a:rPr lang="en-US"/>
              <a:pPr/>
              <a:t>12/14/11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8C57D-8539-C448-8C3F-60F2FAEA74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22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6F9CC3-6215-FC47-B34B-DCB299F49BC0}" type="datetimeFigureOut">
              <a:rPr lang="en-US"/>
              <a:pPr/>
              <a:t>12/14/11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0E31F-21C0-C34C-849D-30FFC44087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84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E7FC0C-9B8B-EF46-B652-37871788FB2E}" type="datetimeFigureOut">
              <a:rPr lang="en-US"/>
              <a:pPr/>
              <a:t>12/14/11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E7468-8CA9-AB4B-A0FF-83F7693F20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71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EACD96-8C8E-774C-B150-AC69615A9845}" type="datetimeFigureOut">
              <a:rPr lang="en-US"/>
              <a:pPr/>
              <a:t>12/14/11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69093-1782-7D43-B2CD-4A641A55BF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04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4F5A84-EF0B-A140-A919-8D6A0C16E769}" type="datetimeFigureOut">
              <a:rPr lang="en-US"/>
              <a:pPr/>
              <a:t>12/14/11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9CCDC-B01C-6245-8D05-C4D7FCF806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43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6F77A-644B-7049-90E7-19217EE18730}" type="datetimeFigureOut">
              <a:rPr lang="en-US"/>
              <a:pPr/>
              <a:t>12/14/11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5B835-09E7-F046-B01F-B46FC3E211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9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948236-DFBB-1C43-81C8-49D8D2A3A74E}" type="datetimeFigureOut">
              <a:rPr lang="en-US"/>
              <a:pPr/>
              <a:t>12/14/11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3B24A-8C98-D04A-ADDC-855BD53ED8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15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542698-13A4-CC47-A951-E0A0A67F0D59}" type="datetimeFigureOut">
              <a:rPr lang="en-US"/>
              <a:pPr/>
              <a:t>12/14/11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D381C-03E2-A94D-AC18-265167891C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39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2A25C1B0-8769-D348-8A8E-E2E362F9EEAE}" type="datetimeFigureOut">
              <a:rPr lang="en-US"/>
              <a:pPr/>
              <a:t>12/14/11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A12CD13E-C186-9C4B-8EEC-1864CBE99AE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609600" y="1066800"/>
            <a:ext cx="7789863" cy="41148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 rtl="1"/>
            <a:r>
              <a:rPr lang="ar-sa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بسم الله الرحمن الرحيم</a:t>
            </a:r>
            <a:endParaRPr lang="en-US" sz="36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C00000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5400" b="1">
                <a:solidFill>
                  <a:srgbClr val="C00000"/>
                </a:solidFill>
                <a:latin typeface="Calibri" charset="0"/>
              </a:rPr>
              <a:t>Creatine Degradation</a:t>
            </a:r>
          </a:p>
        </p:txBody>
      </p:sp>
      <p:grpSp>
        <p:nvGrpSpPr>
          <p:cNvPr id="11267" name="Content Placeholder 3"/>
          <p:cNvGrpSpPr>
            <a:grpSpLocks noGrp="1"/>
          </p:cNvGrpSpPr>
          <p:nvPr>
            <p:ph idx="1"/>
          </p:nvPr>
        </p:nvGrpSpPr>
        <p:grpSpPr bwMode="auto">
          <a:xfrm>
            <a:off x="457200" y="1797050"/>
            <a:ext cx="3962400" cy="3001963"/>
            <a:chOff x="2011795" y="4114800"/>
            <a:chExt cx="3008577" cy="2138065"/>
          </a:xfrm>
        </p:grpSpPr>
        <p:sp>
          <p:nvSpPr>
            <p:cNvPr id="11284" name="TextBox 4"/>
            <p:cNvSpPr txBox="1">
              <a:spLocks noChangeArrowheads="1"/>
            </p:cNvSpPr>
            <p:nvPr/>
          </p:nvSpPr>
          <p:spPr bwMode="auto">
            <a:xfrm>
              <a:off x="2209800" y="4114800"/>
              <a:ext cx="133087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400" b="1">
                  <a:latin typeface="Calibri" charset="0"/>
                </a:rPr>
                <a:t>Creatine </a:t>
              </a:r>
            </a:p>
          </p:txBody>
        </p:sp>
        <p:sp>
          <p:nvSpPr>
            <p:cNvPr id="11285" name="TextBox 5"/>
            <p:cNvSpPr txBox="1">
              <a:spLocks noChangeArrowheads="1"/>
            </p:cNvSpPr>
            <p:nvPr/>
          </p:nvSpPr>
          <p:spPr bwMode="auto">
            <a:xfrm>
              <a:off x="2133600" y="5791200"/>
              <a:ext cx="275729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400" b="1">
                  <a:latin typeface="Calibri" charset="0"/>
                </a:rPr>
                <a:t>Creatine phosphate </a:t>
              </a:r>
            </a:p>
          </p:txBody>
        </p:sp>
        <p:sp>
          <p:nvSpPr>
            <p:cNvPr id="7" name="Down Arrow 6"/>
            <p:cNvSpPr/>
            <p:nvPr/>
          </p:nvSpPr>
          <p:spPr>
            <a:xfrm>
              <a:off x="2971261" y="4571584"/>
              <a:ext cx="77143" cy="129572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Curved Right Arrow 7"/>
            <p:cNvSpPr/>
            <p:nvPr/>
          </p:nvSpPr>
          <p:spPr>
            <a:xfrm>
              <a:off x="3048404" y="4801107"/>
              <a:ext cx="304956" cy="685176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288" name="TextBox 8"/>
            <p:cNvSpPr txBox="1">
              <a:spLocks noChangeArrowheads="1"/>
            </p:cNvSpPr>
            <p:nvPr/>
          </p:nvSpPr>
          <p:spPr bwMode="auto">
            <a:xfrm>
              <a:off x="3352800" y="4648200"/>
              <a:ext cx="53053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latin typeface="Calibri" charset="0"/>
                </a:rPr>
                <a:t>ATP</a:t>
              </a:r>
            </a:p>
          </p:txBody>
        </p:sp>
        <p:sp>
          <p:nvSpPr>
            <p:cNvPr id="11289" name="TextBox 9"/>
            <p:cNvSpPr txBox="1">
              <a:spLocks noChangeArrowheads="1"/>
            </p:cNvSpPr>
            <p:nvPr/>
          </p:nvSpPr>
          <p:spPr bwMode="auto">
            <a:xfrm>
              <a:off x="3352800" y="5269468"/>
              <a:ext cx="1059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latin typeface="Calibri" charset="0"/>
                </a:rPr>
                <a:t>ADP + H+</a:t>
              </a:r>
            </a:p>
          </p:txBody>
        </p:sp>
        <p:sp>
          <p:nvSpPr>
            <p:cNvPr id="11" name="Down Arrow 10"/>
            <p:cNvSpPr/>
            <p:nvPr/>
          </p:nvSpPr>
          <p:spPr>
            <a:xfrm flipH="1" flipV="1">
              <a:off x="2819386" y="4571584"/>
              <a:ext cx="75938" cy="129572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Curved Left Arrow 11"/>
            <p:cNvSpPr/>
            <p:nvPr/>
          </p:nvSpPr>
          <p:spPr>
            <a:xfrm flipV="1">
              <a:off x="2514430" y="4801107"/>
              <a:ext cx="304956" cy="760929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292" name="TextBox 12"/>
            <p:cNvSpPr txBox="1">
              <a:spLocks noChangeArrowheads="1"/>
            </p:cNvSpPr>
            <p:nvPr/>
          </p:nvSpPr>
          <p:spPr bwMode="auto">
            <a:xfrm>
              <a:off x="2057400" y="4648200"/>
              <a:ext cx="53053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latin typeface="Calibri" charset="0"/>
                </a:rPr>
                <a:t>ATP</a:t>
              </a:r>
            </a:p>
          </p:txBody>
        </p:sp>
        <p:sp>
          <p:nvSpPr>
            <p:cNvPr id="11293" name="TextBox 13"/>
            <p:cNvSpPr txBox="1">
              <a:spLocks noChangeArrowheads="1"/>
            </p:cNvSpPr>
            <p:nvPr/>
          </p:nvSpPr>
          <p:spPr bwMode="auto">
            <a:xfrm>
              <a:off x="2011795" y="5334000"/>
              <a:ext cx="57900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latin typeface="Calibri" charset="0"/>
                </a:rPr>
                <a:t>ADP</a:t>
              </a:r>
            </a:p>
          </p:txBody>
        </p:sp>
        <p:sp>
          <p:nvSpPr>
            <p:cNvPr id="11294" name="TextBox 14"/>
            <p:cNvSpPr txBox="1">
              <a:spLocks noChangeArrowheads="1"/>
            </p:cNvSpPr>
            <p:nvPr/>
          </p:nvSpPr>
          <p:spPr bwMode="auto">
            <a:xfrm>
              <a:off x="3352800" y="4953000"/>
              <a:ext cx="16675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C00000"/>
                  </a:solidFill>
                  <a:latin typeface="Calibri" charset="0"/>
                </a:rPr>
                <a:t>Creatine Kinase</a:t>
              </a:r>
            </a:p>
          </p:txBody>
        </p:sp>
      </p:grpSp>
      <p:grpSp>
        <p:nvGrpSpPr>
          <p:cNvPr id="11268" name="Group 40"/>
          <p:cNvGrpSpPr>
            <a:grpSpLocks/>
          </p:cNvGrpSpPr>
          <p:nvPr/>
        </p:nvGrpSpPr>
        <p:grpSpPr bwMode="auto">
          <a:xfrm>
            <a:off x="2038350" y="2025650"/>
            <a:ext cx="7105650" cy="3384550"/>
            <a:chOff x="2039125" y="1524000"/>
            <a:chExt cx="7104875" cy="3385066"/>
          </a:xfrm>
        </p:grpSpPr>
        <p:grpSp>
          <p:nvGrpSpPr>
            <p:cNvPr id="11269" name="Group 29"/>
            <p:cNvGrpSpPr>
              <a:grpSpLocks/>
            </p:cNvGrpSpPr>
            <p:nvPr/>
          </p:nvGrpSpPr>
          <p:grpSpPr bwMode="auto">
            <a:xfrm>
              <a:off x="2039125" y="1524000"/>
              <a:ext cx="5199875" cy="1893332"/>
              <a:chOff x="2039125" y="1905000"/>
              <a:chExt cx="5199875" cy="1893332"/>
            </a:xfrm>
          </p:grpSpPr>
          <p:sp>
            <p:nvSpPr>
              <p:cNvPr id="11277" name="TextBox 15"/>
              <p:cNvSpPr txBox="1">
                <a:spLocks noChangeArrowheads="1"/>
              </p:cNvSpPr>
              <p:nvPr/>
            </p:nvSpPr>
            <p:spPr bwMode="auto">
              <a:xfrm>
                <a:off x="5736601" y="2362200"/>
                <a:ext cx="1502399" cy="461665"/>
              </a:xfrm>
              <a:prstGeom prst="rect">
                <a:avLst/>
              </a:prstGeom>
              <a:noFill/>
              <a:ln w="38100">
                <a:solidFill>
                  <a:srgbClr val="C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400" b="1">
                    <a:latin typeface="Calibri" charset="0"/>
                  </a:rPr>
                  <a:t>Creatinine</a:t>
                </a:r>
              </a:p>
            </p:txBody>
          </p:sp>
          <p:sp>
            <p:nvSpPr>
              <p:cNvPr id="18" name="Down Arrow 17"/>
              <p:cNvSpPr/>
              <p:nvPr/>
            </p:nvSpPr>
            <p:spPr>
              <a:xfrm rot="16889363">
                <a:off x="3735954" y="562238"/>
                <a:ext cx="174652" cy="3568311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23" name="Straight Arrow Connector 22"/>
              <p:cNvCxnSpPr/>
              <p:nvPr/>
            </p:nvCxnSpPr>
            <p:spPr>
              <a:xfrm flipV="1">
                <a:off x="3810582" y="2133635"/>
                <a:ext cx="228575" cy="152423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80" name="TextBox 23"/>
              <p:cNvSpPr txBox="1">
                <a:spLocks noChangeArrowheads="1"/>
              </p:cNvSpPr>
              <p:nvPr/>
            </p:nvSpPr>
            <p:spPr bwMode="auto">
              <a:xfrm>
                <a:off x="4038600" y="1905000"/>
                <a:ext cx="55976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>
                    <a:latin typeface="Calibri" charset="0"/>
                  </a:rPr>
                  <a:t>H</a:t>
                </a:r>
                <a:r>
                  <a:rPr lang="en-US" baseline="-25000">
                    <a:latin typeface="Calibri" charset="0"/>
                  </a:rPr>
                  <a:t>2</a:t>
                </a:r>
                <a:r>
                  <a:rPr lang="en-US">
                    <a:latin typeface="Calibri" charset="0"/>
                  </a:rPr>
                  <a:t>O</a:t>
                </a:r>
              </a:p>
            </p:txBody>
          </p:sp>
          <p:sp>
            <p:nvSpPr>
              <p:cNvPr id="25" name="Down Arrow 24"/>
              <p:cNvSpPr/>
              <p:nvPr/>
            </p:nvSpPr>
            <p:spPr>
              <a:xfrm rot="14830799">
                <a:off x="4555015" y="1911773"/>
                <a:ext cx="169889" cy="3217511"/>
              </a:xfrm>
              <a:prstGeom prst="downArrow">
                <a:avLst>
                  <a:gd name="adj1" fmla="val 54460"/>
                  <a:gd name="adj2" fmla="val 5000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27" name="Straight Arrow Connector 26"/>
              <p:cNvCxnSpPr/>
              <p:nvPr/>
            </p:nvCxnSpPr>
            <p:spPr>
              <a:xfrm>
                <a:off x="4572499" y="3580069"/>
                <a:ext cx="228575" cy="76212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83" name="TextBox 28"/>
              <p:cNvSpPr txBox="1">
                <a:spLocks noChangeArrowheads="1"/>
              </p:cNvSpPr>
              <p:nvPr/>
            </p:nvSpPr>
            <p:spPr bwMode="auto">
              <a:xfrm>
                <a:off x="4724400" y="3429000"/>
                <a:ext cx="35618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>
                    <a:latin typeface="Calibri" charset="0"/>
                  </a:rPr>
                  <a:t>Pi</a:t>
                </a:r>
              </a:p>
            </p:txBody>
          </p:sp>
        </p:grpSp>
        <p:sp>
          <p:nvSpPr>
            <p:cNvPr id="31" name="Down Arrow 30"/>
            <p:cNvSpPr/>
            <p:nvPr/>
          </p:nvSpPr>
          <p:spPr>
            <a:xfrm>
              <a:off x="6553483" y="2438539"/>
              <a:ext cx="152383" cy="83832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271" name="TextBox 31"/>
            <p:cNvSpPr txBox="1">
              <a:spLocks noChangeArrowheads="1"/>
            </p:cNvSpPr>
            <p:nvPr/>
          </p:nvSpPr>
          <p:spPr bwMode="auto">
            <a:xfrm>
              <a:off x="6172200" y="3200400"/>
              <a:ext cx="107433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400">
                  <a:latin typeface="Calibri" charset="0"/>
                </a:rPr>
                <a:t>Plasma</a:t>
              </a:r>
            </a:p>
          </p:txBody>
        </p:sp>
        <p:sp>
          <p:nvSpPr>
            <p:cNvPr id="33" name="Down Arrow 32"/>
            <p:cNvSpPr/>
            <p:nvPr/>
          </p:nvSpPr>
          <p:spPr>
            <a:xfrm>
              <a:off x="6553483" y="3581714"/>
              <a:ext cx="152383" cy="76211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273" name="TextBox 33"/>
            <p:cNvSpPr txBox="1">
              <a:spLocks noChangeArrowheads="1"/>
            </p:cNvSpPr>
            <p:nvPr/>
          </p:nvSpPr>
          <p:spPr bwMode="auto">
            <a:xfrm>
              <a:off x="5943600" y="4262735"/>
              <a:ext cx="16764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>
                  <a:latin typeface="Calibri" charset="0"/>
                </a:rPr>
                <a:t>Glomerular filtration</a:t>
              </a:r>
            </a:p>
          </p:txBody>
        </p:sp>
        <p:sp>
          <p:nvSpPr>
            <p:cNvPr id="38" name="Left Arrow 37"/>
            <p:cNvSpPr/>
            <p:nvPr/>
          </p:nvSpPr>
          <p:spPr>
            <a:xfrm>
              <a:off x="5258224" y="4572465"/>
              <a:ext cx="609534" cy="152423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275" name="TextBox 38"/>
            <p:cNvSpPr txBox="1">
              <a:spLocks noChangeArrowheads="1"/>
            </p:cNvSpPr>
            <p:nvPr/>
          </p:nvSpPr>
          <p:spPr bwMode="auto">
            <a:xfrm>
              <a:off x="4419600" y="4419600"/>
              <a:ext cx="88998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400" b="1">
                  <a:latin typeface="Calibri" charset="0"/>
                </a:rPr>
                <a:t>Urine</a:t>
              </a:r>
            </a:p>
          </p:txBody>
        </p:sp>
        <p:sp>
          <p:nvSpPr>
            <p:cNvPr id="11276" name="TextBox 39"/>
            <p:cNvSpPr txBox="1">
              <a:spLocks noChangeArrowheads="1"/>
            </p:cNvSpPr>
            <p:nvPr/>
          </p:nvSpPr>
          <p:spPr bwMode="auto">
            <a:xfrm>
              <a:off x="7620000" y="4299466"/>
              <a:ext cx="1524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b="1">
                <a:latin typeface="Calibri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5400" b="1">
                <a:solidFill>
                  <a:srgbClr val="C00000"/>
                </a:solidFill>
                <a:latin typeface="Calibri" charset="0"/>
              </a:rPr>
              <a:t> Urinary Creatinine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b="1">
                <a:solidFill>
                  <a:schemeClr val="tx2"/>
                </a:solidFill>
                <a:latin typeface="Calibri" charset="0"/>
              </a:rPr>
              <a:t>A typical male excretes about 15mmol of creatinine per day</a:t>
            </a:r>
          </a:p>
          <a:p>
            <a:pPr algn="just" eaLnBrk="1" hangingPunct="1"/>
            <a:r>
              <a:rPr lang="en-US" b="1">
                <a:solidFill>
                  <a:schemeClr val="tx2"/>
                </a:solidFill>
                <a:latin typeface="Calibri" charset="0"/>
              </a:rPr>
              <a:t>A decrease in muscle mass due to muscular dystrophy or paralysis leads to decreased level of creatinine in urine</a:t>
            </a:r>
          </a:p>
          <a:p>
            <a:pPr algn="just" eaLnBrk="1" hangingPunct="1"/>
            <a:r>
              <a:rPr lang="en-US" b="1">
                <a:solidFill>
                  <a:schemeClr val="tx2"/>
                </a:solidFill>
                <a:latin typeface="Calibri" charset="0"/>
              </a:rPr>
              <a:t>The amount of creatinine in urine is used as an indicator for the proper collection of 24 hours urine sample</a:t>
            </a:r>
          </a:p>
          <a:p>
            <a:pPr eaLnBrk="1" hangingPunct="1">
              <a:buFont typeface="Arial" charset="0"/>
              <a:buNone/>
            </a:pPr>
            <a:endParaRPr lang="en-US">
              <a:latin typeface="Calibri" charset="0"/>
            </a:endParaRPr>
          </a:p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5400" b="1">
                <a:solidFill>
                  <a:srgbClr val="C00000"/>
                </a:solidFill>
                <a:latin typeface="Calibri" charset="0"/>
              </a:rPr>
              <a:t>Creatine Kinase (CK)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2819400"/>
          </a:xfrm>
        </p:spPr>
        <p:txBody>
          <a:bodyPr/>
          <a:lstStyle/>
          <a:p>
            <a:pPr eaLnBrk="1" hangingPunct="1"/>
            <a:r>
              <a:rPr lang="en-US" b="1">
                <a:solidFill>
                  <a:schemeClr val="tx2"/>
                </a:solidFill>
                <a:latin typeface="Calibri" charset="0"/>
              </a:rPr>
              <a:t>CK is responsible for the generation of energy in contractile muscular tissues</a:t>
            </a:r>
          </a:p>
          <a:p>
            <a:pPr eaLnBrk="1" hangingPunct="1"/>
            <a:r>
              <a:rPr lang="en-US" b="1">
                <a:solidFill>
                  <a:schemeClr val="tx2"/>
                </a:solidFill>
                <a:latin typeface="Calibri" charset="0"/>
              </a:rPr>
              <a:t>CK levels are changed in disorders of cardiac and skeletal muscle</a:t>
            </a:r>
          </a:p>
        </p:txBody>
      </p:sp>
      <p:grpSp>
        <p:nvGrpSpPr>
          <p:cNvPr id="13316" name="Group 3"/>
          <p:cNvGrpSpPr>
            <a:grpSpLocks/>
          </p:cNvGrpSpPr>
          <p:nvPr/>
        </p:nvGrpSpPr>
        <p:grpSpPr bwMode="auto">
          <a:xfrm>
            <a:off x="2514600" y="4267200"/>
            <a:ext cx="4021138" cy="2138363"/>
            <a:chOff x="999428" y="4114800"/>
            <a:chExt cx="4020944" cy="2138065"/>
          </a:xfrm>
        </p:grpSpPr>
        <p:grpSp>
          <p:nvGrpSpPr>
            <p:cNvPr id="13317" name="Group 14"/>
            <p:cNvGrpSpPr>
              <a:grpSpLocks/>
            </p:cNvGrpSpPr>
            <p:nvPr/>
          </p:nvGrpSpPr>
          <p:grpSpPr bwMode="auto">
            <a:xfrm>
              <a:off x="2011795" y="4114800"/>
              <a:ext cx="3008577" cy="2138065"/>
              <a:chOff x="2011795" y="4114800"/>
              <a:chExt cx="3008577" cy="2138065"/>
            </a:xfrm>
          </p:grpSpPr>
          <p:sp>
            <p:nvSpPr>
              <p:cNvPr id="13319" name="TextBox 6"/>
              <p:cNvSpPr txBox="1">
                <a:spLocks noChangeArrowheads="1"/>
              </p:cNvSpPr>
              <p:nvPr/>
            </p:nvSpPr>
            <p:spPr bwMode="auto">
              <a:xfrm>
                <a:off x="2209800" y="4114800"/>
                <a:ext cx="1330877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400" b="1">
                    <a:latin typeface="Calibri" charset="0"/>
                  </a:rPr>
                  <a:t>Creatine </a:t>
                </a:r>
              </a:p>
            </p:txBody>
          </p:sp>
          <p:sp>
            <p:nvSpPr>
              <p:cNvPr id="13320" name="TextBox 7"/>
              <p:cNvSpPr txBox="1">
                <a:spLocks noChangeArrowheads="1"/>
              </p:cNvSpPr>
              <p:nvPr/>
            </p:nvSpPr>
            <p:spPr bwMode="auto">
              <a:xfrm>
                <a:off x="2133600" y="5791200"/>
                <a:ext cx="275729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400" b="1">
                    <a:latin typeface="Calibri" charset="0"/>
                  </a:rPr>
                  <a:t>Creatine phosphate </a:t>
                </a:r>
              </a:p>
            </p:txBody>
          </p:sp>
          <p:sp>
            <p:nvSpPr>
              <p:cNvPr id="9" name="Down Arrow 8"/>
              <p:cNvSpPr/>
              <p:nvPr/>
            </p:nvSpPr>
            <p:spPr>
              <a:xfrm>
                <a:off x="2972596" y="4571936"/>
                <a:ext cx="76196" cy="1295219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" name="Curved Right Arrow 9"/>
              <p:cNvSpPr/>
              <p:nvPr/>
            </p:nvSpPr>
            <p:spPr>
              <a:xfrm>
                <a:off x="3048792" y="4800504"/>
                <a:ext cx="304785" cy="685704"/>
              </a:xfrm>
              <a:prstGeom prst="curved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323" name="TextBox 10"/>
              <p:cNvSpPr txBox="1">
                <a:spLocks noChangeArrowheads="1"/>
              </p:cNvSpPr>
              <p:nvPr/>
            </p:nvSpPr>
            <p:spPr bwMode="auto">
              <a:xfrm>
                <a:off x="3352800" y="4648200"/>
                <a:ext cx="53053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>
                    <a:latin typeface="Calibri" charset="0"/>
                  </a:rPr>
                  <a:t>ATP</a:t>
                </a:r>
              </a:p>
            </p:txBody>
          </p:sp>
          <p:sp>
            <p:nvSpPr>
              <p:cNvPr id="13324" name="TextBox 11"/>
              <p:cNvSpPr txBox="1">
                <a:spLocks noChangeArrowheads="1"/>
              </p:cNvSpPr>
              <p:nvPr/>
            </p:nvSpPr>
            <p:spPr bwMode="auto">
              <a:xfrm>
                <a:off x="3352800" y="5269468"/>
                <a:ext cx="1059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>
                    <a:latin typeface="Calibri" charset="0"/>
                  </a:rPr>
                  <a:t>ADP + H+</a:t>
                </a:r>
              </a:p>
            </p:txBody>
          </p:sp>
          <p:sp>
            <p:nvSpPr>
              <p:cNvPr id="13" name="Down Arrow 12"/>
              <p:cNvSpPr/>
              <p:nvPr/>
            </p:nvSpPr>
            <p:spPr>
              <a:xfrm flipH="1" flipV="1">
                <a:off x="2820203" y="4571936"/>
                <a:ext cx="76196" cy="1295219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" name="Curved Left Arrow 13"/>
              <p:cNvSpPr/>
              <p:nvPr/>
            </p:nvSpPr>
            <p:spPr>
              <a:xfrm flipV="1">
                <a:off x="2515418" y="4800504"/>
                <a:ext cx="304785" cy="761894"/>
              </a:xfrm>
              <a:prstGeom prst="curvedLef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327" name="TextBox 14"/>
              <p:cNvSpPr txBox="1">
                <a:spLocks noChangeArrowheads="1"/>
              </p:cNvSpPr>
              <p:nvPr/>
            </p:nvSpPr>
            <p:spPr bwMode="auto">
              <a:xfrm>
                <a:off x="2057400" y="4648200"/>
                <a:ext cx="53053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>
                    <a:latin typeface="Calibri" charset="0"/>
                  </a:rPr>
                  <a:t>ATP</a:t>
                </a:r>
              </a:p>
            </p:txBody>
          </p:sp>
          <p:sp>
            <p:nvSpPr>
              <p:cNvPr id="13328" name="TextBox 15"/>
              <p:cNvSpPr txBox="1">
                <a:spLocks noChangeArrowheads="1"/>
              </p:cNvSpPr>
              <p:nvPr/>
            </p:nvSpPr>
            <p:spPr bwMode="auto">
              <a:xfrm>
                <a:off x="2011795" y="5334000"/>
                <a:ext cx="57900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>
                    <a:latin typeface="Calibri" charset="0"/>
                  </a:rPr>
                  <a:t>ADP</a:t>
                </a:r>
              </a:p>
            </p:txBody>
          </p:sp>
          <p:sp>
            <p:nvSpPr>
              <p:cNvPr id="13329" name="TextBox 16"/>
              <p:cNvSpPr txBox="1">
                <a:spLocks noChangeArrowheads="1"/>
              </p:cNvSpPr>
              <p:nvPr/>
            </p:nvSpPr>
            <p:spPr bwMode="auto">
              <a:xfrm>
                <a:off x="3352800" y="4953000"/>
                <a:ext cx="166757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b="1">
                    <a:solidFill>
                      <a:srgbClr val="C00000"/>
                    </a:solidFill>
                    <a:latin typeface="Calibri" charset="0"/>
                  </a:rPr>
                  <a:t>Creatine Kinase</a:t>
                </a:r>
              </a:p>
            </p:txBody>
          </p:sp>
        </p:grpSp>
        <p:sp>
          <p:nvSpPr>
            <p:cNvPr id="13318" name="TextBox 5"/>
            <p:cNvSpPr txBox="1">
              <a:spLocks noChangeArrowheads="1"/>
            </p:cNvSpPr>
            <p:nvPr/>
          </p:nvSpPr>
          <p:spPr bwMode="auto">
            <a:xfrm>
              <a:off x="999428" y="4953000"/>
              <a:ext cx="18473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b="1">
                <a:solidFill>
                  <a:srgbClr val="C00000"/>
                </a:solidFill>
                <a:latin typeface="Calibri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04800" y="1504950"/>
            <a:ext cx="8686800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FontTx/>
              <a:buAutoNum type="arabicPeriod"/>
              <a:defRPr/>
            </a:pPr>
            <a:r>
              <a:rPr lang="en-US" sz="2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CK</a:t>
            </a:r>
            <a:r>
              <a:rPr lang="en-US" sz="2800" b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is required for conversion of </a:t>
            </a:r>
            <a:r>
              <a:rPr lang="en-US" sz="2800" b="1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creatine</a:t>
            </a:r>
            <a:r>
              <a:rPr lang="en-US" sz="2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into </a:t>
            </a:r>
            <a:r>
              <a:rPr lang="en-US" sz="2800" b="1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creatine</a:t>
            </a:r>
            <a:r>
              <a:rPr lang="en-US" sz="2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phosphate</a:t>
            </a:r>
          </a:p>
          <a:p>
            <a:pPr marL="514350" indent="-514350" fontAlgn="auto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Tx/>
              <a:buAutoNum type="arabicPeriod"/>
              <a:defRPr/>
            </a:pPr>
            <a:r>
              <a:rPr lang="en-US" sz="2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CK</a:t>
            </a:r>
            <a:r>
              <a:rPr lang="en-US" sz="2800" b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has 3 </a:t>
            </a:r>
            <a:r>
              <a:rPr lang="en-US" sz="28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isoenzymes</a:t>
            </a:r>
            <a:r>
              <a:rPr lang="en-US" sz="2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marL="514350" indent="-514350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b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		</a:t>
            </a:r>
            <a:r>
              <a:rPr lang="en-US" sz="2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CK-MM</a:t>
            </a:r>
            <a:r>
              <a:rPr lang="en-US" sz="2800" b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2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mainly in skeletal muscle</a:t>
            </a:r>
          </a:p>
          <a:p>
            <a:pPr marL="514350" indent="-514350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b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		</a:t>
            </a:r>
            <a:r>
              <a:rPr lang="en-US" sz="2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CK-MB</a:t>
            </a:r>
            <a:r>
              <a:rPr lang="en-US" sz="2800" b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2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mainly in heart muscle</a:t>
            </a:r>
          </a:p>
          <a:p>
            <a:pPr marL="514350" indent="-514350" fontAlgn="auto"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2800" b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		</a:t>
            </a:r>
            <a:r>
              <a:rPr lang="en-US" sz="2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CK-BB</a:t>
            </a:r>
            <a:r>
              <a:rPr lang="en-US" sz="2800" b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		</a:t>
            </a:r>
            <a:r>
              <a:rPr lang="en-US" sz="2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mainly in brain</a:t>
            </a:r>
          </a:p>
          <a:p>
            <a:pPr marL="514350" indent="-51435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3.</a:t>
            </a:r>
            <a:r>
              <a:rPr lang="en-US" sz="2800" b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en-US" sz="2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Serum</a:t>
            </a:r>
            <a:r>
              <a:rPr lang="en-US" sz="2800" b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total CK </a:t>
            </a:r>
            <a:r>
              <a:rPr lang="en-US" sz="2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is increased in: </a:t>
            </a:r>
          </a:p>
          <a:p>
            <a:pPr marL="514350" indent="-514350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b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		</a:t>
            </a:r>
            <a:r>
              <a:rPr lang="en-US" sz="2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Crush injuries (Damage of skeletal muscles)</a:t>
            </a:r>
          </a:p>
          <a:p>
            <a:pPr marL="514350" indent="-514350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		Myocardial infarction (Damage of heart muscle)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85800" y="371475"/>
            <a:ext cx="7543800" cy="923925"/>
          </a:xfrm>
          <a:prstGeom prst="rect">
            <a:avLst/>
          </a:prstGeom>
          <a:solidFill>
            <a:srgbClr val="FFFF00"/>
          </a:solidFill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>
                <a:solidFill>
                  <a:srgbClr val="CC0000"/>
                </a:solidFill>
                <a:latin typeface="+mj-lt"/>
                <a:ea typeface="+mn-ea"/>
              </a:rPr>
              <a:t>Creatine  Kinase (CK)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1"/>
          <p:cNvSpPr>
            <a:spLocks noChangeArrowheads="1"/>
          </p:cNvSpPr>
          <p:nvPr/>
        </p:nvSpPr>
        <p:spPr bwMode="auto">
          <a:xfrm>
            <a:off x="4114800" y="304800"/>
            <a:ext cx="1295400" cy="65532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5363" name="Picture 14" descr="21_0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7150"/>
            <a:ext cx="5257800" cy="680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15"/>
          <p:cNvSpPr>
            <a:spLocks noChangeArrowheads="1"/>
          </p:cNvSpPr>
          <p:nvPr/>
        </p:nvSpPr>
        <p:spPr bwMode="auto">
          <a:xfrm>
            <a:off x="0" y="0"/>
            <a:ext cx="53911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sz="2800" b="1">
              <a:solidFill>
                <a:srgbClr val="C00000"/>
              </a:solidFill>
            </a:endParaRPr>
          </a:p>
        </p:txBody>
      </p:sp>
      <p:sp>
        <p:nvSpPr>
          <p:cNvPr id="15365" name="Rectangle 12"/>
          <p:cNvSpPr>
            <a:spLocks noChangeArrowheads="1"/>
          </p:cNvSpPr>
          <p:nvPr/>
        </p:nvSpPr>
        <p:spPr bwMode="auto">
          <a:xfrm>
            <a:off x="0" y="457200"/>
            <a:ext cx="5486400" cy="990600"/>
          </a:xfrm>
          <a:prstGeom prst="rect">
            <a:avLst/>
          </a:prstGeom>
          <a:solidFill>
            <a:srgbClr val="FFFF00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4800" b="1">
                <a:solidFill>
                  <a:srgbClr val="CC0000"/>
                </a:solidFill>
                <a:latin typeface="+mj-lt"/>
                <a:ea typeface="+mn-ea"/>
              </a:rPr>
              <a:t>Creatine Metabolism</a:t>
            </a:r>
          </a:p>
        </p:txBody>
      </p:sp>
      <p:sp>
        <p:nvSpPr>
          <p:cNvPr id="15366" name="Text Box 21"/>
          <p:cNvSpPr txBox="1">
            <a:spLocks noChangeArrowheads="1"/>
          </p:cNvSpPr>
          <p:nvPr/>
        </p:nvSpPr>
        <p:spPr bwMode="auto">
          <a:xfrm>
            <a:off x="7162800" y="5562600"/>
            <a:ext cx="1812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C00000"/>
                </a:solidFill>
              </a:rPr>
              <a:t>Energy Source</a:t>
            </a:r>
          </a:p>
        </p:txBody>
      </p:sp>
      <p:sp>
        <p:nvSpPr>
          <p:cNvPr id="15367" name="TextBox 17"/>
          <p:cNvSpPr txBox="1">
            <a:spLocks noChangeArrowheads="1"/>
          </p:cNvSpPr>
          <p:nvPr/>
        </p:nvSpPr>
        <p:spPr bwMode="auto">
          <a:xfrm>
            <a:off x="4191000" y="5059363"/>
            <a:ext cx="15446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C00000"/>
                </a:solidFill>
              </a:rPr>
              <a:t>End product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References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Lippincott, page 287-288</a:t>
            </a:r>
          </a:p>
          <a:p>
            <a:r>
              <a:rPr lang="en-US">
                <a:latin typeface="Calibri" charset="0"/>
              </a:rPr>
              <a:t>Bishop 6</a:t>
            </a:r>
            <a:r>
              <a:rPr lang="en-US" baseline="30000">
                <a:latin typeface="Calibri" charset="0"/>
              </a:rPr>
              <a:t>th</a:t>
            </a:r>
            <a:r>
              <a:rPr lang="en-US">
                <a:latin typeface="Calibri" charset="0"/>
              </a:rPr>
              <a:t> edition, page 223-227</a:t>
            </a:r>
          </a:p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Creatinine in urine and plasma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>
                <a:ea typeface="+mn-ea"/>
              </a:rPr>
              <a:t>Normal serum </a:t>
            </a:r>
            <a:r>
              <a:rPr lang="en-US" dirty="0" err="1" smtClean="0">
                <a:ea typeface="+mn-ea"/>
              </a:rPr>
              <a:t>creatinine</a:t>
            </a:r>
            <a:r>
              <a:rPr lang="en-US" dirty="0" smtClean="0">
                <a:ea typeface="+mn-ea"/>
              </a:rPr>
              <a:t> level is 0.7 to 1.4 mg/dl and serum </a:t>
            </a:r>
            <a:r>
              <a:rPr lang="en-US" dirty="0" err="1" smtClean="0">
                <a:ea typeface="+mn-ea"/>
              </a:rPr>
              <a:t>creatine</a:t>
            </a:r>
            <a:r>
              <a:rPr lang="en-US" dirty="0" smtClean="0">
                <a:ea typeface="+mn-ea"/>
              </a:rPr>
              <a:t> level is 0.2 to 0.4mg/dl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The amount of </a:t>
            </a:r>
            <a:r>
              <a:rPr lang="en-US" dirty="0" err="1" smtClean="0">
                <a:ea typeface="+mn-ea"/>
              </a:rPr>
              <a:t>creatinine</a:t>
            </a:r>
            <a:r>
              <a:rPr lang="en-US" dirty="0" smtClean="0">
                <a:ea typeface="+mn-ea"/>
              </a:rPr>
              <a:t> excreted is proportional to the total </a:t>
            </a:r>
            <a:r>
              <a:rPr lang="en-US" dirty="0" err="1" smtClean="0">
                <a:ea typeface="+mn-ea"/>
              </a:rPr>
              <a:t>creatine</a:t>
            </a:r>
            <a:r>
              <a:rPr lang="en-US" dirty="0" smtClean="0">
                <a:ea typeface="+mn-ea"/>
              </a:rPr>
              <a:t> phosphate content of the body </a:t>
            </a:r>
          </a:p>
          <a:p>
            <a:pPr lvl="1">
              <a:defRPr/>
            </a:pPr>
            <a:r>
              <a:rPr lang="en-US" b="1" dirty="0" smtClean="0">
                <a:solidFill>
                  <a:srgbClr val="C00000"/>
                </a:solidFill>
                <a:ea typeface="+mn-ea"/>
              </a:rPr>
              <a:t>therefore can be used to estimate muscle mass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Serum </a:t>
            </a:r>
            <a:r>
              <a:rPr lang="en-US" dirty="0" err="1" smtClean="0">
                <a:ea typeface="+mn-ea"/>
              </a:rPr>
              <a:t>creatinine</a:t>
            </a:r>
            <a:r>
              <a:rPr lang="en-US" dirty="0" smtClean="0">
                <a:ea typeface="+mn-ea"/>
              </a:rPr>
              <a:t> is a sensitive indicator of kidney disease (Kidney function test)</a:t>
            </a:r>
          </a:p>
          <a:p>
            <a:pPr lvl="1">
              <a:defRPr/>
            </a:pPr>
            <a:r>
              <a:rPr lang="en-US" b="1" dirty="0" smtClean="0">
                <a:solidFill>
                  <a:srgbClr val="C00000"/>
                </a:solidFill>
                <a:ea typeface="+mn-ea"/>
              </a:rPr>
              <a:t>Because normally </a:t>
            </a:r>
            <a:r>
              <a:rPr lang="en-US" b="1" dirty="0" err="1" smtClean="0">
                <a:solidFill>
                  <a:srgbClr val="C00000"/>
                </a:solidFill>
                <a:ea typeface="+mn-ea"/>
              </a:rPr>
              <a:t>creatinine</a:t>
            </a:r>
            <a:r>
              <a:rPr lang="en-US" b="1" dirty="0" smtClean="0">
                <a:solidFill>
                  <a:srgbClr val="C00000"/>
                </a:solidFill>
                <a:ea typeface="+mn-ea"/>
              </a:rPr>
              <a:t> is rapidly removed from the blood and excreted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The amount of </a:t>
            </a:r>
            <a:r>
              <a:rPr lang="en-US" dirty="0" err="1" smtClean="0">
                <a:ea typeface="+mn-ea"/>
              </a:rPr>
              <a:t>creatinine</a:t>
            </a:r>
            <a:r>
              <a:rPr lang="en-US" dirty="0" smtClean="0">
                <a:ea typeface="+mn-ea"/>
              </a:rPr>
              <a:t> in urine is used as an indicator for the proper collection of 24 hours urine sample (normal urinary output is 15-25 mg/kg/d)</a:t>
            </a:r>
          </a:p>
          <a:p>
            <a:pPr>
              <a:defRPr/>
            </a:pPr>
            <a:endParaRPr lang="en-US" b="1" dirty="0"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8001000" cy="2133600"/>
          </a:xfrm>
          <a:gradFill rotWithShape="0">
            <a:gsLst>
              <a:gs pos="0">
                <a:srgbClr val="FFFF00"/>
              </a:gs>
              <a:gs pos="100000">
                <a:srgbClr val="DCDC0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99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7200" b="1">
                <a:solidFill>
                  <a:srgbClr val="990000"/>
                </a:solidFill>
                <a:latin typeface="Calibri" charset="0"/>
              </a:rPr>
              <a:t>Creatine Metabolism </a:t>
            </a: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1524000" y="3810000"/>
            <a:ext cx="50561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tx2"/>
                </a:solidFill>
              </a:rPr>
              <a:t>Dr. Sumbul Fatma</a:t>
            </a:r>
          </a:p>
          <a:p>
            <a:pPr eaLnBrk="1" hangingPunct="1"/>
            <a:r>
              <a:rPr lang="en-US" sz="3200" b="1">
                <a:solidFill>
                  <a:schemeClr val="tx2"/>
                </a:solidFill>
              </a:rPr>
              <a:t>Department of Pathology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52400" y="1400175"/>
            <a:ext cx="84582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914400" indent="-396875" algn="just" fontAlgn="auto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To study the importance of </a:t>
            </a:r>
            <a:r>
              <a:rPr lang="en-US" sz="2800" b="1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creatine</a:t>
            </a:r>
            <a:r>
              <a:rPr lang="en-US" sz="2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in muscle as a storage form of energy</a:t>
            </a:r>
          </a:p>
          <a:p>
            <a:pPr marL="911225" indent="-393700" algn="just" fontAlgn="auto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To understand the biosynthesis of </a:t>
            </a:r>
            <a:r>
              <a:rPr lang="en-US" sz="2800" b="1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creatine</a:t>
            </a:r>
            <a:endParaRPr lang="en-US" sz="28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marL="914400" indent="-396875" algn="just" fontAlgn="auto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To study the process of </a:t>
            </a:r>
            <a:r>
              <a:rPr lang="en-US" sz="2800" b="1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creatine</a:t>
            </a:r>
            <a:r>
              <a:rPr lang="en-US" sz="2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degradation and formation of </a:t>
            </a:r>
            <a:r>
              <a:rPr lang="en-US" sz="2800" b="1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creatinine</a:t>
            </a:r>
            <a:r>
              <a:rPr lang="en-US" sz="2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as an end product</a:t>
            </a:r>
          </a:p>
          <a:p>
            <a:pPr marL="914400" indent="-396875" algn="just" fontAlgn="auto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To understand the clinical importance of </a:t>
            </a:r>
            <a:r>
              <a:rPr lang="en-US" sz="2800" b="1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creatinine</a:t>
            </a:r>
            <a:r>
              <a:rPr lang="en-US" sz="2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as a sensitive indicator of kidney function</a:t>
            </a:r>
          </a:p>
          <a:p>
            <a:pPr marL="914400" indent="-396875" algn="just" fontAlgn="auto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To study different types of </a:t>
            </a:r>
            <a:r>
              <a:rPr lang="en-US" sz="2800" b="1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creatine</a:t>
            </a:r>
            <a:r>
              <a:rPr lang="en-US" sz="2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kinase</a:t>
            </a:r>
            <a:r>
              <a:rPr lang="en-US" sz="2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(CK) and their clinical importance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838200" y="304800"/>
            <a:ext cx="7467600" cy="942975"/>
          </a:xfrm>
          <a:prstGeom prst="rect">
            <a:avLst/>
          </a:prstGeom>
          <a:solidFill>
            <a:srgbClr val="FFFF00"/>
          </a:solidFill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>
                <a:solidFill>
                  <a:srgbClr val="CC0000"/>
                </a:solidFill>
                <a:latin typeface="+mj-lt"/>
                <a:ea typeface="+mn-ea"/>
              </a:rPr>
              <a:t>Objectives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/>
          <p:cNvSpPr>
            <a:spLocks noChangeArrowheads="1"/>
          </p:cNvSpPr>
          <p:nvPr/>
        </p:nvSpPr>
        <p:spPr bwMode="auto">
          <a:xfrm>
            <a:off x="4114800" y="304800"/>
            <a:ext cx="1295400" cy="65532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23" name="Picture 14" descr="21_0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9688"/>
            <a:ext cx="5257800" cy="680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15"/>
          <p:cNvSpPr>
            <a:spLocks noChangeArrowheads="1"/>
          </p:cNvSpPr>
          <p:nvPr/>
        </p:nvSpPr>
        <p:spPr bwMode="auto">
          <a:xfrm>
            <a:off x="0" y="0"/>
            <a:ext cx="53911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sz="2800" b="1">
              <a:solidFill>
                <a:srgbClr val="C00000"/>
              </a:solidFill>
            </a:endParaRPr>
          </a:p>
        </p:txBody>
      </p:sp>
      <p:sp>
        <p:nvSpPr>
          <p:cNvPr id="5125" name="Rectangle 12"/>
          <p:cNvSpPr>
            <a:spLocks noChangeArrowheads="1"/>
          </p:cNvSpPr>
          <p:nvPr/>
        </p:nvSpPr>
        <p:spPr bwMode="auto">
          <a:xfrm>
            <a:off x="304800" y="457200"/>
            <a:ext cx="4953000" cy="990600"/>
          </a:xfrm>
          <a:prstGeom prst="rect">
            <a:avLst/>
          </a:prstGeom>
          <a:solidFill>
            <a:srgbClr val="FFFF00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4400" b="1">
                <a:solidFill>
                  <a:srgbClr val="CC0000"/>
                </a:solidFill>
                <a:latin typeface="+mj-lt"/>
                <a:ea typeface="+mn-ea"/>
              </a:rPr>
              <a:t>Creatine Metabolism</a:t>
            </a:r>
          </a:p>
        </p:txBody>
      </p:sp>
      <p:sp>
        <p:nvSpPr>
          <p:cNvPr id="5126" name="Text Box 21"/>
          <p:cNvSpPr txBox="1">
            <a:spLocks noChangeArrowheads="1"/>
          </p:cNvSpPr>
          <p:nvPr/>
        </p:nvSpPr>
        <p:spPr bwMode="auto">
          <a:xfrm>
            <a:off x="7162800" y="5562600"/>
            <a:ext cx="1812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C00000"/>
                </a:solidFill>
              </a:rPr>
              <a:t>Energy Source</a:t>
            </a:r>
          </a:p>
        </p:txBody>
      </p:sp>
      <p:sp>
        <p:nvSpPr>
          <p:cNvPr id="5127" name="TextBox 17"/>
          <p:cNvSpPr txBox="1">
            <a:spLocks noChangeArrowheads="1"/>
          </p:cNvSpPr>
          <p:nvPr/>
        </p:nvSpPr>
        <p:spPr bwMode="auto">
          <a:xfrm>
            <a:off x="4191000" y="5059363"/>
            <a:ext cx="15446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C00000"/>
                </a:solidFill>
              </a:rPr>
              <a:t>End product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533400" y="2125663"/>
            <a:ext cx="815340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Three amino acids are required: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  <a:ea typeface="+mn-ea"/>
                <a:cs typeface="+mn-cs"/>
              </a:rPr>
              <a:t>	</a:t>
            </a:r>
            <a:r>
              <a:rPr lang="en-US" sz="28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Glycine</a:t>
            </a:r>
            <a:endParaRPr lang="en-US" sz="28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28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Arginine</a:t>
            </a:r>
            <a:endParaRPr lang="en-US" sz="28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28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Methionine</a:t>
            </a:r>
            <a:r>
              <a:rPr lang="en-US" sz="2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(as S-</a:t>
            </a:r>
            <a:r>
              <a:rPr lang="en-US" sz="28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adenosylmethionine</a:t>
            </a:r>
            <a:r>
              <a:rPr lang="en-US" sz="2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Site of biosynthesis: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  <a:ea typeface="+mn-ea"/>
                <a:cs typeface="+mn-cs"/>
              </a:rPr>
              <a:t>	</a:t>
            </a:r>
            <a:r>
              <a:rPr lang="en-US" sz="2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Step 1: Kidneys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	Step 2: Liver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+mn-lt"/>
              <a:ea typeface="+mn-ea"/>
              <a:cs typeface="+mn-cs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838200" y="447675"/>
            <a:ext cx="7467600" cy="923925"/>
          </a:xfrm>
          <a:prstGeom prst="rect">
            <a:avLst/>
          </a:prstGeom>
          <a:solidFill>
            <a:srgbClr val="FFFF00"/>
          </a:solidFill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>
                <a:solidFill>
                  <a:srgbClr val="CC0000"/>
                </a:solidFill>
                <a:latin typeface="+mj-lt"/>
                <a:ea typeface="+mn-ea"/>
              </a:rPr>
              <a:t>Creatine Biosynthesis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5400" b="1">
                <a:solidFill>
                  <a:srgbClr val="C00000"/>
                </a:solidFill>
                <a:latin typeface="Calibri" charset="0"/>
              </a:rPr>
              <a:t>Creatine Biosynthesis</a:t>
            </a:r>
          </a:p>
        </p:txBody>
      </p:sp>
      <p:grpSp>
        <p:nvGrpSpPr>
          <p:cNvPr id="7171" name="Group 30"/>
          <p:cNvGrpSpPr>
            <a:grpSpLocks/>
          </p:cNvGrpSpPr>
          <p:nvPr/>
        </p:nvGrpSpPr>
        <p:grpSpPr bwMode="auto">
          <a:xfrm>
            <a:off x="3657600" y="2057400"/>
            <a:ext cx="3589338" cy="3509963"/>
            <a:chOff x="5334000" y="1676400"/>
            <a:chExt cx="3589957" cy="3509665"/>
          </a:xfrm>
        </p:grpSpPr>
        <p:sp>
          <p:nvSpPr>
            <p:cNvPr id="7176" name="TextBox 4"/>
            <p:cNvSpPr txBox="1">
              <a:spLocks noChangeArrowheads="1"/>
            </p:cNvSpPr>
            <p:nvPr/>
          </p:nvSpPr>
          <p:spPr bwMode="auto">
            <a:xfrm>
              <a:off x="5334000" y="1676400"/>
              <a:ext cx="358995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400" b="1">
                  <a:latin typeface="Calibri" charset="0"/>
                </a:rPr>
                <a:t>Arginine        +          Glycine</a:t>
              </a:r>
            </a:p>
          </p:txBody>
        </p:sp>
        <p:sp>
          <p:nvSpPr>
            <p:cNvPr id="7177" name="TextBox 5"/>
            <p:cNvSpPr txBox="1">
              <a:spLocks noChangeArrowheads="1"/>
            </p:cNvSpPr>
            <p:nvPr/>
          </p:nvSpPr>
          <p:spPr bwMode="auto">
            <a:xfrm>
              <a:off x="5334000" y="2514600"/>
              <a:ext cx="10807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latin typeface="Calibri" charset="0"/>
                </a:rPr>
                <a:t>Ornithine</a:t>
              </a:r>
            </a:p>
          </p:txBody>
        </p:sp>
        <p:sp>
          <p:nvSpPr>
            <p:cNvPr id="7178" name="TextBox 6"/>
            <p:cNvSpPr txBox="1">
              <a:spLocks noChangeArrowheads="1"/>
            </p:cNvSpPr>
            <p:nvPr/>
          </p:nvSpPr>
          <p:spPr bwMode="auto">
            <a:xfrm>
              <a:off x="7315201" y="2438400"/>
              <a:ext cx="14478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0000"/>
                  </a:solidFill>
                  <a:latin typeface="Calibri" charset="0"/>
                </a:rPr>
                <a:t>Amidino-transferase</a:t>
              </a:r>
            </a:p>
          </p:txBody>
        </p:sp>
        <p:grpSp>
          <p:nvGrpSpPr>
            <p:cNvPr id="7179" name="Group 28"/>
            <p:cNvGrpSpPr>
              <a:grpSpLocks/>
            </p:cNvGrpSpPr>
            <p:nvPr/>
          </p:nvGrpSpPr>
          <p:grpSpPr bwMode="auto">
            <a:xfrm>
              <a:off x="6019800" y="2133600"/>
              <a:ext cx="1905000" cy="152400"/>
              <a:chOff x="6019800" y="2133600"/>
              <a:chExt cx="1905000" cy="152400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6019918" y="2285948"/>
                <a:ext cx="1905328" cy="0"/>
              </a:xfrm>
              <a:prstGeom prst="line">
                <a:avLst/>
              </a:prstGeom>
              <a:ln w="444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>
                <a:off x="5943725" y="2209755"/>
                <a:ext cx="15238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7849053" y="2209755"/>
                <a:ext cx="15238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80" name="TextBox 17"/>
            <p:cNvSpPr txBox="1">
              <a:spLocks noChangeArrowheads="1"/>
            </p:cNvSpPr>
            <p:nvPr/>
          </p:nvSpPr>
          <p:spPr bwMode="auto">
            <a:xfrm>
              <a:off x="5943600" y="3429000"/>
              <a:ext cx="240277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400">
                  <a:latin typeface="Calibri" charset="0"/>
                </a:rPr>
                <a:t>Guanidinoacetate</a:t>
              </a:r>
            </a:p>
          </p:txBody>
        </p:sp>
        <p:sp>
          <p:nvSpPr>
            <p:cNvPr id="7181" name="TextBox 19"/>
            <p:cNvSpPr txBox="1">
              <a:spLocks noChangeArrowheads="1"/>
            </p:cNvSpPr>
            <p:nvPr/>
          </p:nvSpPr>
          <p:spPr bwMode="auto">
            <a:xfrm>
              <a:off x="5934184" y="3810000"/>
              <a:ext cx="63228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>
                  <a:latin typeface="Calibri" charset="0"/>
                </a:rPr>
                <a:t>SAM</a:t>
              </a:r>
            </a:p>
          </p:txBody>
        </p:sp>
        <p:sp>
          <p:nvSpPr>
            <p:cNvPr id="7182" name="TextBox 20"/>
            <p:cNvSpPr txBox="1">
              <a:spLocks noChangeArrowheads="1"/>
            </p:cNvSpPr>
            <p:nvPr/>
          </p:nvSpPr>
          <p:spPr bwMode="auto">
            <a:xfrm>
              <a:off x="6063283" y="4267200"/>
              <a:ext cx="56611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latin typeface="Calibri" charset="0"/>
                </a:rPr>
                <a:t>SAH</a:t>
              </a:r>
            </a:p>
          </p:txBody>
        </p:sp>
        <p:grpSp>
          <p:nvGrpSpPr>
            <p:cNvPr id="7183" name="Group 29"/>
            <p:cNvGrpSpPr>
              <a:grpSpLocks/>
            </p:cNvGrpSpPr>
            <p:nvPr/>
          </p:nvGrpSpPr>
          <p:grpSpPr bwMode="auto">
            <a:xfrm>
              <a:off x="6629400" y="3810000"/>
              <a:ext cx="304800" cy="1066800"/>
              <a:chOff x="6629400" y="3810000"/>
              <a:chExt cx="304800" cy="1066800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 rot="5400000">
                <a:off x="6400328" y="4342379"/>
                <a:ext cx="1066709" cy="1587"/>
              </a:xfrm>
              <a:prstGeom prst="straightConnector1">
                <a:avLst/>
              </a:prstGeom>
              <a:ln w="412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Curved Left Arrow 22"/>
              <p:cNvSpPr/>
              <p:nvPr/>
            </p:nvSpPr>
            <p:spPr>
              <a:xfrm>
                <a:off x="6629623" y="3962206"/>
                <a:ext cx="304853" cy="533355"/>
              </a:xfrm>
              <a:prstGeom prst="curvedLef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4" name="Down Arrow 23"/>
            <p:cNvSpPr/>
            <p:nvPr/>
          </p:nvSpPr>
          <p:spPr>
            <a:xfrm>
              <a:off x="6705837" y="2438335"/>
              <a:ext cx="484272" cy="977817"/>
            </a:xfrm>
            <a:prstGeom prst="downArrow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185" name="TextBox 24"/>
            <p:cNvSpPr txBox="1">
              <a:spLocks noChangeArrowheads="1"/>
            </p:cNvSpPr>
            <p:nvPr/>
          </p:nvSpPr>
          <p:spPr bwMode="auto">
            <a:xfrm>
              <a:off x="6934200" y="4038600"/>
              <a:ext cx="189141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0000"/>
                  </a:solidFill>
                  <a:latin typeface="Calibri" charset="0"/>
                </a:rPr>
                <a:t>Methyltransferase</a:t>
              </a:r>
            </a:p>
          </p:txBody>
        </p:sp>
        <p:sp>
          <p:nvSpPr>
            <p:cNvPr id="7186" name="TextBox 25"/>
            <p:cNvSpPr txBox="1">
              <a:spLocks noChangeArrowheads="1"/>
            </p:cNvSpPr>
            <p:nvPr/>
          </p:nvSpPr>
          <p:spPr bwMode="auto">
            <a:xfrm>
              <a:off x="6324600" y="4724400"/>
              <a:ext cx="126194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400" b="1">
                  <a:latin typeface="Calibri" charset="0"/>
                </a:rPr>
                <a:t>Creatine</a:t>
              </a:r>
            </a:p>
          </p:txBody>
        </p:sp>
      </p:grpSp>
      <p:sp>
        <p:nvSpPr>
          <p:cNvPr id="28" name="Oval 27"/>
          <p:cNvSpPr/>
          <p:nvPr/>
        </p:nvSpPr>
        <p:spPr>
          <a:xfrm>
            <a:off x="3505200" y="3733800"/>
            <a:ext cx="3962400" cy="19050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73" name="Rectangle 31"/>
          <p:cNvSpPr>
            <a:spLocks noChangeArrowheads="1"/>
          </p:cNvSpPr>
          <p:nvPr/>
        </p:nvSpPr>
        <p:spPr bwMode="auto">
          <a:xfrm>
            <a:off x="1905000" y="2743200"/>
            <a:ext cx="1676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chemeClr val="tx2"/>
                </a:solidFill>
                <a:latin typeface="Calibri" charset="0"/>
              </a:rPr>
              <a:t>Kidneys</a:t>
            </a:r>
            <a:endParaRPr lang="en-US" sz="3600">
              <a:solidFill>
                <a:schemeClr val="tx2"/>
              </a:solidFill>
              <a:latin typeface="Calibri" charset="0"/>
            </a:endParaRPr>
          </a:p>
        </p:txBody>
      </p:sp>
      <p:sp>
        <p:nvSpPr>
          <p:cNvPr id="7174" name="Rectangle 35"/>
          <p:cNvSpPr>
            <a:spLocks noChangeArrowheads="1"/>
          </p:cNvSpPr>
          <p:nvPr/>
        </p:nvSpPr>
        <p:spPr bwMode="auto">
          <a:xfrm>
            <a:off x="1981200" y="4383088"/>
            <a:ext cx="11033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C00000"/>
                </a:solidFill>
                <a:latin typeface="Calibri" charset="0"/>
              </a:rPr>
              <a:t>Liver</a:t>
            </a:r>
            <a:endParaRPr lang="en-US" sz="3600">
              <a:solidFill>
                <a:srgbClr val="C00000"/>
              </a:solidFill>
              <a:latin typeface="Calibri" charset="0"/>
            </a:endParaRPr>
          </a:p>
        </p:txBody>
      </p:sp>
      <p:cxnSp>
        <p:nvCxnSpPr>
          <p:cNvPr id="26" name="Straight Arrow Connector 25"/>
          <p:cNvCxnSpPr>
            <a:endCxn id="7177" idx="3"/>
          </p:cNvCxnSpPr>
          <p:nvPr/>
        </p:nvCxnSpPr>
        <p:spPr>
          <a:xfrm rot="10800000" flipV="1">
            <a:off x="4738688" y="3048000"/>
            <a:ext cx="442912" cy="31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5400" b="1">
                <a:solidFill>
                  <a:srgbClr val="C00000"/>
                </a:solidFill>
                <a:latin typeface="Calibri" charset="0"/>
              </a:rPr>
              <a:t>Distribution of body creatine</a:t>
            </a:r>
            <a:endParaRPr lang="en-US" sz="5400">
              <a:solidFill>
                <a:srgbClr val="C00000"/>
              </a:solidFill>
              <a:latin typeface="Calibri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chemeClr val="tx2"/>
                </a:solidFill>
                <a:latin typeface="Calibri" charset="0"/>
              </a:rPr>
              <a:t>From liver, transported to other tissues</a:t>
            </a:r>
          </a:p>
          <a:p>
            <a:pPr eaLnBrk="1" hangingPunct="1"/>
            <a:r>
              <a:rPr lang="en-US" b="1">
                <a:solidFill>
                  <a:srgbClr val="C00000"/>
                </a:solidFill>
                <a:latin typeface="Calibri" charset="0"/>
              </a:rPr>
              <a:t>98% are present in skeletal and heart muscles</a:t>
            </a:r>
          </a:p>
          <a:p>
            <a:pPr eaLnBrk="1" hangingPunct="1"/>
            <a:r>
              <a:rPr lang="en-US" b="1">
                <a:solidFill>
                  <a:schemeClr val="tx2"/>
                </a:solidFill>
                <a:latin typeface="Calibri" charset="0"/>
              </a:rPr>
              <a:t>In Muscle, gets converted to the high energy source </a:t>
            </a:r>
            <a:r>
              <a:rPr lang="en-US" b="1">
                <a:solidFill>
                  <a:srgbClr val="C00000"/>
                </a:solidFill>
                <a:latin typeface="Calibri" charset="0"/>
              </a:rPr>
              <a:t>creatine phosphate (phosphocreatine)</a:t>
            </a:r>
          </a:p>
        </p:txBody>
      </p:sp>
      <p:grpSp>
        <p:nvGrpSpPr>
          <p:cNvPr id="8196" name="Group 16"/>
          <p:cNvGrpSpPr>
            <a:grpSpLocks/>
          </p:cNvGrpSpPr>
          <p:nvPr/>
        </p:nvGrpSpPr>
        <p:grpSpPr bwMode="auto">
          <a:xfrm>
            <a:off x="2457450" y="4114800"/>
            <a:ext cx="4019550" cy="2138363"/>
            <a:chOff x="999428" y="4114800"/>
            <a:chExt cx="4020944" cy="2138065"/>
          </a:xfrm>
        </p:grpSpPr>
        <p:grpSp>
          <p:nvGrpSpPr>
            <p:cNvPr id="8197" name="Group 14"/>
            <p:cNvGrpSpPr>
              <a:grpSpLocks/>
            </p:cNvGrpSpPr>
            <p:nvPr/>
          </p:nvGrpSpPr>
          <p:grpSpPr bwMode="auto">
            <a:xfrm>
              <a:off x="2011795" y="4114800"/>
              <a:ext cx="3008577" cy="2138065"/>
              <a:chOff x="2011795" y="4114800"/>
              <a:chExt cx="3008577" cy="2138065"/>
            </a:xfrm>
          </p:grpSpPr>
          <p:sp>
            <p:nvSpPr>
              <p:cNvPr id="8199" name="TextBox 3"/>
              <p:cNvSpPr txBox="1">
                <a:spLocks noChangeArrowheads="1"/>
              </p:cNvSpPr>
              <p:nvPr/>
            </p:nvSpPr>
            <p:spPr bwMode="auto">
              <a:xfrm>
                <a:off x="2209800" y="4114800"/>
                <a:ext cx="1330877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400" b="1">
                    <a:latin typeface="Calibri" charset="0"/>
                  </a:rPr>
                  <a:t>Creatine </a:t>
                </a:r>
              </a:p>
            </p:txBody>
          </p:sp>
          <p:sp>
            <p:nvSpPr>
              <p:cNvPr id="8200" name="TextBox 4"/>
              <p:cNvSpPr txBox="1">
                <a:spLocks noChangeArrowheads="1"/>
              </p:cNvSpPr>
              <p:nvPr/>
            </p:nvSpPr>
            <p:spPr bwMode="auto">
              <a:xfrm>
                <a:off x="2133600" y="5791200"/>
                <a:ext cx="275729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400" b="1">
                    <a:latin typeface="Calibri" charset="0"/>
                  </a:rPr>
                  <a:t>Creatine phosphate </a:t>
                </a:r>
              </a:p>
            </p:txBody>
          </p:sp>
          <p:sp>
            <p:nvSpPr>
              <p:cNvPr id="6" name="Down Arrow 5"/>
              <p:cNvSpPr/>
              <p:nvPr/>
            </p:nvSpPr>
            <p:spPr>
              <a:xfrm>
                <a:off x="2971787" y="4571936"/>
                <a:ext cx="76226" cy="1295219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" name="Curved Right Arrow 6"/>
              <p:cNvSpPr/>
              <p:nvPr/>
            </p:nvSpPr>
            <p:spPr>
              <a:xfrm>
                <a:off x="3048013" y="4800504"/>
                <a:ext cx="304906" cy="685704"/>
              </a:xfrm>
              <a:prstGeom prst="curved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203" name="TextBox 7"/>
              <p:cNvSpPr txBox="1">
                <a:spLocks noChangeArrowheads="1"/>
              </p:cNvSpPr>
              <p:nvPr/>
            </p:nvSpPr>
            <p:spPr bwMode="auto">
              <a:xfrm>
                <a:off x="3352800" y="4648200"/>
                <a:ext cx="53053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>
                    <a:latin typeface="Calibri" charset="0"/>
                  </a:rPr>
                  <a:t>ATP</a:t>
                </a:r>
              </a:p>
            </p:txBody>
          </p:sp>
          <p:sp>
            <p:nvSpPr>
              <p:cNvPr id="8204" name="TextBox 8"/>
              <p:cNvSpPr txBox="1">
                <a:spLocks noChangeArrowheads="1"/>
              </p:cNvSpPr>
              <p:nvPr/>
            </p:nvSpPr>
            <p:spPr bwMode="auto">
              <a:xfrm>
                <a:off x="3352800" y="5269468"/>
                <a:ext cx="1059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>
                    <a:latin typeface="Calibri" charset="0"/>
                  </a:rPr>
                  <a:t>ADP + H+</a:t>
                </a:r>
              </a:p>
            </p:txBody>
          </p:sp>
          <p:sp>
            <p:nvSpPr>
              <p:cNvPr id="10" name="Down Arrow 9"/>
              <p:cNvSpPr/>
              <p:nvPr/>
            </p:nvSpPr>
            <p:spPr>
              <a:xfrm flipH="1" flipV="1">
                <a:off x="2819334" y="4571936"/>
                <a:ext cx="76226" cy="1295219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" name="Curved Left Arrow 10"/>
              <p:cNvSpPr/>
              <p:nvPr/>
            </p:nvSpPr>
            <p:spPr>
              <a:xfrm flipV="1">
                <a:off x="2514428" y="4800504"/>
                <a:ext cx="304906" cy="761894"/>
              </a:xfrm>
              <a:prstGeom prst="curvedLef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207" name="TextBox 11"/>
              <p:cNvSpPr txBox="1">
                <a:spLocks noChangeArrowheads="1"/>
              </p:cNvSpPr>
              <p:nvPr/>
            </p:nvSpPr>
            <p:spPr bwMode="auto">
              <a:xfrm>
                <a:off x="2057400" y="4648200"/>
                <a:ext cx="53053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>
                    <a:latin typeface="Calibri" charset="0"/>
                  </a:rPr>
                  <a:t>ATP</a:t>
                </a:r>
              </a:p>
            </p:txBody>
          </p:sp>
          <p:sp>
            <p:nvSpPr>
              <p:cNvPr id="8208" name="TextBox 12"/>
              <p:cNvSpPr txBox="1">
                <a:spLocks noChangeArrowheads="1"/>
              </p:cNvSpPr>
              <p:nvPr/>
            </p:nvSpPr>
            <p:spPr bwMode="auto">
              <a:xfrm>
                <a:off x="2011795" y="5334000"/>
                <a:ext cx="57900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>
                    <a:latin typeface="Calibri" charset="0"/>
                  </a:rPr>
                  <a:t>ADP</a:t>
                </a:r>
              </a:p>
            </p:txBody>
          </p:sp>
          <p:sp>
            <p:nvSpPr>
              <p:cNvPr id="8209" name="TextBox 13"/>
              <p:cNvSpPr txBox="1">
                <a:spLocks noChangeArrowheads="1"/>
              </p:cNvSpPr>
              <p:nvPr/>
            </p:nvSpPr>
            <p:spPr bwMode="auto">
              <a:xfrm>
                <a:off x="3352800" y="4953000"/>
                <a:ext cx="166757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b="1">
                    <a:solidFill>
                      <a:srgbClr val="C00000"/>
                    </a:solidFill>
                    <a:latin typeface="Calibri" charset="0"/>
                  </a:rPr>
                  <a:t>Creatine Kinase</a:t>
                </a:r>
              </a:p>
            </p:txBody>
          </p:sp>
        </p:grpSp>
        <p:sp>
          <p:nvSpPr>
            <p:cNvPr id="8198" name="TextBox 15"/>
            <p:cNvSpPr txBox="1">
              <a:spLocks noChangeArrowheads="1"/>
            </p:cNvSpPr>
            <p:nvPr/>
          </p:nvSpPr>
          <p:spPr bwMode="auto">
            <a:xfrm>
              <a:off x="999428" y="4953000"/>
              <a:ext cx="18473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b="1">
                <a:solidFill>
                  <a:srgbClr val="C00000"/>
                </a:solidFill>
                <a:latin typeface="Calibri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5400" b="1">
                <a:solidFill>
                  <a:srgbClr val="C00000"/>
                </a:solidFill>
                <a:latin typeface="Calibri" charset="0"/>
              </a:rPr>
              <a:t>Creatine Phosphate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b="1">
                <a:solidFill>
                  <a:schemeClr val="tx2"/>
                </a:solidFill>
                <a:latin typeface="Calibri" charset="0"/>
              </a:rPr>
              <a:t>Is a high-energy phosphate compound</a:t>
            </a:r>
          </a:p>
          <a:p>
            <a:pPr eaLnBrk="1" hangingPunct="1"/>
            <a:r>
              <a:rPr lang="en-US" b="1">
                <a:solidFill>
                  <a:schemeClr val="tx2"/>
                </a:solidFill>
                <a:latin typeface="Calibri" charset="0"/>
              </a:rPr>
              <a:t>Acts as a storage form of energy in the muscle</a:t>
            </a:r>
          </a:p>
          <a:p>
            <a:pPr eaLnBrk="1" hangingPunct="1"/>
            <a:r>
              <a:rPr lang="en-US" b="1">
                <a:solidFill>
                  <a:schemeClr val="tx2"/>
                </a:solidFill>
                <a:latin typeface="Calibri" charset="0"/>
              </a:rPr>
              <a:t>Provides a small but, ready source of energy during first few minutes of intense muscular contraction </a:t>
            </a:r>
          </a:p>
          <a:p>
            <a:pPr eaLnBrk="1" hangingPunct="1">
              <a:buFont typeface="Arial" charset="0"/>
              <a:buNone/>
            </a:pPr>
            <a:r>
              <a:rPr lang="en-US" b="1">
                <a:solidFill>
                  <a:srgbClr val="C00000"/>
                </a:solidFill>
                <a:latin typeface="Calibri" charset="0"/>
              </a:rPr>
              <a:t>The amount of creatine phosphate in the body is proportional to the muscle mass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52400" y="2143125"/>
            <a:ext cx="8839200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1800"/>
              </a:spcAft>
              <a:buFontTx/>
              <a:buAutoNum type="arabicPeriod"/>
              <a:defRPr/>
            </a:pPr>
            <a:r>
              <a:rPr lang="en-US" sz="2800" b="1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Creatine</a:t>
            </a:r>
            <a:r>
              <a:rPr lang="en-US" sz="2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sz="2800" b="1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creatine</a:t>
            </a:r>
            <a:r>
              <a:rPr lang="en-US" sz="2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phosphate spontaneously form </a:t>
            </a:r>
            <a:r>
              <a:rPr lang="en-US" sz="28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creatinine</a:t>
            </a:r>
            <a:r>
              <a:rPr lang="en-US" sz="2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as an </a:t>
            </a:r>
            <a:r>
              <a:rPr lang="en-US" sz="2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end product</a:t>
            </a:r>
          </a:p>
          <a:p>
            <a:pPr marL="514350" indent="-514350" fontAlgn="auto">
              <a:spcBef>
                <a:spcPts val="0"/>
              </a:spcBef>
              <a:spcAft>
                <a:spcPts val="1800"/>
              </a:spcAft>
              <a:buFontTx/>
              <a:buAutoNum type="arabicPeriod"/>
              <a:defRPr/>
            </a:pPr>
            <a:r>
              <a:rPr lang="en-US" sz="2800" b="1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Creatinine</a:t>
            </a:r>
            <a:r>
              <a:rPr lang="en-US" sz="2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is excreted in the urine</a:t>
            </a:r>
          </a:p>
          <a:p>
            <a:pPr marL="514350" indent="-514350" fontAlgn="auto">
              <a:spcBef>
                <a:spcPts val="0"/>
              </a:spcBef>
              <a:spcAft>
                <a:spcPts val="1800"/>
              </a:spcAft>
              <a:buFontTx/>
              <a:buAutoNum type="arabicPeriod"/>
              <a:defRPr/>
            </a:pPr>
            <a:r>
              <a:rPr lang="en-US" sz="2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Serum </a:t>
            </a:r>
            <a:r>
              <a:rPr lang="en-US" sz="2800" b="1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creatinine</a:t>
            </a:r>
            <a:r>
              <a:rPr lang="en-US" sz="2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is a sensitive indicator of kidney disease (Kidney function test)</a:t>
            </a:r>
          </a:p>
          <a:p>
            <a:pPr marL="514350" indent="-514350" fontAlgn="auto">
              <a:spcBef>
                <a:spcPts val="0"/>
              </a:spcBef>
              <a:spcAft>
                <a:spcPts val="1800"/>
              </a:spcAft>
              <a:buFontTx/>
              <a:buAutoNum type="arabicPeriod"/>
              <a:defRPr/>
            </a:pPr>
            <a:r>
              <a:rPr lang="en-US" sz="2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Serum </a:t>
            </a:r>
            <a:r>
              <a:rPr lang="en-US" sz="2800" b="1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creatinine</a:t>
            </a:r>
            <a:r>
              <a:rPr lang="en-US" sz="2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increases</a:t>
            </a:r>
            <a:r>
              <a:rPr lang="en-US" sz="2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with the impairment of kidney function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85800" y="676275"/>
            <a:ext cx="7772400" cy="923925"/>
          </a:xfrm>
          <a:prstGeom prst="rect">
            <a:avLst/>
          </a:prstGeom>
          <a:solidFill>
            <a:srgbClr val="FFFF00"/>
          </a:solidFill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>
                <a:solidFill>
                  <a:srgbClr val="CC0000"/>
                </a:solidFill>
                <a:latin typeface="+mj-lt"/>
                <a:ea typeface="+mn-ea"/>
              </a:rPr>
              <a:t>Creatine  Degradation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1967</TotalTime>
  <Words>523</Words>
  <Application>Microsoft Macintosh PowerPoint</Application>
  <PresentationFormat>On-screen Show (4:3)</PresentationFormat>
  <Paragraphs>118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Creatine Metabolism </vt:lpstr>
      <vt:lpstr>PowerPoint Presentation</vt:lpstr>
      <vt:lpstr>PowerPoint Presentation</vt:lpstr>
      <vt:lpstr>PowerPoint Presentation</vt:lpstr>
      <vt:lpstr>Creatine Biosynthesis</vt:lpstr>
      <vt:lpstr>Distribution of body creatine</vt:lpstr>
      <vt:lpstr>Creatine Phosphate</vt:lpstr>
      <vt:lpstr>PowerPoint Presentation</vt:lpstr>
      <vt:lpstr>Creatine Degradation</vt:lpstr>
      <vt:lpstr> Urinary Creatinine</vt:lpstr>
      <vt:lpstr>Creatine Kinase (CK)</vt:lpstr>
      <vt:lpstr>PowerPoint Presentation</vt:lpstr>
      <vt:lpstr>PowerPoint Presentation</vt:lpstr>
      <vt:lpstr>References</vt:lpstr>
      <vt:lpstr>Creatinine in urine and plasma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Creatine Metabolism</dc:title>
  <dc:creator>Dr. Sumbul Fatma</dc:creator>
  <cp:lastModifiedBy>User</cp:lastModifiedBy>
  <cp:revision>28</cp:revision>
  <dcterms:created xsi:type="dcterms:W3CDTF">2006-08-16T00:00:00Z</dcterms:created>
  <dcterms:modified xsi:type="dcterms:W3CDTF">2011-12-14T11:19:29Z</dcterms:modified>
</cp:coreProperties>
</file>