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66" r:id="rId4"/>
  </p:sldMasterIdLst>
  <p:notesMasterIdLst>
    <p:notesMasterId r:id="rId34"/>
  </p:notesMasterIdLst>
  <p:handoutMasterIdLst>
    <p:handoutMasterId r:id="rId35"/>
  </p:handoutMasterIdLst>
  <p:sldIdLst>
    <p:sldId id="256" r:id="rId5"/>
    <p:sldId id="363" r:id="rId6"/>
    <p:sldId id="558" r:id="rId7"/>
    <p:sldId id="564" r:id="rId8"/>
    <p:sldId id="566" r:id="rId9"/>
    <p:sldId id="565" r:id="rId10"/>
    <p:sldId id="568" r:id="rId11"/>
    <p:sldId id="570" r:id="rId12"/>
    <p:sldId id="571" r:id="rId13"/>
    <p:sldId id="582" r:id="rId14"/>
    <p:sldId id="553" r:id="rId15"/>
    <p:sldId id="579" r:id="rId16"/>
    <p:sldId id="580" r:id="rId17"/>
    <p:sldId id="572" r:id="rId18"/>
    <p:sldId id="573" r:id="rId19"/>
    <p:sldId id="574" r:id="rId20"/>
    <p:sldId id="575" r:id="rId21"/>
    <p:sldId id="576" r:id="rId22"/>
    <p:sldId id="581" r:id="rId23"/>
    <p:sldId id="577" r:id="rId24"/>
    <p:sldId id="578" r:id="rId25"/>
    <p:sldId id="589" r:id="rId26"/>
    <p:sldId id="590" r:id="rId27"/>
    <p:sldId id="583" r:id="rId28"/>
    <p:sldId id="584" r:id="rId29"/>
    <p:sldId id="585" r:id="rId30"/>
    <p:sldId id="586" r:id="rId31"/>
    <p:sldId id="587" r:id="rId32"/>
    <p:sldId id="588" r:id="rId33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FF9900"/>
    <a:srgbClr val="B9B9FF"/>
    <a:srgbClr val="000000"/>
    <a:srgbClr val="00FF00"/>
    <a:srgbClr val="9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>
        <p:scale>
          <a:sx n="75" d="100"/>
          <a:sy n="75" d="100"/>
        </p:scale>
        <p:origin x="-1936" y="-38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C9D8C6-3E16-634F-B934-C581C7522E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97F5F13-4E42-8842-9DB7-69C32CCCB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4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fld id="{D777B5F7-6601-E743-9878-79FF1C6BB6A3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fld id="{CED5434C-18EC-1143-9F39-1702D60BF065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Palatino" pitchFamily="18" charset="0"/>
              <a:ea typeface="+mn-ea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kumimoji="1" lang="en-US">
              <a:latin typeface="Times New Roman" pitchFamily="18" charset="0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B31F-3481-124C-B713-6D41884EB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9553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9FC3A-FB55-5E49-B3AC-A395E52AD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760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7BCA-4A16-8C4B-B1E6-655185D99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2820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200" i="1">
              <a:latin typeface="Times New Roman" pitchFamily="18" charset="0"/>
              <a:ea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Dee Unglaub Silverthorn, Ph.D.</a:t>
            </a:r>
            <a:endParaRPr lang="en-US" altLang="en-US" sz="2000">
              <a:latin typeface="Times New Roman" pitchFamily="18" charset="0"/>
              <a:ea typeface="+mn-ea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33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4600">
                <a:solidFill>
                  <a:schemeClr val="bg1"/>
                </a:solidFill>
                <a:latin typeface="Times New Roman" pitchFamily="18" charset="0"/>
                <a:ea typeface="+mn-ea"/>
              </a:rPr>
              <a:t>H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ea typeface="+mn-ea"/>
              </a:rPr>
              <a:t>UMAN</a:t>
            </a:r>
            <a:r>
              <a:rPr lang="en-US" altLang="en-US" sz="4600">
                <a:solidFill>
                  <a:schemeClr val="bg1"/>
                </a:solidFill>
                <a:latin typeface="Times New Roman" pitchFamily="18" charset="0"/>
                <a:ea typeface="+mn-ea"/>
              </a:rPr>
              <a:t> P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ea typeface="+mn-ea"/>
              </a:rPr>
              <a:t>HYSIOLOGY</a:t>
            </a:r>
            <a:endParaRPr lang="en-US" altLang="en-US" sz="4600">
              <a:solidFill>
                <a:schemeClr val="bg1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1800">
                <a:solidFill>
                  <a:srgbClr val="CCFFFF"/>
                </a:solidFill>
                <a:latin typeface="Times New Roman" pitchFamily="18" charset="0"/>
                <a:ea typeface="+mn-ea"/>
              </a:rPr>
              <a:t>Dr. Howard D. Booth, Professor of Biology, Eastern Michigan University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2000">
                <a:solidFill>
                  <a:srgbClr val="FFFFCC"/>
                </a:solidFill>
                <a:latin typeface="Arial" charset="0"/>
                <a:ea typeface="+mn-ea"/>
              </a:rPr>
              <a:t>AN INTEGRATED APPROACH</a:t>
            </a: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600">
                <a:solidFill>
                  <a:schemeClr val="bg1"/>
                </a:solidFill>
                <a:latin typeface="Times New Roman" pitchFamily="18" charset="0"/>
                <a:ea typeface="+mn-ea"/>
              </a:rPr>
              <a:t>T H I R D  E D I T I O N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pitchFamily="18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26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B2FF8-D861-2C45-8B7C-B0BF47FD1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7F165-0699-8647-9528-6454A03F8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2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3FA0E-ADD8-174D-8472-86872C44A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DF038-C758-F04E-AD5F-5BD5CEAC4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A02C2-B760-8842-97F3-3ED43BFD6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0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F817D-BF92-5C48-99AC-0D1EC2455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09E8-F3E0-584B-B787-ACFA72C30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6EDFF-93C3-9743-9574-39BD38871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065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24359-33F9-474C-97AD-13A35D85D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0A417-3D33-0B43-829A-358768509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76FAF-C5DE-5A47-B5FC-9305B03B8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17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9972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47444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21407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3093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675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59479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4034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BC12B-4B82-E341-B28F-2430E5132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262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78609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64397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97328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36419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17974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77144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06285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76459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04694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0781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50657-F189-A149-BB77-4F90C480A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77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01662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46934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93642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52253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8823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8ED95-F172-AD41-848F-A8B1359D3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19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64AE1-0C32-1B43-9314-96B81E3EB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390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D2B2E-9D25-1842-9044-28C3F45D6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436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8818E-8ADE-054E-9AF7-1E3623A2E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661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8E0D8-DCB8-5B42-BB76-3FAF7141F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691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kumimoji="1" lang="en-US">
              <a:latin typeface="Times New Roman" pitchFamily="18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323E0280-0B6C-9647-A07F-36C8C9A9FEC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xmlns:p14="http://schemas.microsoft.com/office/powerpoint/2010/main" spd="slow">
    <p:fade thruBlk="1"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 userDrawn="1"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Palatino" pitchFamily="18" charset="0"/>
              <a:ea typeface="+mn-ea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6666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</a:defRPr>
            </a:lvl1pPr>
          </a:lstStyle>
          <a:p>
            <a:fld id="{7168C9FD-468D-3C40-899C-D3B5F29BCB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5528" name="Text Box 8"/>
          <p:cNvSpPr txBox="1">
            <a:spLocks noChangeArrowheads="1"/>
          </p:cNvSpPr>
          <p:nvPr userDrawn="1"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28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7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Arial" charset="0"/>
                <a:cs typeface="Arial" charset="0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Purine degradation &amp; Gout</a:t>
            </a:r>
          </a:p>
          <a:p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(Musculoskeletal Block)</a:t>
            </a: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2" name="Text Box 19"/>
          <p:cNvSpPr txBox="1">
            <a:spLocks noChangeArrowheads="1"/>
          </p:cNvSpPr>
          <p:nvPr/>
        </p:nvSpPr>
        <p:spPr bwMode="auto">
          <a:xfrm>
            <a:off x="1362075" y="2895600"/>
            <a:ext cx="74390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3200" b="1"/>
              <a:t>Purine degradation pathway</a:t>
            </a:r>
          </a:p>
          <a:p>
            <a:pPr algn="l" eaLnBrk="1" hangingPunct="1">
              <a:buFontTx/>
              <a:buChar char="•"/>
            </a:pPr>
            <a:r>
              <a:rPr lang="en-US" sz="3200" b="1"/>
              <a:t>Fate of uric acid in humans</a:t>
            </a:r>
          </a:p>
          <a:p>
            <a:pPr algn="l" eaLnBrk="1" hangingPunct="1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Gout and hyperuricemia:</a:t>
            </a:r>
          </a:p>
          <a:p>
            <a:pPr lvl="1" algn="l" eaLnBrk="1" hangingPunct="1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Biochemistry</a:t>
            </a:r>
          </a:p>
          <a:p>
            <a:pPr lvl="1" algn="l" eaLnBrk="1" hangingPunct="1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Types</a:t>
            </a:r>
          </a:p>
          <a:p>
            <a:pPr lvl="1" algn="l" eaLnBrk="1" hangingPunct="1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Treatment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00100" y="17907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Sumbul Fatma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ienceblogs.com/moleculeoftheday/images/gout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52400"/>
            <a:ext cx="35417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www.benhgout.net/BenhVien/uploads/Files/image/Con%20gout%20cap%20tren%20ban%20chan/Ngon%20chan%20cai%20bi%20c%C6%A1n%20gout%20c%E1%BA%A5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530475"/>
            <a:ext cx="2914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Gouty arthritis is a painful condition that results from crystals of uric acid depositing in joint tissues, causing attacks of joint inflammation (arthritis).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514600"/>
            <a:ext cx="53609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Gout is a disease due to high levels of uric acid in body fluids</a:t>
            </a:r>
          </a:p>
          <a:p>
            <a:pPr eaLnBrk="1" hangingPunct="1">
              <a:lnSpc>
                <a:spcPct val="90000"/>
              </a:lnSpc>
            </a:pPr>
            <a:endParaRPr lang="en-US" sz="3200">
              <a:latin typeface="Palatino Linotyp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7.0 mg/dL and above</a:t>
            </a:r>
          </a:p>
          <a:p>
            <a:pPr eaLnBrk="1" hangingPunct="1">
              <a:lnSpc>
                <a:spcPct val="90000"/>
              </a:lnSpc>
            </a:pPr>
            <a:endParaRPr lang="en-US" sz="3200">
              <a:latin typeface="Palatino Linotyp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Uric acid accumulates because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Overproduction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Underexcretion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3716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Painful arthritic joint inflammation due to deposits of insoluble sodium urate crystals (especially big toe)</a:t>
            </a:r>
          </a:p>
          <a:p>
            <a:pPr eaLnBrk="1" hangingPunct="1"/>
            <a:endParaRPr lang="en-US" sz="3200">
              <a:latin typeface="Palatino Linotype" charset="0"/>
            </a:endParaRP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Affects 3 per 1000 persons</a:t>
            </a:r>
          </a:p>
          <a:p>
            <a:pPr eaLnBrk="1" hangingPunct="1"/>
            <a:endParaRPr lang="en-US" sz="3200">
              <a:solidFill>
                <a:srgbClr val="FF9900"/>
              </a:solidFill>
              <a:latin typeface="Palatino Linotype" charset="0"/>
            </a:endParaRPr>
          </a:p>
          <a:p>
            <a:pPr eaLnBrk="1" hangingPunct="1"/>
            <a:r>
              <a:rPr lang="en-US" sz="3200">
                <a:latin typeface="Palatino Linotype" charset="0"/>
              </a:rPr>
              <a:t>Sodium urate crystals accumulate in kidneys, ureter, joints leading to chronic gouty arthritis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981075" y="4962525"/>
            <a:ext cx="2819400" cy="5143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pic>
        <p:nvPicPr>
          <p:cNvPr id="19459" name="Picture 7" descr="Sodium%20Urate%20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4666" r="2226" b="7333"/>
          <a:stretch>
            <a:fillRect/>
          </a:stretch>
        </p:blipFill>
        <p:spPr bwMode="auto">
          <a:xfrm>
            <a:off x="723900" y="655638"/>
            <a:ext cx="90678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  <a:noFill/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Sodium urate crystals in urine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Inaccurately associated with overeating and drinking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Alcohol used to be contaminated with lead during manufacture and storage</a:t>
            </a:r>
          </a:p>
          <a:p>
            <a:pPr eaLnBrk="1" hangingPunct="1"/>
            <a:r>
              <a:rPr lang="en-US" sz="3200">
                <a:latin typeface="Palatino Linotype" charset="0"/>
              </a:rPr>
              <a:t>Lead decreases excretion of uric acid from kidneys causing hyperuricemia and gout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meat comsumption increases uric acid production in some individuals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Gout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Two main causes</a:t>
            </a:r>
          </a:p>
          <a:p>
            <a:pPr eaLnBrk="1" hangingPunct="1"/>
            <a:endParaRPr lang="en-US" sz="3200">
              <a:latin typeface="Palatino Linotype" charset="0"/>
            </a:endParaRPr>
          </a:p>
          <a:p>
            <a:pPr eaLnBrk="1" hangingPunct="1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Overproduction of uric acid</a:t>
            </a:r>
          </a:p>
          <a:p>
            <a:pPr eaLnBrk="1" hangingPunct="1"/>
            <a:endParaRPr lang="en-US" sz="3200">
              <a:latin typeface="Palatino Linotype" charset="0"/>
            </a:endParaRPr>
          </a:p>
          <a:p>
            <a:pPr eaLnBrk="1" hangingPunct="1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Underexcretion of uric acid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Primary Gout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7244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Due to overproduction of uric acid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Genetic abnormality in the enzymes of purine degradation</a:t>
            </a:r>
          </a:p>
          <a:p>
            <a:pPr eaLnBrk="1" hangingPunct="1"/>
            <a:r>
              <a:rPr lang="en-US" sz="3200">
                <a:latin typeface="Palatino Linotype" charset="0"/>
              </a:rPr>
              <a:t>Excessive production and degradation of purine bases (adenine, guanine, hypoxanthine)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Secondary hyperuricemia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A variety of disorders and lifestyles cause secondary hyperuricemia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Underexcretion of uric acid due to chronic renal disease</a:t>
            </a:r>
          </a:p>
          <a:p>
            <a:pPr eaLnBrk="1" hangingPunct="1"/>
            <a:r>
              <a:rPr lang="en-US" sz="3200">
                <a:latin typeface="Palatino Linotype" charset="0"/>
              </a:rPr>
              <a:t>Chemotherapy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consumption of purine-rich foods such as meat</a:t>
            </a:r>
          </a:p>
          <a:p>
            <a:pPr eaLnBrk="1" hangingPunct="1"/>
            <a:r>
              <a:rPr lang="en-US" sz="3200">
                <a:latin typeface="Palatino Linotype" charset="0"/>
              </a:rPr>
              <a:t>Excessive alcohol intake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Secondary hyperuricemia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Hyperuricemia does not always cause gout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981075" y="4962525"/>
            <a:ext cx="2819400" cy="5143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pic>
        <p:nvPicPr>
          <p:cNvPr id="25603" name="Picture 5" descr="Gou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382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Purine degradation pathway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The major source of dietary nucleic acids (purines and pyrimidines) is meat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Purine and pyrimidine bases are absorbed by the intestine</a:t>
            </a:r>
          </a:p>
          <a:p>
            <a:pPr eaLnBrk="1" hangingPunct="1"/>
            <a:r>
              <a:rPr lang="en-US" sz="3200">
                <a:latin typeface="Palatino Linotype" charset="0"/>
              </a:rPr>
              <a:t>The ingested bases are mostly degraded into different products by degradation pathways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These products are then excreted by the body</a:t>
            </a:r>
          </a:p>
          <a:p>
            <a:pPr eaLnBrk="1" hangingPunct="1"/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Treatment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Reduce pain and inflammation (analgesics, antiinflammatory drugs)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Increase uric acid excretion (uricosuric agents)</a:t>
            </a:r>
          </a:p>
          <a:p>
            <a:pPr eaLnBrk="1" hangingPunct="1"/>
            <a:r>
              <a:rPr lang="en-US" sz="3200">
                <a:latin typeface="Palatino Linotype" charset="0"/>
              </a:rPr>
              <a:t>Reduce uric acid production</a:t>
            </a:r>
          </a:p>
          <a:p>
            <a:pPr lvl="1" eaLnBrk="1" hangingPunct="1"/>
            <a:r>
              <a:rPr lang="en-US" sz="3000">
                <a:latin typeface="Palatino Linotype" charset="0"/>
              </a:rPr>
              <a:t>Allopurinol (xanthine oxidase inhibitor)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981075" y="4962525"/>
            <a:ext cx="2819400" cy="5143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93688"/>
            <a:ext cx="9067800" cy="6335712"/>
          </a:xfrm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 rot="-5400000">
            <a:off x="-105569" y="4702969"/>
            <a:ext cx="836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  <a:cs typeface="Arial" charset="0"/>
              </a:rPr>
              <a:t>Page 1093</a:t>
            </a:r>
            <a:endParaRPr lang="en-US" sz="1000">
              <a:latin typeface="Times" charset="0"/>
              <a:cs typeface="Arial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1076325" y="4495800"/>
            <a:ext cx="3609975" cy="10668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  <a:cs typeface="Arial" charset="0"/>
              </a:rPr>
              <a:t>Major pathways of</a:t>
            </a:r>
            <a:br>
              <a:rPr lang="en-US" sz="20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>
                <a:solidFill>
                  <a:schemeClr val="tx1"/>
                </a:solidFill>
                <a:latin typeface="Arial" charset="0"/>
                <a:cs typeface="Arial" charset="0"/>
              </a:rPr>
              <a:t>purine catabolism</a:t>
            </a:r>
            <a:br>
              <a:rPr lang="en-US" sz="20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>
                <a:solidFill>
                  <a:schemeClr val="tx1"/>
                </a:solidFill>
                <a:latin typeface="Arial" charset="0"/>
                <a:cs typeface="Arial" charset="0"/>
              </a:rPr>
              <a:t>in animals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3"/>
          <p:cNvSpPr>
            <a:spLocks noGrp="1"/>
          </p:cNvSpPr>
          <p:nvPr>
            <p:ph type="title"/>
          </p:nvPr>
        </p:nvSpPr>
        <p:spPr>
          <a:xfrm>
            <a:off x="771525" y="762000"/>
            <a:ext cx="8743950" cy="1066800"/>
          </a:xfrm>
        </p:spPr>
        <p:txBody>
          <a:bodyPr/>
          <a:lstStyle/>
          <a:p>
            <a:pPr algn="ctr" eaLnBrk="1" hangingPunct="1"/>
            <a:r>
              <a:rPr lang="en-US" sz="540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8675" name="Content Placeholder 24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3686175" cy="2438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Lippincott 4</a:t>
            </a:r>
            <a:r>
              <a:rPr lang="en-US" baseline="30000">
                <a:latin typeface="Arial" charset="0"/>
                <a:cs typeface="Arial" charset="0"/>
              </a:rPr>
              <a:t>th</a:t>
            </a:r>
            <a:r>
              <a:rPr lang="en-US">
                <a:latin typeface="Arial" charset="0"/>
                <a:cs typeface="Arial" charset="0"/>
              </a:rPr>
              <a:t> Edition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Voet &amp; Voet </a:t>
            </a:r>
          </a:p>
        </p:txBody>
      </p:sp>
      <p:pic>
        <p:nvPicPr>
          <p:cNvPr id="28676" name="Picture 41" descr="heavy drinkers cartoons, heavy drinkers cartoon, heavy drinkers picture, heavy drinkers pictures, heavy drinkers image, heavy drinkers images, heavy drinkers illustration, heavy drinkers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276475"/>
            <a:ext cx="6248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Arial" charset="0"/>
                <a:cs typeface="Arial" charset="0"/>
              </a:rPr>
              <a:t>Supplementary slides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rwglobal.com/~slpm/tipe/pictures/g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81000"/>
            <a:ext cx="531495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066800"/>
          </a:xfrm>
        </p:spPr>
        <p:txBody>
          <a:bodyPr/>
          <a:lstStyle/>
          <a:p>
            <a:pPr algn="ctr" eaLnBrk="1" hangingPunct="1"/>
            <a:r>
              <a:rPr lang="en-US" sz="4800" b="1">
                <a:latin typeface="Arial" charset="0"/>
                <a:cs typeface="Arial" charset="0"/>
              </a:rPr>
              <a:t>Diagnostic features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24000"/>
            <a:ext cx="5438775" cy="5105400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en-US">
                <a:latin typeface="Times" charset="0"/>
                <a:cs typeface="Arial" charset="0"/>
              </a:rPr>
              <a:t>usually affect  joints in the lower extremities (95%)</a:t>
            </a:r>
          </a:p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en-US">
                <a:latin typeface="Times" charset="0"/>
                <a:cs typeface="Arial" charset="0"/>
              </a:rPr>
              <a:t>onset  is fast and sudden</a:t>
            </a:r>
          </a:p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en-US">
                <a:latin typeface="Times" charset="0"/>
                <a:cs typeface="Arial" charset="0"/>
              </a:rPr>
              <a:t>pain is usually severe; joint may be swollen, red and hot</a:t>
            </a:r>
          </a:p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en-US">
                <a:latin typeface="Times" charset="0"/>
                <a:cs typeface="Arial" charset="0"/>
              </a:rPr>
              <a:t>attack may be accompanied by fever, leukocytosis and an elevated ESR</a:t>
            </a:r>
          </a:p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endParaRPr lang="en-US">
              <a:latin typeface="Times" charset="0"/>
              <a:cs typeface="Arial" charset="0"/>
            </a:endParaRPr>
          </a:p>
        </p:txBody>
      </p:sp>
      <p:pic>
        <p:nvPicPr>
          <p:cNvPr id="31748" name="Picture 2" descr="http://3.bp.blogspot.com/_yK4ZdaIIR8g/SegDAVgLk7I/AAAAAAAAADw/YnXpRig9znM/s400/gout_f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3995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71525" y="533400"/>
            <a:ext cx="8743950" cy="1066800"/>
          </a:xfrm>
        </p:spPr>
        <p:txBody>
          <a:bodyPr/>
          <a:lstStyle/>
          <a:p>
            <a:pPr algn="ctr" eaLnBrk="1" hangingPunct="1"/>
            <a:r>
              <a:rPr lang="en-US" sz="5400">
                <a:latin typeface="Arial" charset="0"/>
                <a:cs typeface="Arial" charset="0"/>
              </a:rPr>
              <a:t>Diagnosis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714875" cy="4525963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cs typeface="Arial" charset="0"/>
              </a:rPr>
              <a:t>The definitive diagnosis of gout requires aspiration and examination of synovial fluid from an affected joint (or material from a tophus) using polarized light microscopy to confirm the presence of needle-shaped monosodium urate crystals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822450"/>
            <a:ext cx="4217987" cy="38227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3795" name="Picture 2" descr="Using a sterile syringe and needle, fluid is withdrawn from the inflamed joint and then analyzed for uric acid crystal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905125"/>
            <a:ext cx="528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Fluid obtained from crystal deposits in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429000"/>
            <a:ext cx="441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71525" y="457200"/>
            <a:ext cx="8743950" cy="1066800"/>
          </a:xfrm>
        </p:spPr>
        <p:txBody>
          <a:bodyPr/>
          <a:lstStyle/>
          <a:p>
            <a:pPr algn="ctr" eaLnBrk="1" hangingPunct="1"/>
            <a:r>
              <a:rPr lang="en-US" sz="5400">
                <a:latin typeface="Arial" charset="0"/>
                <a:cs typeface="Arial" charset="0"/>
              </a:rPr>
              <a:t>Monosodium urate crystals</a:t>
            </a:r>
          </a:p>
        </p:txBody>
      </p:sp>
      <p:pic>
        <p:nvPicPr>
          <p:cNvPr id="34819" name="Picture 2" descr="Uric acid crystals from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76400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E:\gout\gout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3333"/>
          <a:stretch>
            <a:fillRect/>
          </a:stretch>
        </p:blipFill>
        <p:spPr bwMode="auto">
          <a:xfrm>
            <a:off x="0" y="0"/>
            <a:ext cx="10287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68500" y="762000"/>
            <a:ext cx="172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Dietary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DNA / RNA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207125" y="973138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Nucleotides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159500" y="2928938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Nucleosides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848100" y="1387475"/>
            <a:ext cx="1519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chemeClr val="accent2"/>
                </a:solidFill>
              </a:rPr>
              <a:t>Pancreatic</a:t>
            </a:r>
          </a:p>
          <a:p>
            <a:pPr eaLnBrk="1" hangingPunct="1"/>
            <a:r>
              <a:rPr lang="en-US" i="1">
                <a:solidFill>
                  <a:schemeClr val="accent2"/>
                </a:solidFill>
              </a:rPr>
              <a:t>nucleases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5295900" y="5105400"/>
            <a:ext cx="348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Free purine bases + Ribose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7200900" y="1752600"/>
            <a:ext cx="189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chemeClr val="accent2"/>
                </a:solidFill>
              </a:rPr>
              <a:t>Nucleotidases</a:t>
            </a: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7200900" y="3810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chemeClr val="accent2"/>
                </a:solidFill>
              </a:rPr>
              <a:t>Nucleosidases</a:t>
            </a:r>
          </a:p>
        </p:txBody>
      </p:sp>
      <p:sp>
        <p:nvSpPr>
          <p:cNvPr id="9225" name="AutoShape 23"/>
          <p:cNvSpPr>
            <a:spLocks noChangeArrowheads="1"/>
          </p:cNvSpPr>
          <p:nvPr/>
        </p:nvSpPr>
        <p:spPr bwMode="auto">
          <a:xfrm>
            <a:off x="3771900" y="10668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9B9FF"/>
          </a:solidFill>
          <a:ln w="38100">
            <a:solidFill>
              <a:srgbClr val="B9B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24"/>
          <p:cNvSpPr>
            <a:spLocks noChangeArrowheads="1"/>
          </p:cNvSpPr>
          <p:nvPr/>
        </p:nvSpPr>
        <p:spPr bwMode="auto">
          <a:xfrm>
            <a:off x="6819900" y="1524000"/>
            <a:ext cx="381000" cy="1295400"/>
          </a:xfrm>
          <a:prstGeom prst="downArrow">
            <a:avLst>
              <a:gd name="adj1" fmla="val 50000"/>
              <a:gd name="adj2" fmla="val 85000"/>
            </a:avLst>
          </a:prstGeom>
          <a:solidFill>
            <a:srgbClr val="B9B9FF"/>
          </a:solidFill>
          <a:ln w="38100">
            <a:solidFill>
              <a:srgbClr val="B9B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25"/>
          <p:cNvSpPr>
            <a:spLocks noChangeArrowheads="1"/>
          </p:cNvSpPr>
          <p:nvPr/>
        </p:nvSpPr>
        <p:spPr bwMode="auto">
          <a:xfrm>
            <a:off x="6819900" y="3581400"/>
            <a:ext cx="381000" cy="1295400"/>
          </a:xfrm>
          <a:prstGeom prst="downArrow">
            <a:avLst>
              <a:gd name="adj1" fmla="val 50000"/>
              <a:gd name="adj2" fmla="val 85000"/>
            </a:avLst>
          </a:prstGeom>
          <a:solidFill>
            <a:srgbClr val="B9B9FF"/>
          </a:solidFill>
          <a:ln w="38100">
            <a:solidFill>
              <a:srgbClr val="B9B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utoShape 27"/>
          <p:cNvSpPr>
            <a:spLocks noChangeArrowheads="1"/>
          </p:cNvSpPr>
          <p:nvPr/>
        </p:nvSpPr>
        <p:spPr bwMode="auto">
          <a:xfrm rot="10800000">
            <a:off x="2781300" y="5210175"/>
            <a:ext cx="2243138" cy="276225"/>
          </a:xfrm>
          <a:custGeom>
            <a:avLst/>
            <a:gdLst>
              <a:gd name="T0" fmla="*/ 174710634 w 21600"/>
              <a:gd name="T1" fmla="*/ 0 h 21600"/>
              <a:gd name="T2" fmla="*/ 0 w 21600"/>
              <a:gd name="T3" fmla="*/ 1766216 h 21600"/>
              <a:gd name="T4" fmla="*/ 174710634 w 21600"/>
              <a:gd name="T5" fmla="*/ 3532419 h 21600"/>
              <a:gd name="T6" fmla="*/ 232947616 w 21600"/>
              <a:gd name="T7" fmla="*/ 176621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9B9FF"/>
          </a:solidFill>
          <a:ln w="38100">
            <a:solidFill>
              <a:srgbClr val="B9B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28"/>
          <p:cNvSpPr txBox="1">
            <a:spLocks noChangeArrowheads="1"/>
          </p:cNvSpPr>
          <p:nvPr/>
        </p:nvSpPr>
        <p:spPr bwMode="auto">
          <a:xfrm>
            <a:off x="1244600" y="5105400"/>
            <a:ext cx="130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Uric acid</a:t>
            </a:r>
          </a:p>
        </p:txBody>
      </p:sp>
      <p:sp>
        <p:nvSpPr>
          <p:cNvPr id="9230" name="Text Box 29"/>
          <p:cNvSpPr txBox="1">
            <a:spLocks noChangeArrowheads="1"/>
          </p:cNvSpPr>
          <p:nvPr/>
        </p:nvSpPr>
        <p:spPr bwMode="auto">
          <a:xfrm>
            <a:off x="3433763" y="5470525"/>
            <a:ext cx="1481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accent2"/>
                </a:solidFill>
              </a:rPr>
              <a:t>Purine</a:t>
            </a:r>
          </a:p>
          <a:p>
            <a:pPr eaLnBrk="1" hangingPunct="1"/>
            <a:r>
              <a:rPr lang="en-US" sz="2000" i="1">
                <a:solidFill>
                  <a:schemeClr val="accent2"/>
                </a:solidFill>
              </a:rPr>
              <a:t>Degradation</a:t>
            </a:r>
          </a:p>
          <a:p>
            <a:pPr eaLnBrk="1" hangingPunct="1"/>
            <a:r>
              <a:rPr lang="en-US" sz="2000" i="1">
                <a:solidFill>
                  <a:schemeClr val="accent2"/>
                </a:solidFill>
              </a:rPr>
              <a:t>pathway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Purine degradation pathway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Adenosine and guanosine (purines) are finally degraded to uric acid by:</a:t>
            </a:r>
          </a:p>
          <a:p>
            <a:pPr lvl="1" eaLnBrk="1" hangingPunct="1"/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Purine degradation pathway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981075" y="4962525"/>
            <a:ext cx="2819400" cy="5143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93688"/>
            <a:ext cx="9067800" cy="6335712"/>
          </a:xfrm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-5400000">
            <a:off x="-105569" y="4702969"/>
            <a:ext cx="836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1093</a:t>
            </a:r>
            <a:endParaRPr lang="en-US" sz="1000">
              <a:latin typeface="Times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495800"/>
            <a:ext cx="3609975" cy="10668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Major pathways of</a:t>
            </a:r>
            <a:br>
              <a:rPr lang="en-US" sz="2000">
                <a:solidFill>
                  <a:schemeClr val="tx1"/>
                </a:solidFill>
                <a:latin typeface="Arial" charset="0"/>
              </a:rPr>
            </a:br>
            <a:r>
              <a:rPr lang="en-US" sz="2000">
                <a:solidFill>
                  <a:schemeClr val="tx1"/>
                </a:solidFill>
                <a:latin typeface="Arial" charset="0"/>
              </a:rPr>
              <a:t>purine catabolism</a:t>
            </a:r>
            <a:br>
              <a:rPr lang="en-US" sz="2000">
                <a:solidFill>
                  <a:schemeClr val="tx1"/>
                </a:solidFill>
                <a:latin typeface="Arial" charset="0"/>
              </a:rPr>
            </a:br>
            <a:r>
              <a:rPr lang="en-US" sz="2000">
                <a:solidFill>
                  <a:schemeClr val="tx1"/>
                </a:solidFill>
                <a:latin typeface="Arial" charset="0"/>
              </a:rPr>
              <a:t>in animals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33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In humans, primates, birds and reptiles the final product of purine degradation is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uric acid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Uric acid is excreted in the urine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latin typeface="Palatino Linotype" charset="0"/>
              </a:rPr>
              <a:t>Some animals convert uric acid to other products: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Allantoin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Allantoic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Urea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latin typeface="Palatino Linotype" charset="0"/>
              </a:rPr>
              <a:t>Ammonia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981075" y="4962525"/>
            <a:ext cx="2819400" cy="5143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Voet </a:t>
            </a:r>
            <a:r>
              <a:rPr lang="en-US" sz="1000" i="1">
                <a:latin typeface="Arial" charset="0"/>
              </a:rPr>
              <a:t>Biochemistry</a:t>
            </a:r>
            <a:r>
              <a:rPr lang="en-US" sz="1000">
                <a:latin typeface="Arial" charset="0"/>
              </a:rPr>
              <a:t> 3e</a:t>
            </a:r>
          </a:p>
          <a:p>
            <a:r>
              <a:rPr lang="en-US" sz="1000">
                <a:latin typeface="Arial" charset="0"/>
              </a:rPr>
              <a:t>© 2004 John Wiley &amp; Sons, Inc.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438400"/>
            <a:ext cx="3352800" cy="6096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Degradation of uric acid to</a:t>
            </a:r>
            <a:br>
              <a:rPr lang="en-US" sz="2000">
                <a:solidFill>
                  <a:schemeClr val="tx1"/>
                </a:solidFill>
                <a:latin typeface="Arial" charset="0"/>
              </a:rPr>
            </a:br>
            <a:r>
              <a:rPr lang="en-US" sz="2000">
                <a:solidFill>
                  <a:schemeClr val="tx1"/>
                </a:solidFill>
                <a:latin typeface="Arial" charset="0"/>
              </a:rPr>
              <a:t>ammonia in some animals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975" y="152400"/>
            <a:ext cx="2778125" cy="6477000"/>
          </a:xfrm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 rot="-5400000">
            <a:off x="-105569" y="4706144"/>
            <a:ext cx="836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l"/>
            <a:r>
              <a:rPr lang="en-US" sz="1000">
                <a:latin typeface="Arial" charset="0"/>
              </a:rPr>
              <a:t>Page 1097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181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Uric acid is less soluble in water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Reptiles, insects and birds excrete uric acid as a paste of crystals</a:t>
            </a:r>
          </a:p>
          <a:p>
            <a:pPr eaLnBrk="1" hangingPunct="1"/>
            <a:r>
              <a:rPr lang="en-US" sz="3200">
                <a:latin typeface="Palatino Linotype" charset="0"/>
              </a:rPr>
              <a:t>To save water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Humans excrete uric acid in urine</a:t>
            </a:r>
          </a:p>
          <a:p>
            <a:pPr eaLnBrk="1" hangingPunct="1"/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Fate of uric acid in humans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8724900" cy="5181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latin typeface="Palatino Linotype" charset="0"/>
              </a:rPr>
              <a:t>Humans do not have enzymes to further degrade uric acid</a:t>
            </a:r>
          </a:p>
          <a:p>
            <a:pPr eaLnBrk="1" hangingPunct="1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Excessive production of uric acid causes deposition of uric acid crystals in the joints</a:t>
            </a:r>
            <a:r>
              <a:rPr lang="en-US" sz="3200">
                <a:latin typeface="Palatino Linotype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leading to:</a:t>
            </a:r>
          </a:p>
          <a:p>
            <a:pPr lvl="1" eaLnBrk="1" hangingPunct="1"/>
            <a:r>
              <a:rPr lang="en-US" sz="3000">
                <a:latin typeface="Palatino Linotype" charset="0"/>
              </a:rPr>
              <a:t>Gout</a:t>
            </a:r>
          </a:p>
          <a:p>
            <a:pPr lvl="1" eaLnBrk="1" hangingPunct="1"/>
            <a:r>
              <a:rPr lang="en-US" sz="3000">
                <a:latin typeface="Palatino Linotype" charset="0"/>
              </a:rPr>
              <a:t>Hyperuricemia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B9B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18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3915</TotalTime>
  <Words>629</Words>
  <Application>Microsoft Macintosh PowerPoint</Application>
  <PresentationFormat>35mm Slides</PresentationFormat>
  <Paragraphs>121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Palatino</vt:lpstr>
      <vt:lpstr>Arial</vt:lpstr>
      <vt:lpstr>Arial Narrow</vt:lpstr>
      <vt:lpstr>Wingdings</vt:lpstr>
      <vt:lpstr>Times New Roman</vt:lpstr>
      <vt:lpstr>Georgia</vt:lpstr>
      <vt:lpstr>Times</vt:lpstr>
      <vt:lpstr>Palatino Linotype</vt:lpstr>
      <vt:lpstr>Wingdings 2</vt:lpstr>
      <vt:lpstr>Generic</vt:lpstr>
      <vt:lpstr>Blank</vt:lpstr>
      <vt:lpstr>voet_template2</vt:lpstr>
      <vt:lpstr>2_voet_template2</vt:lpstr>
      <vt:lpstr>PowerPoint Presentation</vt:lpstr>
      <vt:lpstr>Purine degradation pathway</vt:lpstr>
      <vt:lpstr>PowerPoint Presentation</vt:lpstr>
      <vt:lpstr>Purine degradation pathway</vt:lpstr>
      <vt:lpstr>Major pathways of purine catabolism in animals</vt:lpstr>
      <vt:lpstr>Fate of uric acid in humans</vt:lpstr>
      <vt:lpstr>Degradation of uric acid to ammonia in some animals</vt:lpstr>
      <vt:lpstr>Fate of uric acid in humans</vt:lpstr>
      <vt:lpstr>Fate of uric acid in humans</vt:lpstr>
      <vt:lpstr>PowerPoint Presentation</vt:lpstr>
      <vt:lpstr>Gout</vt:lpstr>
      <vt:lpstr>Gout</vt:lpstr>
      <vt:lpstr>Sodium urate crystals in urine</vt:lpstr>
      <vt:lpstr>Gout</vt:lpstr>
      <vt:lpstr>Gout</vt:lpstr>
      <vt:lpstr>Primary Gout</vt:lpstr>
      <vt:lpstr>Secondary hyperuricemia</vt:lpstr>
      <vt:lpstr>Secondary hyperuricemia</vt:lpstr>
      <vt:lpstr>PowerPoint Presentation</vt:lpstr>
      <vt:lpstr>Treatment</vt:lpstr>
      <vt:lpstr>Major pathways of purine catabolism in animals</vt:lpstr>
      <vt:lpstr>References</vt:lpstr>
      <vt:lpstr>Supplementary slides</vt:lpstr>
      <vt:lpstr>PowerPoint Presentation</vt:lpstr>
      <vt:lpstr>Diagnostic features</vt:lpstr>
      <vt:lpstr>Diagnosis</vt:lpstr>
      <vt:lpstr>PowerPoint Presentation</vt:lpstr>
      <vt:lpstr>Monosodium urate crystals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Gout</dc:title>
  <dc:subject>nucleotide metabolism</dc:subject>
  <dc:creator>Sumbul Fatma</dc:creator>
  <cp:lastModifiedBy>User</cp:lastModifiedBy>
  <cp:revision>343</cp:revision>
  <cp:lastPrinted>1601-01-01T00:00:00Z</cp:lastPrinted>
  <dcterms:created xsi:type="dcterms:W3CDTF">2001-02-07T02:23:56Z</dcterms:created>
  <dcterms:modified xsi:type="dcterms:W3CDTF">2012-01-03T12:07:24Z</dcterms:modified>
</cp:coreProperties>
</file>