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22" r:id="rId3"/>
    <p:sldId id="296" r:id="rId4"/>
    <p:sldId id="318" r:id="rId5"/>
    <p:sldId id="312" r:id="rId6"/>
    <p:sldId id="314" r:id="rId7"/>
    <p:sldId id="315" r:id="rId8"/>
    <p:sldId id="316" r:id="rId9"/>
    <p:sldId id="298" r:id="rId10"/>
    <p:sldId id="321" r:id="rId11"/>
    <p:sldId id="305" r:id="rId12"/>
    <p:sldId id="311" r:id="rId13"/>
    <p:sldId id="320" r:id="rId14"/>
    <p:sldId id="299" r:id="rId15"/>
    <p:sldId id="317" r:id="rId16"/>
    <p:sldId id="292" r:id="rId17"/>
    <p:sldId id="293" r:id="rId18"/>
    <p:sldId id="306" r:id="rId19"/>
    <p:sldId id="31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FF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117" d="100"/>
          <a:sy n="117" d="100"/>
        </p:scale>
        <p:origin x="-2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F0BADA-ABF7-4E45-AA9F-952196F8C1BE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8E02ED9-59C8-474C-A918-91D47766E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4EB82B-123F-C845-B857-10686043B566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FCD2D0-5450-5F47-8715-E0E733EE2235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C512-34D4-B14C-88CD-641B73E8F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9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90EF2-39B8-284B-BC74-FF92042824E6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4EC66-4818-A840-8E7A-06EF60836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B73C2-56B6-3F41-9E6E-B5B1853084CA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0FB4E-78DE-F742-BAE7-1C4C2BBFC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1AE18D-90ED-FF42-9FF1-DD446DAF7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191A9-56B8-014B-91C2-3C38FC0C8085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DE5B-8B26-8F49-B663-C5B6E779E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A7948-0F93-2348-AB23-4E38129027FF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350-21BD-734C-9512-1DF189D21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A0CC7-88C8-494A-B830-DF5295A00EC7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BEDAF-9100-0B47-8A12-2443645FD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B6846-B8DF-5544-B001-7B950011889B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2BBA9-1799-2547-A81C-033444285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41BEB-03B2-604A-92EA-79AF8F119C4E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1AA40-EFB6-734D-BDC8-78C831417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3BBF9-8B15-8745-8B78-917BA5D55DCC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5547-320E-2846-AD68-A8B660691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60D22-0B74-F64B-B151-35E22F923EC0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8134-7770-8F47-AA67-107E1FBAA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9D0DE-2125-4340-AB42-7FC78A651E94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32FC0-834A-6F4F-8D17-E97752930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CB78D0E-59E8-B242-9ECD-45EDFD965C6B}" type="datetimeFigureOut">
              <a:rPr lang="en-US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3C3F99F-2CCD-0742-AB6F-254AEA5AD1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962400"/>
            <a:ext cx="4519613" cy="19081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Dr. Ahmed Fathalla Ibrahim</a:t>
            </a:r>
          </a:p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Associate Professor of Anatomy</a:t>
            </a:r>
          </a:p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College of Medicine</a:t>
            </a:r>
          </a:p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King Saud University</a:t>
            </a:r>
          </a:p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E-mail: ahmedfathala@hotmail.com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4135438" cy="19081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Dr.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Zeenat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Zaidi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Associate Professor of Anatomy</a:t>
            </a:r>
          </a:p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College of Medicine</a:t>
            </a:r>
          </a:p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King Saud University</a:t>
            </a:r>
          </a:p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zeenatzaidi@hotmail.com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69342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DEVELOPMENT OF SKELETAL &amp; MUSCULAR SYSTEM</a:t>
            </a:r>
            <a:r>
              <a:rPr lang="en-US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  <a:ea typeface="+mn-ea"/>
              </a:rPr>
              <a:t/>
            </a:r>
            <a:br>
              <a:rPr lang="en-US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  <a:ea typeface="+mn-ea"/>
              </a:rPr>
            </a:b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900" y="4178300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30500" y="4178300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263" y="2278063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9013" y="2360613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863" y="227806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4100" y="4178300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7650" y="1524000"/>
            <a:ext cx="1741488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Bone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cartilaginous state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875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Appearance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primary ossification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centers: ossification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of </a:t>
            </a:r>
            <a:r>
              <a:rPr lang="en-US" sz="1600" b="1" dirty="0" err="1">
                <a:latin typeface="+mn-lt"/>
                <a:ea typeface="+mn-ea"/>
                <a:cs typeface="+mn-cs"/>
              </a:rPr>
              <a:t>diaphysis</a:t>
            </a:r>
            <a:endParaRPr lang="en-US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2117725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Appearance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secondary ossification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centers: ossification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of  epiphysis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5925" y="914400"/>
            <a:ext cx="2000250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Ossification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+mn-lt"/>
                <a:ea typeface="+mn-ea"/>
                <a:cs typeface="+mn-cs"/>
              </a:rPr>
              <a:t>epiphseal</a:t>
            </a:r>
            <a:r>
              <a:rPr lang="en-US" sz="1600" b="1" dirty="0">
                <a:latin typeface="+mn-lt"/>
                <a:ea typeface="+mn-ea"/>
                <a:cs typeface="+mn-cs"/>
              </a:rPr>
              <a:t> plate: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Complete union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+mn-ea"/>
                <a:cs typeface="+mn-cs"/>
              </a:rPr>
              <a:t>epiphysis &amp; </a:t>
            </a:r>
            <a:r>
              <a:rPr lang="en-US" sz="1600" b="1" dirty="0" err="1">
                <a:latin typeface="+mn-lt"/>
                <a:ea typeface="+mn-ea"/>
                <a:cs typeface="+mn-cs"/>
              </a:rPr>
              <a:t>diaphysis</a:t>
            </a:r>
            <a:endParaRPr lang="en-US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307" name="TextBox 29"/>
          <p:cNvSpPr txBox="1">
            <a:spLocks noChangeArrowheads="1"/>
          </p:cNvSpPr>
          <p:nvPr/>
        </p:nvSpPr>
        <p:spPr bwMode="auto">
          <a:xfrm>
            <a:off x="1676400" y="3276600"/>
            <a:ext cx="992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Diaphysi</a:t>
            </a:r>
            <a:r>
              <a:rPr lang="en-US" sz="1600" b="1">
                <a:latin typeface="Calibri" charset="0"/>
              </a:rPr>
              <a:t>s</a:t>
            </a:r>
          </a:p>
        </p:txBody>
      </p:sp>
      <p:sp>
        <p:nvSpPr>
          <p:cNvPr id="12308" name="TextBox 32"/>
          <p:cNvSpPr txBox="1">
            <a:spLocks noChangeArrowheads="1"/>
          </p:cNvSpPr>
          <p:nvPr/>
        </p:nvSpPr>
        <p:spPr bwMode="auto">
          <a:xfrm>
            <a:off x="5410200" y="2133600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Epiphysis</a:t>
            </a:r>
          </a:p>
        </p:txBody>
      </p:sp>
      <p:sp>
        <p:nvSpPr>
          <p:cNvPr id="12309" name="TextBox 35"/>
          <p:cNvSpPr txBox="1">
            <a:spLocks noChangeArrowheads="1"/>
          </p:cNvSpPr>
          <p:nvPr/>
        </p:nvSpPr>
        <p:spPr bwMode="auto">
          <a:xfrm>
            <a:off x="5410200" y="2514600"/>
            <a:ext cx="111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Epiphyseal </a:t>
            </a:r>
          </a:p>
          <a:p>
            <a:pPr eaLnBrk="1" hangingPunct="1"/>
            <a:r>
              <a:rPr lang="en-US" sz="1600">
                <a:latin typeface="Calibri" charset="0"/>
              </a:rPr>
              <a:t>plate of </a:t>
            </a:r>
          </a:p>
          <a:p>
            <a:pPr eaLnBrk="1" hangingPunct="1"/>
            <a:r>
              <a:rPr lang="en-US" sz="1600">
                <a:latin typeface="Calibri" charset="0"/>
              </a:rPr>
              <a:t>cartilage</a:t>
            </a:r>
          </a:p>
        </p:txBody>
      </p:sp>
      <p:cxnSp>
        <p:nvCxnSpPr>
          <p:cNvPr id="38" name="Straight Arrow Connector 37"/>
          <p:cNvCxnSpPr>
            <a:cxnSpLocks noChangeShapeType="1"/>
            <a:stCxn id="12309" idx="1"/>
            <a:endCxn id="21" idx="3"/>
          </p:cNvCxnSpPr>
          <p:nvPr/>
        </p:nvCxnSpPr>
        <p:spPr bwMode="auto">
          <a:xfrm rot="10800000">
            <a:off x="5257800" y="2667000"/>
            <a:ext cx="152400" cy="26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3657600" y="4572000"/>
            <a:ext cx="1085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BIRTH</a:t>
            </a:r>
          </a:p>
        </p:txBody>
      </p:sp>
      <p:cxnSp>
        <p:nvCxnSpPr>
          <p:cNvPr id="47" name="Straight Connector 46"/>
          <p:cNvCxnSpPr>
            <a:cxnSpLocks noChangeShapeType="1"/>
            <a:endCxn id="43" idx="0"/>
          </p:cNvCxnSpPr>
          <p:nvPr/>
        </p:nvCxnSpPr>
        <p:spPr bwMode="auto">
          <a:xfrm rot="16200000" flipH="1">
            <a:off x="2366963" y="2738437"/>
            <a:ext cx="3657600" cy="95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867400" y="4572000"/>
            <a:ext cx="1355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PUBERTY</a:t>
            </a:r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16200000" flipH="1">
            <a:off x="4686300" y="2628900"/>
            <a:ext cx="3657600" cy="76200"/>
          </a:xfrm>
          <a:prstGeom prst="line">
            <a:avLst/>
          </a:prstGeom>
          <a:noFill/>
          <a:ln w="76200">
            <a:solidFill>
              <a:srgbClr val="7030A0"/>
            </a:solidFill>
            <a:prstDash val="dash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463" y="2049463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7" name="TextBox 57"/>
          <p:cNvSpPr txBox="1">
            <a:spLocks noChangeArrowheads="1"/>
          </p:cNvSpPr>
          <p:nvPr/>
        </p:nvSpPr>
        <p:spPr bwMode="auto">
          <a:xfrm>
            <a:off x="5334000" y="3581400"/>
            <a:ext cx="96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Diaphysis</a:t>
            </a:r>
          </a:p>
        </p:txBody>
      </p:sp>
      <p:cxnSp>
        <p:nvCxnSpPr>
          <p:cNvPr id="60" name="Straight Arrow Connector 59"/>
          <p:cNvCxnSpPr>
            <a:cxnSpLocks noChangeShapeType="1"/>
            <a:stCxn id="12317" idx="1"/>
          </p:cNvCxnSpPr>
          <p:nvPr/>
        </p:nvCxnSpPr>
        <p:spPr bwMode="auto">
          <a:xfrm rot="10800000">
            <a:off x="5105400" y="3657600"/>
            <a:ext cx="228600" cy="93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Chord 60"/>
          <p:cNvSpPr/>
          <p:nvPr/>
        </p:nvSpPr>
        <p:spPr>
          <a:xfrm rot="17358630">
            <a:off x="7378700" y="5092700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4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Bone increases in length by</a:t>
            </a:r>
          </a:p>
          <a:p>
            <a:pPr eaLnBrk="1" hangingPunct="1"/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proliferation of epiphyseal plate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275" y="3895725"/>
            <a:ext cx="9525" cy="227647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67"/>
          <p:cNvSpPr txBox="1">
            <a:spLocks noChangeArrowheads="1"/>
          </p:cNvSpPr>
          <p:nvPr/>
        </p:nvSpPr>
        <p:spPr bwMode="auto">
          <a:xfrm>
            <a:off x="7086600" y="2971800"/>
            <a:ext cx="122713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Growth of </a:t>
            </a:r>
          </a:p>
          <a:p>
            <a:pPr eaLnBrk="1" hangingPunct="1"/>
            <a:r>
              <a:rPr lang="en-US" b="1">
                <a:latin typeface="Calibri" charset="0"/>
              </a:rPr>
              <a:t>bone stops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76400" y="152400"/>
            <a:ext cx="6019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Ossification of Long Bones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5715000"/>
            <a:ext cx="9144000" cy="923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Bone age is a good index of general maturation.  Bone age is determined by: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Appearance of ossification centers in </a:t>
            </a:r>
            <a:r>
              <a:rPr lang="en-US" b="1" dirty="0" err="1">
                <a:latin typeface="+mn-lt"/>
                <a:ea typeface="+mn-ea"/>
                <a:cs typeface="+mn-cs"/>
              </a:rPr>
              <a:t>diaphysis</a:t>
            </a:r>
            <a:r>
              <a:rPr lang="en-US" b="1" dirty="0">
                <a:latin typeface="+mn-lt"/>
                <a:ea typeface="+mn-ea"/>
                <a:cs typeface="+mn-cs"/>
              </a:rPr>
              <a:t> &amp; epiphysis (specific for each bone &amp; sex)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Disappearance of </a:t>
            </a:r>
            <a:r>
              <a:rPr lang="en-US" b="1" dirty="0" err="1">
                <a:latin typeface="+mn-lt"/>
                <a:ea typeface="+mn-ea"/>
                <a:cs typeface="+mn-cs"/>
              </a:rPr>
              <a:t>epiphyseal</a:t>
            </a:r>
            <a:r>
              <a:rPr lang="en-US" b="1" dirty="0">
                <a:latin typeface="+mn-lt"/>
                <a:ea typeface="+mn-ea"/>
                <a:cs typeface="+mn-cs"/>
              </a:rPr>
              <a:t> plate (specific for each bone &amp; sex)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3" name="Straight Arrow Connector 72"/>
          <p:cNvCxnSpPr>
            <a:cxnSpLocks noChangeShapeType="1"/>
            <a:stCxn id="12307" idx="3"/>
          </p:cNvCxnSpPr>
          <p:nvPr/>
        </p:nvCxnSpPr>
        <p:spPr bwMode="auto">
          <a:xfrm flipV="1">
            <a:off x="2668588" y="3352800"/>
            <a:ext cx="303212" cy="93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Chord 73"/>
          <p:cNvSpPr/>
          <p:nvPr/>
        </p:nvSpPr>
        <p:spPr>
          <a:xfrm rot="6692104">
            <a:off x="4868863" y="2278063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4100" y="4178300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7" name="Straight Arrow Connector 76"/>
          <p:cNvCxnSpPr>
            <a:cxnSpLocks noChangeShapeType="1"/>
            <a:stCxn id="12308" idx="1"/>
          </p:cNvCxnSpPr>
          <p:nvPr/>
        </p:nvCxnSpPr>
        <p:spPr bwMode="auto">
          <a:xfrm rot="10800000" flipV="1">
            <a:off x="5181600" y="2303463"/>
            <a:ext cx="228600" cy="58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30" name="TextBox 77"/>
          <p:cNvSpPr txBox="1">
            <a:spLocks noChangeArrowheads="1"/>
          </p:cNvSpPr>
          <p:nvPr/>
        </p:nvSpPr>
        <p:spPr bwMode="auto">
          <a:xfrm>
            <a:off x="5410200" y="4343400"/>
            <a:ext cx="947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Epiphysis</a:t>
            </a:r>
          </a:p>
        </p:txBody>
      </p:sp>
      <p:cxnSp>
        <p:nvCxnSpPr>
          <p:cNvPr id="80" name="Straight Arrow Connector 79"/>
          <p:cNvCxnSpPr>
            <a:cxnSpLocks noChangeShapeType="1"/>
            <a:stCxn id="12330" idx="1"/>
          </p:cNvCxnSpPr>
          <p:nvPr/>
        </p:nvCxnSpPr>
        <p:spPr bwMode="auto">
          <a:xfrm rot="10800000">
            <a:off x="5181600" y="4495800"/>
            <a:ext cx="228600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Development of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They develop from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mesoderm lying between bones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 fibrous joints: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mesoderm differentiates into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dense fibrous connective tissue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 cartilaginous joints: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mesoderm differentiates into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cartilage.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 synovial joints: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synovial cavity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is formed inside mesoderm; mesoderm differentiates into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synovial membrane, capsule &amp; ligaments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.</a:t>
            </a:r>
            <a:endParaRPr lang="en-US" sz="2400" b="1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11268" name="Picture 4" descr="C:\Documents and Settings\Free User\My Documents\My Pictures\aa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146175"/>
            <a:ext cx="2133600" cy="1762125"/>
          </a:xfr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1269" name="Picture 5" descr="C:\Documents and Settings\Free User\My Documents\My Pictures\a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133600"/>
            <a:ext cx="2133600" cy="2071688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270" name="Picture 6" descr="C:\Documents and Settings\Free User\My Documents\My Pictures\aw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43400"/>
            <a:ext cx="2455863" cy="2165350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Summary of Development of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343400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All bones develop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MESODERM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AXIAL SKELETON: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*Vertebrae, ribs &amp; sternum: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from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sclerotomes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somites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(paraxial mesoderm)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*Skull: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mesoderm surrounding the brain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APPENDICULAR SKELETON: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somatic part of lateral mesoderm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All bones ossify by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endochondral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ossification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EXCEPT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Some bones of skull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Clavicle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70C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70C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1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r="3572" b="3999"/>
          <a:stretch>
            <a:fillRect/>
          </a:stretch>
        </p:blipFill>
        <p:spPr>
          <a:xfrm>
            <a:off x="2438400" y="228600"/>
            <a:ext cx="5524500" cy="6400800"/>
          </a:xfrm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12 weeks embryo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DEVELOPMENT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rgbClr val="0070C0"/>
                </a:solidFill>
                <a:ea typeface="+mn-ea"/>
              </a:rPr>
              <a:t>All muscles develop from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MESODERM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 EXCEPT </a:t>
            </a:r>
            <a:r>
              <a:rPr lang="en-US" sz="3600" dirty="0" smtClean="0">
                <a:solidFill>
                  <a:srgbClr val="00B050"/>
                </a:solidFill>
                <a:ea typeface="+mn-ea"/>
              </a:rPr>
              <a:t>muscles of iris 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(eyeball) and </a:t>
            </a:r>
            <a:r>
              <a:rPr lang="en-US" sz="3600" dirty="0" err="1" smtClean="0">
                <a:solidFill>
                  <a:srgbClr val="00B050"/>
                </a:solidFill>
                <a:ea typeface="+mn-ea"/>
              </a:rPr>
              <a:t>myoepithelial</a:t>
            </a:r>
            <a:r>
              <a:rPr lang="en-US" sz="3600" dirty="0" smtClean="0">
                <a:solidFill>
                  <a:srgbClr val="00B050"/>
                </a:solidFill>
                <a:ea typeface="+mn-ea"/>
              </a:rPr>
              <a:t> cells of mammary &amp; sweat glands 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which develop from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ECTODERM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Cardiac muscles 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develop from: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splanchnic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part of lateral mesoderm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Smooth muscles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rgbClr val="0070C0"/>
                </a:solidFill>
                <a:ea typeface="+mn-ea"/>
              </a:rPr>
              <a:t>In the wall of viscera from: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splanchnic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part of lateral mesoderm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rgbClr val="0070C0"/>
                </a:solidFill>
                <a:ea typeface="+mn-ea"/>
              </a:rPr>
              <a:t>In the wall of blood &amp; lymphatic vessels from: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somatic part of lateral mesoderm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 smtClean="0">
                <a:solidFill>
                  <a:srgbClr val="0070C0"/>
                </a:solidFill>
                <a:ea typeface="+mn-ea"/>
              </a:rPr>
              <a:t>All </a:t>
            </a: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skeletal muscles 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develop from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myotomes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of paraxial mesoderm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 EXCEPT some </a:t>
            </a:r>
            <a:r>
              <a:rPr lang="en-US" sz="3600" dirty="0" smtClean="0">
                <a:solidFill>
                  <a:srgbClr val="00B050"/>
                </a:solidFill>
                <a:ea typeface="+mn-ea"/>
              </a:rPr>
              <a:t>head &amp; neck muscles </a:t>
            </a:r>
            <a:r>
              <a:rPr lang="en-US" sz="3600" dirty="0" smtClean="0">
                <a:solidFill>
                  <a:srgbClr val="0070C0"/>
                </a:solidFill>
                <a:ea typeface="+mn-ea"/>
              </a:rPr>
              <a:t>which develop from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mesoderm of pharyngeal arches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61975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Calibri" charset="0"/>
              </a:rPr>
              <a:t>Myotome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191000" cy="2057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Calibri" charset="0"/>
              </a:rPr>
              <a:t>Each myotome divides into: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latin typeface="Calibri" charset="0"/>
              </a:rPr>
              <a:t>Dorsal</a:t>
            </a:r>
            <a:r>
              <a:rPr lang="en-US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Epaxial</a:t>
            </a:r>
            <a:r>
              <a:rPr lang="en-US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division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latin typeface="Calibri" charset="0"/>
              </a:rPr>
              <a:t>Ventral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Hypaxial</a:t>
            </a:r>
            <a:r>
              <a:rPr lang="en-US">
                <a:latin typeface="Calibri" charset="0"/>
              </a:rPr>
              <a:t>  division</a:t>
            </a:r>
          </a:p>
        </p:txBody>
      </p:sp>
      <p:pic>
        <p:nvPicPr>
          <p:cNvPr id="17412" name="Picture 3" descr="C:\Users\Mansoor\Pictures\Picture1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38200"/>
            <a:ext cx="3810000" cy="2474913"/>
          </a:xfr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04800" y="3200400"/>
            <a:ext cx="42672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The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n-lt"/>
                <a:ea typeface="+mn-ea"/>
                <a:cs typeface="+mn-cs"/>
              </a:rPr>
              <a:t>Epaxial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latin typeface="+mn-lt"/>
                <a:ea typeface="+mn-ea"/>
                <a:cs typeface="+mn-cs"/>
              </a:rPr>
              <a:t>division gives rise to the </a:t>
            </a:r>
            <a:r>
              <a:rPr lang="en-US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muscles of the back</a:t>
            </a:r>
            <a:r>
              <a:rPr lang="en-US" sz="2800" dirty="0">
                <a:latin typeface="+mn-lt"/>
                <a:ea typeface="+mn-ea"/>
                <a:cs typeface="+mn-cs"/>
              </a:rPr>
              <a:t> (extensor muscles of the vertebral column)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Ventral </a:t>
            </a:r>
            <a:r>
              <a:rPr lang="en-US" sz="2800" dirty="0" err="1">
                <a:solidFill>
                  <a:srgbClr val="FF0066"/>
                </a:solidFill>
                <a:latin typeface="+mn-lt"/>
                <a:ea typeface="+mn-ea"/>
                <a:cs typeface="+mn-cs"/>
              </a:rPr>
              <a:t>Hypaxial</a:t>
            </a:r>
            <a:r>
              <a:rPr lang="en-US" sz="2800" dirty="0">
                <a:latin typeface="+mn-lt"/>
                <a:ea typeface="+mn-ea"/>
                <a:cs typeface="+mn-cs"/>
              </a:rPr>
              <a:t>  division gives rise to the </a:t>
            </a:r>
            <a:r>
              <a:rPr lang="en-US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muscles of the ventral body wall</a:t>
            </a:r>
          </a:p>
        </p:txBody>
      </p:sp>
      <p:pic>
        <p:nvPicPr>
          <p:cNvPr id="17414" name="Picture 4" descr="C:\Users\Mansoor\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0" t="5096" r="2798" b="31093"/>
          <a:stretch>
            <a:fillRect/>
          </a:stretch>
        </p:blipFill>
        <p:spPr bwMode="auto">
          <a:xfrm>
            <a:off x="4953000" y="3429000"/>
            <a:ext cx="2209800" cy="2841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10400" y="4114800"/>
            <a:ext cx="16764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7030A0"/>
                </a:solidFill>
                <a:ea typeface="+mn-ea"/>
              </a:rPr>
              <a:t>Myoblasts</a:t>
            </a:r>
            <a:r>
              <a:rPr lang="en-US" b="1" dirty="0">
                <a:solidFill>
                  <a:srgbClr val="7030A0"/>
                </a:solidFill>
                <a:ea typeface="+mn-ea"/>
              </a:rPr>
              <a:t> migrate</a:t>
            </a: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  <a:ea typeface="+mn-ea"/>
              </a:rPr>
              <a:t> into limb and give</a:t>
            </a:r>
          </a:p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Limb muscles</a:t>
            </a:r>
            <a:endParaRPr lang="en-GB" dirty="0">
              <a:solidFill>
                <a:srgbClr val="00B05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QUESTION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  <a:ea typeface="+mn-ea"/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  <a:ea typeface="+mn-ea"/>
              </a:rPr>
              <a:t>myotomes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Muscles of back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Muscles of limbs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Muscles of viscera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Cardiac muscles</a:t>
            </a:r>
            <a:endParaRPr lang="en-US" b="1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QUESTION 2</a:t>
            </a:r>
            <a:endParaRPr lang="en-US" dirty="0"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charset="0"/>
              <a:buChar char="q"/>
            </a:pPr>
            <a:r>
              <a:rPr lang="en-US" b="1">
                <a:solidFill>
                  <a:srgbClr val="0070C0"/>
                </a:solidFill>
                <a:latin typeface="Calibri" charset="0"/>
              </a:rPr>
              <a:t>Which one of the following bones ossifies by intramembranous ossification?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b="1">
                <a:solidFill>
                  <a:srgbClr val="0070C0"/>
                </a:solidFill>
                <a:latin typeface="Calibri" charset="0"/>
              </a:rPr>
              <a:t>Vertebra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b="1">
                <a:solidFill>
                  <a:srgbClr val="0070C0"/>
                </a:solidFill>
                <a:latin typeface="Calibri" charset="0"/>
              </a:rPr>
              <a:t>Humerus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b="1">
                <a:solidFill>
                  <a:srgbClr val="0070C0"/>
                </a:solidFill>
                <a:latin typeface="Calibri" charset="0"/>
              </a:rPr>
              <a:t>Ribs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b="1">
                <a:solidFill>
                  <a:srgbClr val="0070C0"/>
                </a:solidFill>
                <a:latin typeface="Calibri" charset="0"/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QUESTION 3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  <a:ea typeface="+mn-ea"/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, which one of the following statement is correct?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Primary ossification centre appears after birth.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Secondary ossification centre leads into ossification of </a:t>
            </a:r>
            <a:r>
              <a:rPr lang="en-US" b="1" dirty="0" err="1" smtClean="0">
                <a:solidFill>
                  <a:srgbClr val="0070C0"/>
                </a:solidFill>
                <a:ea typeface="+mn-ea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  <a:ea typeface="+mn-ea"/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 ossification.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  <a:ea typeface="+mn-ea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a typeface="+mn-ea"/>
              </a:rPr>
              <a:t>, growth of bone stops.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>
              <a:solidFill>
                <a:srgbClr val="0070C0"/>
              </a:solidFill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715000" y="58674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>
                <a:latin typeface="Bauhaus 93" charset="0"/>
              </a:rPr>
              <a:t>thank u &amp; good luck</a:t>
            </a:r>
            <a:endParaRPr lang="en-GB" sz="6000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b="1">
                <a:latin typeface="Calibri" charset="0"/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>
                <a:latin typeface="Calibri" charset="0"/>
              </a:rPr>
              <a:t>At the end of the lecture, the student should be able to describe the:</a:t>
            </a:r>
          </a:p>
          <a:p>
            <a:r>
              <a:rPr lang="en-US" sz="2400">
                <a:latin typeface="Calibri" charset="0"/>
              </a:rPr>
              <a:t>Division of the intraembryonic mesoderm.</a:t>
            </a:r>
          </a:p>
          <a:p>
            <a:r>
              <a:rPr lang="en-US" sz="2400">
                <a:latin typeface="Calibri" charset="0"/>
              </a:rPr>
              <a:t>Formation and division of somite.</a:t>
            </a:r>
          </a:p>
          <a:p>
            <a:r>
              <a:rPr lang="en-US" sz="2400">
                <a:latin typeface="Calibri" charset="0"/>
              </a:rPr>
              <a:t>Derivatives of somite (sclerotome &amp; myotome). </a:t>
            </a:r>
          </a:p>
          <a:p>
            <a:r>
              <a:rPr lang="en-US" sz="2400">
                <a:latin typeface="Calibri" charset="0"/>
              </a:rPr>
              <a:t>Formation of somatic and splanchnic layers of lateral plate mesoderm and their derivatives.</a:t>
            </a:r>
          </a:p>
          <a:p>
            <a:r>
              <a:rPr lang="en-US" sz="2400">
                <a:latin typeface="Calibri" charset="0"/>
              </a:rPr>
              <a:t>Difference between the intramembranous and intracartilaginous ossification and name the bones developed by these processes.</a:t>
            </a:r>
          </a:p>
          <a:p>
            <a:r>
              <a:rPr lang="en-US" sz="2400">
                <a:latin typeface="Calibri" charset="0"/>
              </a:rPr>
              <a:t>The origin of skeletal, cardiac and smooth muscles in the body.</a:t>
            </a: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Intraembryonic Mesoderm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733800" cy="5257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q"/>
            </a:pPr>
            <a:r>
              <a:rPr lang="en-US" sz="2400">
                <a:latin typeface="Calibri" charset="0"/>
              </a:rPr>
              <a:t>Develops between  Ectoderm &amp; Endoderm EXCEPT in the central axis of embryo where NOTOCHORD is found.</a:t>
            </a:r>
          </a:p>
          <a:p>
            <a:pPr eaLnBrk="1" hangingPunct="1">
              <a:buFont typeface="Wingdings" charset="0"/>
              <a:buChar char="q"/>
            </a:pPr>
            <a:r>
              <a:rPr lang="en-US" sz="2400">
                <a:latin typeface="Calibri" charset="0"/>
              </a:rPr>
              <a:t>Differentiates into 3 parts: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Paraxial mesoderm</a:t>
            </a:r>
            <a:r>
              <a:rPr lang="en-US">
                <a:latin typeface="Calibri" charset="0"/>
              </a:rPr>
              <a:t>: on each side of notochord.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Intermediate mesoderm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Lateral mesoderm</a:t>
            </a:r>
          </a:p>
        </p:txBody>
      </p:sp>
      <p:pic>
        <p:nvPicPr>
          <p:cNvPr id="5" name="Content Placeholder 3" descr="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6734" b="67026"/>
          <a:stretch>
            <a:fillRect/>
          </a:stretch>
        </p:blipFill>
        <p:spPr>
          <a:xfrm>
            <a:off x="3962400" y="2057400"/>
            <a:ext cx="4572000" cy="3400425"/>
          </a:xfrm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62800" y="1219200"/>
            <a:ext cx="1219200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Notochord: 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stimulates neural tube 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formation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>
            <a:off x="5676900" y="2247900"/>
            <a:ext cx="2133600" cy="2057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1" name="TextBox 24"/>
          <p:cNvSpPr txBox="1">
            <a:spLocks noChangeArrowheads="1"/>
          </p:cNvSpPr>
          <p:nvPr/>
        </p:nvSpPr>
        <p:spPr bwMode="auto">
          <a:xfrm>
            <a:off x="4343400" y="35814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3</a:t>
            </a:r>
          </a:p>
        </p:txBody>
      </p:sp>
      <p:sp>
        <p:nvSpPr>
          <p:cNvPr id="6152" name="TextBox 25"/>
          <p:cNvSpPr txBox="1">
            <a:spLocks noChangeArrowheads="1"/>
          </p:cNvSpPr>
          <p:nvPr/>
        </p:nvSpPr>
        <p:spPr bwMode="auto">
          <a:xfrm>
            <a:off x="4648200" y="37338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2</a:t>
            </a:r>
          </a:p>
        </p:txBody>
      </p:sp>
      <p:sp>
        <p:nvSpPr>
          <p:cNvPr id="6153" name="TextBox 26"/>
          <p:cNvSpPr txBox="1">
            <a:spLocks noChangeArrowheads="1"/>
          </p:cNvSpPr>
          <p:nvPr/>
        </p:nvSpPr>
        <p:spPr bwMode="auto">
          <a:xfrm>
            <a:off x="5029200" y="39624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990600"/>
            <a:ext cx="4419600" cy="5105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q"/>
            </a:pPr>
            <a:r>
              <a:rPr lang="en-US" sz="2800">
                <a:latin typeface="Calibri" charset="0"/>
              </a:rPr>
              <a:t>Paraxial mesoderm divides into units (</a:t>
            </a:r>
            <a:r>
              <a:rPr lang="en-US" sz="2800">
                <a:solidFill>
                  <a:srgbClr val="FF0000"/>
                </a:solidFill>
                <a:latin typeface="Calibri" charset="0"/>
              </a:rPr>
              <a:t>somites</a:t>
            </a:r>
            <a:r>
              <a:rPr lang="en-US" sz="2800">
                <a:latin typeface="Calibri" charset="0"/>
              </a:rPr>
              <a:t>).</a:t>
            </a:r>
          </a:p>
          <a:p>
            <a:pPr eaLnBrk="1" hangingPunct="1">
              <a:buFont typeface="Wingdings" charset="0"/>
              <a:buChar char="q"/>
            </a:pPr>
            <a:r>
              <a:rPr lang="en-US" sz="2800">
                <a:latin typeface="Calibri" charset="0"/>
              </a:rPr>
              <a:t>Lateral mesoderm divides by intraembryonic coelom into:</a:t>
            </a:r>
          </a:p>
          <a:p>
            <a:pPr lvl="1" eaLnBrk="1" hangingPunct="1">
              <a:buFont typeface="Wingdings" charset="0"/>
              <a:buChar char="q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Somatic mesoderm </a:t>
            </a:r>
            <a:r>
              <a:rPr lang="en-US">
                <a:latin typeface="Calibri" charset="0"/>
              </a:rPr>
              <a:t>(between ectoderm &amp; coelom).</a:t>
            </a:r>
          </a:p>
          <a:p>
            <a:pPr lvl="1" eaLnBrk="1" hangingPunct="1">
              <a:buFont typeface="Wingdings" charset="0"/>
              <a:buChar char="q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Splanchnic mesoderm </a:t>
            </a:r>
            <a:r>
              <a:rPr lang="en-US">
                <a:latin typeface="Calibri" charset="0"/>
              </a:rPr>
              <a:t>(between endoderm &amp; coelom).</a:t>
            </a:r>
          </a:p>
        </p:txBody>
      </p:sp>
      <p:pic>
        <p:nvPicPr>
          <p:cNvPr id="5" name="Content Placeholder 3" descr="es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70712"/>
          <a:stretch>
            <a:fillRect/>
          </a:stretch>
        </p:blipFill>
        <p:spPr>
          <a:xfrm>
            <a:off x="4864100" y="1600200"/>
            <a:ext cx="3975100" cy="3552825"/>
          </a:xfrm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40550" y="2514600"/>
            <a:ext cx="22034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Somatic mesoderm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4114800"/>
            <a:ext cx="2119313" cy="338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Intraembryonic celome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029200"/>
            <a:ext cx="25288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Splanchnic mesoderm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6744494" y="4533106"/>
            <a:ext cx="990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6858794" y="3277394"/>
            <a:ext cx="990600" cy="227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267200" cy="3124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A small cavity, the </a:t>
            </a:r>
            <a:r>
              <a:rPr lang="en-US" sz="2400">
                <a:solidFill>
                  <a:srgbClr val="FF3399"/>
                </a:solidFill>
                <a:latin typeface="Calibri" charset="0"/>
              </a:rPr>
              <a:t>myocele</a:t>
            </a:r>
            <a:r>
              <a:rPr lang="en-US" sz="2400">
                <a:latin typeface="Calibri" charset="0"/>
              </a:rPr>
              <a:t> appears in each somite but soon disappears</a:t>
            </a:r>
          </a:p>
          <a:p>
            <a:pPr eaLnBrk="1" hangingPunct="1"/>
            <a:r>
              <a:rPr lang="en-US" sz="2400">
                <a:latin typeface="Calibri" charset="0"/>
              </a:rPr>
              <a:t>Each somite divides into ventromedial part called </a:t>
            </a:r>
            <a:r>
              <a:rPr lang="en-US" sz="2400" b="1">
                <a:solidFill>
                  <a:srgbClr val="00FF00"/>
                </a:solidFill>
                <a:latin typeface="Calibri" charset="0"/>
              </a:rPr>
              <a:t>sclerotome</a:t>
            </a:r>
            <a:r>
              <a:rPr lang="en-US" sz="2400">
                <a:solidFill>
                  <a:srgbClr val="00FF00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and dorsolateral part the </a:t>
            </a:r>
            <a:r>
              <a:rPr lang="en-US" sz="2400" b="1">
                <a:solidFill>
                  <a:srgbClr val="00FF00"/>
                </a:solidFill>
                <a:latin typeface="Calibri" charset="0"/>
              </a:rPr>
              <a:t>dermomyotome</a:t>
            </a:r>
          </a:p>
          <a:p>
            <a:pPr eaLnBrk="1" hangingPunct="1"/>
            <a:endParaRPr lang="en-US" sz="2800">
              <a:solidFill>
                <a:schemeClr val="hlink"/>
              </a:solidFill>
              <a:latin typeface="Calibri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19600" y="1447800"/>
          <a:ext cx="449580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13657143" imgH="17928553" progId="MSPhotoEd.3">
                  <p:embed/>
                </p:oleObj>
              </mc:Choice>
              <mc:Fallback>
                <p:oleObj name="Photo Editor Photo" r:id="rId3" imgW="13657143" imgH="17928553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045" t="72192" r="2940" b="836"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449580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6477000" y="4267200"/>
            <a:ext cx="304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" name="Down Arrow 5"/>
          <p:cNvSpPr>
            <a:spLocks noChangeArrowheads="1"/>
          </p:cNvSpPr>
          <p:nvPr/>
        </p:nvSpPr>
        <p:spPr bwMode="auto">
          <a:xfrm rot="2311122">
            <a:off x="6978650" y="3402013"/>
            <a:ext cx="153988" cy="685800"/>
          </a:xfrm>
          <a:prstGeom prst="downArrow">
            <a:avLst>
              <a:gd name="adj1" fmla="val 50000"/>
              <a:gd name="adj2" fmla="val 49917"/>
            </a:avLst>
          </a:prstGeom>
          <a:solidFill>
            <a:srgbClr val="FF3300"/>
          </a:solidFill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0" name="Down Arrow 6"/>
          <p:cNvSpPr>
            <a:spLocks noChangeArrowheads="1"/>
          </p:cNvSpPr>
          <p:nvPr/>
        </p:nvSpPr>
        <p:spPr bwMode="auto">
          <a:xfrm rot="-10231070">
            <a:off x="6456363" y="4276725"/>
            <a:ext cx="176212" cy="685800"/>
          </a:xfrm>
          <a:prstGeom prst="downArrow">
            <a:avLst>
              <a:gd name="adj1" fmla="val 50000"/>
              <a:gd name="adj2" fmla="val 50162"/>
            </a:avLst>
          </a:prstGeom>
          <a:solidFill>
            <a:srgbClr val="FF3300"/>
          </a:solidFill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228600" y="3886200"/>
            <a:ext cx="4114800" cy="2246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1">
              <a:buClr>
                <a:schemeClr val="hlink"/>
              </a:buClr>
              <a:buSzPct val="120000"/>
            </a:pPr>
            <a:r>
              <a:rPr lang="en-US" sz="2000">
                <a:solidFill>
                  <a:srgbClr val="FF0000"/>
                </a:solidFill>
              </a:rPr>
              <a:t>Sclerotome: </a:t>
            </a:r>
            <a:r>
              <a:rPr lang="en-US" sz="2000"/>
              <a:t>Bones of the axial skeleton (cranium, vertebral column, ribs and sternum) 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sz="2000">
                <a:solidFill>
                  <a:srgbClr val="FF0000"/>
                </a:solidFill>
              </a:rPr>
              <a:t>Myotome: </a:t>
            </a:r>
            <a:r>
              <a:rPr lang="en-US" sz="2000"/>
              <a:t>Associated muscles of the back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/>
              <a:t>&amp;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sz="2000">
                <a:solidFill>
                  <a:srgbClr val="FF0000"/>
                </a:solidFill>
              </a:rPr>
              <a:t>Dermatome: </a:t>
            </a:r>
            <a:r>
              <a:rPr lang="en-US" sz="2000"/>
              <a:t>The adjacent dermis of the skin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343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Based on the mode of development, there are two types of bones in the body: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Calibri" charset="0"/>
              </a:rPr>
              <a:t>Cartilage bones</a:t>
            </a:r>
            <a:r>
              <a:rPr lang="en-US" sz="2400">
                <a:latin typeface="Calibri" charset="0"/>
              </a:rPr>
              <a:t>, that develop via </a:t>
            </a:r>
            <a:r>
              <a:rPr lang="en-US" sz="2400" b="1">
                <a:solidFill>
                  <a:srgbClr val="FF0000"/>
                </a:solidFill>
                <a:latin typeface="Calibri" charset="0"/>
              </a:rPr>
              <a:t>intracartilagenous 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alibri" charset="0"/>
              </a:rPr>
              <a:t>endochondral ossification)</a:t>
            </a:r>
            <a:r>
              <a:rPr lang="en-US" sz="2400" b="1">
                <a:latin typeface="Calibri" charset="0"/>
              </a:rPr>
              <a:t>. </a:t>
            </a:r>
            <a:r>
              <a:rPr lang="en-US" sz="2400">
                <a:latin typeface="Calibri" charset="0"/>
              </a:rPr>
              <a:t>A cartilage model first forms and is eventually replaced with bone e.g. formation of the bones of the axial &amp; appendicular skeletons and the cranial base. </a:t>
            </a:r>
            <a:endParaRPr lang="en-US" sz="2400" b="1">
              <a:latin typeface="Calibri" charset="0"/>
            </a:endParaRP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Calibri" charset="0"/>
              </a:rPr>
              <a:t>Membrane bones</a:t>
            </a:r>
            <a:r>
              <a:rPr lang="en-US" sz="2400" b="1">
                <a:latin typeface="Calibri" charset="0"/>
              </a:rPr>
              <a:t>, </a:t>
            </a:r>
            <a:r>
              <a:rPr lang="en-US" sz="2400">
                <a:latin typeface="Calibri" charset="0"/>
              </a:rPr>
              <a:t>that develop via </a:t>
            </a:r>
            <a:r>
              <a:rPr lang="en-US" sz="2400" b="1">
                <a:solidFill>
                  <a:srgbClr val="FF0000"/>
                </a:solidFill>
                <a:latin typeface="Calibri" charset="0"/>
              </a:rPr>
              <a:t>intramembranous ossification</a:t>
            </a:r>
            <a:r>
              <a:rPr lang="en-US" sz="2400">
                <a:latin typeface="Calibri" charset="0"/>
              </a:rPr>
              <a:t>. Bone forms directly from mesenchymal cells without the prior formation of cartilage e.g. majority of bones of the face and skull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639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Development of the Bones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Development of Cranium (Skull)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4953000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</a:rPr>
              <a:t>The skull bones develops from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mesoderm around the developing brain.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</a:rPr>
              <a:t>The skull consists of: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Neuro</a:t>
            </a:r>
            <a:r>
              <a:rPr lang="en-US" sz="2400" dirty="0" err="1" smtClean="0">
                <a:solidFill>
                  <a:srgbClr val="0070C0"/>
                </a:solidFill>
                <a:ea typeface="+mn-ea"/>
              </a:rPr>
              <a:t>cranium</a:t>
            </a:r>
            <a:r>
              <a:rPr lang="en-US" sz="2400" dirty="0" smtClean="0">
                <a:solidFill>
                  <a:srgbClr val="0070C0"/>
                </a:solidFill>
                <a:ea typeface="+mn-ea"/>
              </a:rPr>
              <a:t>: protective case for brain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Viscero</a:t>
            </a:r>
            <a:r>
              <a:rPr lang="en-US" sz="2400" dirty="0" err="1" smtClean="0">
                <a:solidFill>
                  <a:srgbClr val="0070C0"/>
                </a:solidFill>
                <a:ea typeface="+mn-ea"/>
              </a:rPr>
              <a:t>cranium</a:t>
            </a:r>
            <a:r>
              <a:rPr lang="en-US" sz="2400" dirty="0" smtClean="0">
                <a:solidFill>
                  <a:srgbClr val="0070C0"/>
                </a:solidFill>
                <a:ea typeface="+mn-ea"/>
              </a:rPr>
              <a:t>: skeleton of face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</a:rPr>
              <a:t>Bones of skull ossify either by: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70C0"/>
                </a:solidFill>
                <a:ea typeface="+mn-ea"/>
              </a:rPr>
              <a:t>Intracartilagenous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ea typeface="+mn-ea"/>
              </a:rPr>
              <a:t>Endochondral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) ossification, 	or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70C0"/>
                </a:solidFill>
                <a:ea typeface="+mn-ea"/>
              </a:rPr>
              <a:t>Intramembranous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ossification</a:t>
            </a:r>
            <a:endParaRPr lang="en-US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9220" name="Picture 5" descr="http://fc04.deviantart.net/fs70/f/2010/207/d/9/skull_illustration_by_yungty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030" r="18182" b="3030"/>
          <a:stretch>
            <a:fillRect/>
          </a:stretch>
        </p:blipFill>
        <p:spPr bwMode="auto">
          <a:xfrm>
            <a:off x="6629400" y="2057400"/>
            <a:ext cx="195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ket 5"/>
          <p:cNvSpPr/>
          <p:nvPr/>
        </p:nvSpPr>
        <p:spPr>
          <a:xfrm>
            <a:off x="6553200" y="2209800"/>
            <a:ext cx="76200" cy="1295400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6553200" y="3581400"/>
            <a:ext cx="76200" cy="1143000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8400" y="33528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38862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52400"/>
            <a:ext cx="548640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3200400" cy="3786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Bones of skull that ossify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intramembranous</a:t>
            </a:r>
            <a:r>
              <a:rPr lang="en-US" sz="2400" dirty="0">
                <a:latin typeface="+mn-lt"/>
                <a:ea typeface="+mn-ea"/>
                <a:cs typeface="+mn-cs"/>
              </a:rPr>
              <a:t> ossification: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Frontal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Parietal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+mn-lt"/>
                <a:ea typeface="+mn-ea"/>
                <a:cs typeface="+mn-cs"/>
              </a:rPr>
              <a:t>Zygomatic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+mn-lt"/>
                <a:ea typeface="+mn-ea"/>
                <a:cs typeface="+mn-cs"/>
              </a:rPr>
              <a:t>Squamous</a:t>
            </a:r>
            <a:r>
              <a:rPr lang="en-US" sz="2400" dirty="0">
                <a:latin typeface="+mn-lt"/>
                <a:ea typeface="+mn-ea"/>
                <a:cs typeface="+mn-cs"/>
              </a:rPr>
              <a:t> temporal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Maxilla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</a:rPr>
              <a:t>Mandible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6670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25146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2954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4478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5908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0480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495800"/>
            <a:ext cx="3276600" cy="1200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Base of skull develops by </a:t>
            </a:r>
          </a:p>
          <a:p>
            <a:pPr algn="ctr"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intracartilagenous ossification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4196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3200400" y="914400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Mesenchyme from lateral mesoderm</a:t>
            </a:r>
          </a:p>
        </p:txBody>
      </p:sp>
      <p:cxnSp>
        <p:nvCxnSpPr>
          <p:cNvPr id="10" name="Straight Arrow Connector 9"/>
          <p:cNvCxnSpPr>
            <a:cxnSpLocks noChangeShapeType="1"/>
            <a:stCxn id="11267" idx="2"/>
          </p:cNvCxnSpPr>
          <p:nvPr/>
        </p:nvCxnSpPr>
        <p:spPr bwMode="auto">
          <a:xfrm rot="5400000">
            <a:off x="4542632" y="1389856"/>
            <a:ext cx="620712" cy="409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304800" y="2895600"/>
            <a:ext cx="639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Induces growth of mesenchyme &amp; its transformation into cartilage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2628900" y="2705100"/>
            <a:ext cx="3048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19200" y="5715000"/>
            <a:ext cx="26384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Calibri" charset="0"/>
              </a:rPr>
              <a:t>Cartilage ossifies by:</a:t>
            </a:r>
          </a:p>
          <a:p>
            <a:pPr algn="ctr" eaLnBrk="1" hangingPunct="1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Endochondral ossification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5638800"/>
            <a:ext cx="44227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Calibri" charset="0"/>
              </a:rPr>
              <a:t>Myoblasts migrate from myotomes  to form:</a:t>
            </a:r>
          </a:p>
          <a:p>
            <a:pPr algn="ctr" eaLnBrk="1" hangingPunct="1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Muscles of limbs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894</Words>
  <Application>Microsoft Macintosh PowerPoint</Application>
  <PresentationFormat>On-screen Show (4:3)</PresentationFormat>
  <Paragraphs>161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Bauhaus 93</vt:lpstr>
      <vt:lpstr>Office Theme</vt:lpstr>
      <vt:lpstr>Microsoft Photo Editor 3.0 Photo</vt:lpstr>
      <vt:lpstr>PowerPoint Presentation</vt:lpstr>
      <vt:lpstr>OBJECTIVES</vt:lpstr>
      <vt:lpstr>Intraembryonic Mesoderm</vt:lpstr>
      <vt:lpstr>PowerPoint Presentation</vt:lpstr>
      <vt:lpstr>PowerPoint Presentation</vt:lpstr>
      <vt:lpstr>PowerPoint Presentation</vt:lpstr>
      <vt:lpstr>Development of Cranium (Skull)</vt:lpstr>
      <vt:lpstr>PowerPoint Presentation</vt:lpstr>
      <vt:lpstr>PowerPoint Presentation</vt:lpstr>
      <vt:lpstr>PowerPoint Presentation</vt:lpstr>
      <vt:lpstr>Development of Joints</vt:lpstr>
      <vt:lpstr>Summary of Development of Bone</vt:lpstr>
      <vt:lpstr>PowerPoint Presentation</vt:lpstr>
      <vt:lpstr>DEVELOPMENT OF MUSCLES</vt:lpstr>
      <vt:lpstr>Myotome</vt:lpstr>
      <vt:lpstr>QUESTION 1</vt:lpstr>
      <vt:lpstr>QUESTION 2</vt:lpstr>
      <vt:lpstr>QUESTION 3</vt:lpstr>
      <vt:lpstr>thank u &amp; 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Development of skeletal &amp; muscular system2010</dc:title>
  <dc:creator>Dr.Zeenat Zaidi</dc:creator>
  <cp:lastModifiedBy>User</cp:lastModifiedBy>
  <cp:revision>243</cp:revision>
  <dcterms:created xsi:type="dcterms:W3CDTF">2010-12-12T06:26:04Z</dcterms:created>
  <dcterms:modified xsi:type="dcterms:W3CDTF">2011-12-12T13:26:46Z</dcterms:modified>
</cp:coreProperties>
</file>