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415" r:id="rId2"/>
    <p:sldId id="388" r:id="rId3"/>
    <p:sldId id="389" r:id="rId4"/>
    <p:sldId id="391" r:id="rId5"/>
    <p:sldId id="413" r:id="rId6"/>
    <p:sldId id="405" r:id="rId7"/>
    <p:sldId id="414" r:id="rId8"/>
    <p:sldId id="390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12" r:id="rId17"/>
    <p:sldId id="404" r:id="rId18"/>
    <p:sldId id="406" r:id="rId19"/>
    <p:sldId id="416" r:id="rId20"/>
    <p:sldId id="417" r:id="rId21"/>
    <p:sldId id="418" r:id="rId22"/>
    <p:sldId id="419" r:id="rId23"/>
    <p:sldId id="420" r:id="rId24"/>
    <p:sldId id="421" r:id="rId25"/>
    <p:sldId id="423" r:id="rId26"/>
  </p:sldIdLst>
  <p:sldSz cx="9144000" cy="6858000" type="screen4x3"/>
  <p:notesSz cx="6851650" cy="9747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CC33"/>
    <a:srgbClr val="009900"/>
    <a:srgbClr val="9900FF"/>
    <a:srgbClr val="CC66FF"/>
    <a:srgbClr val="CC99FF"/>
    <a:srgbClr val="0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84690" autoAdjust="0"/>
  </p:normalViewPr>
  <p:slideViewPr>
    <p:cSldViewPr snapToGrid="0">
      <p:cViewPr varScale="1">
        <p:scale>
          <a:sx n="106" d="100"/>
          <a:sy n="106" d="100"/>
        </p:scale>
        <p:origin x="-3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8" d="100"/>
          <a:sy n="28" d="100"/>
        </p:scale>
        <p:origin x="-1186" y="-77"/>
      </p:cViewPr>
      <p:guideLst>
        <p:guide orient="horz" pos="3070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4" Type="http://schemas.openxmlformats.org/officeDocument/2006/relationships/slide" Target="slides/slide14.xml"/><Relationship Id="rId5" Type="http://schemas.openxmlformats.org/officeDocument/2006/relationships/slide" Target="slides/slide16.xml"/><Relationship Id="rId6" Type="http://schemas.openxmlformats.org/officeDocument/2006/relationships/slide" Target="slides/slide17.xml"/><Relationship Id="rId1" Type="http://schemas.openxmlformats.org/officeDocument/2006/relationships/slide" Target="slides/slide3.xml"/><Relationship Id="rId2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F7D0B3-DD14-4F46-9D4E-F54FEB3C3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87425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285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183456-38DC-6348-A952-94DD0BAE1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9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479EA5B7-B30F-F14C-BD95-C3676877FAA5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GB" sz="2400" b="1" u="sng">
                <a:latin typeface="Times New Roman" charset="0"/>
                <a:cs typeface="Times New Roman" charset="0"/>
              </a:rPr>
              <a:t>Functions of perichondrium</a:t>
            </a:r>
            <a:r>
              <a:rPr lang="en-GB" sz="2400" b="1">
                <a:latin typeface="Times New Roman" charset="0"/>
                <a:cs typeface="Times New Roman" charset="0"/>
              </a:rPr>
              <a:t>:</a:t>
            </a:r>
            <a:endParaRPr lang="en-GB" sz="2400">
              <a:latin typeface="Times New Roman" charset="0"/>
              <a:cs typeface="Times New Roman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GB" sz="2200">
                <a:latin typeface="Times New Roman" charset="0"/>
                <a:cs typeface="Times New Roman" charset="0"/>
              </a:rPr>
              <a:t>a. Nutritive function (by diffusion from its blood vessels).</a:t>
            </a:r>
          </a:p>
          <a:p>
            <a:pPr lvl="1" eaLnBrk="1" hangingPunct="1">
              <a:spcBef>
                <a:spcPct val="10000"/>
              </a:spcBef>
            </a:pPr>
            <a:r>
              <a:rPr lang="en-GB" sz="2200">
                <a:latin typeface="Times New Roman" charset="0"/>
                <a:cs typeface="Times New Roman" charset="0"/>
              </a:rPr>
              <a:t>b. Chondrogenic function.</a:t>
            </a:r>
          </a:p>
          <a:p>
            <a:pPr lvl="1" eaLnBrk="1" hangingPunct="1">
              <a:spcBef>
                <a:spcPct val="10000"/>
              </a:spcBef>
            </a:pPr>
            <a:r>
              <a:rPr lang="en-GB" sz="2200">
                <a:latin typeface="Times New Roman" charset="0"/>
                <a:cs typeface="Times New Roman" charset="0"/>
              </a:rPr>
              <a:t>c. Gives attachment to muscles &amp; tendons.</a:t>
            </a:r>
            <a:endParaRPr lang="en-US" sz="2200">
              <a:latin typeface="Times New Roman" charset="0"/>
              <a:cs typeface="Times New Roman" charset="0"/>
            </a:endParaRP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01CE61EA-1E25-014C-BF4D-5BB9D61155B2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ar-sa">
              <a:latin typeface="Times New Roman" charset="0"/>
              <a:cs typeface="Times New Roman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88EB82DE-AA54-9E41-863A-DA42912B8820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Functions:</a:t>
            </a:r>
          </a:p>
          <a:p>
            <a:pPr lvl="1" algn="just" eaLnBrk="1" hangingPunct="1"/>
            <a:r>
              <a:rPr lang="en-GB">
                <a:latin typeface="Times New Roman" charset="0"/>
                <a:cs typeface="Times New Roman" charset="0"/>
              </a:rPr>
              <a:t>Forms the skeleton of the foetus.</a:t>
            </a:r>
          </a:p>
          <a:p>
            <a:pPr lvl="1" algn="just" eaLnBrk="1" hangingPunct="1"/>
            <a:r>
              <a:rPr lang="en-GB">
                <a:latin typeface="Times New Roman" charset="0"/>
                <a:cs typeface="Times New Roman" charset="0"/>
              </a:rPr>
              <a:t>Protection of bony surfaces, at joints.</a:t>
            </a:r>
          </a:p>
          <a:p>
            <a:pPr lvl="1" eaLnBrk="1" hangingPunct="1"/>
            <a:r>
              <a:rPr lang="en-GB">
                <a:latin typeface="Times New Roman" charset="0"/>
                <a:cs typeface="Times New Roman" charset="0"/>
              </a:rPr>
              <a:t>Keeps the respiratory tract open.</a:t>
            </a:r>
            <a:r>
              <a:rPr lang="en-US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CD1B9BA7-5498-B844-989F-D419D8BEA931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2C9F4DB8-10DA-9140-B11A-30D0E0EBB84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ar-sa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lvl="1" eaLnBrk="1" hangingPunct="1"/>
            <a:endParaRPr lang="ar-sa">
              <a:latin typeface="Times New Roman" charset="0"/>
              <a:cs typeface="Times New Roman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75AA188F-1107-2448-9E8E-D29A8ACB30A3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latin typeface="Times New Roman" charset="0"/>
                <a:cs typeface="Times New Roman" charset="0"/>
              </a:rPr>
              <a:t>They maintain the bone matrix,.by continuous deposition of calcium salts</a:t>
            </a: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FCF3A849-53BC-0246-8074-C14313E1BA2F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ar-sa">
              <a:latin typeface="Times New Roman" charset="0"/>
              <a:cs typeface="Times New Roman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C9156F55-9561-8A42-AA69-B542C0E1FCEA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Times New Roman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A972FEA4-E624-2247-B21E-A8054B0AAC1F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670175"/>
            <a:ext cx="7772400" cy="758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281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2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008187" cy="339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872163" cy="339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5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0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6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68425"/>
            <a:ext cx="3787775" cy="225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368425"/>
            <a:ext cx="3787775" cy="225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7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7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06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3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12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0" y="1063625"/>
            <a:ext cx="9144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368425"/>
            <a:ext cx="7727950" cy="2257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4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766763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CARTILAGE &amp; BONE</a:t>
            </a:r>
            <a:endParaRPr lang="ar-sa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68425"/>
            <a:ext cx="7727950" cy="3684588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Arial" charset="0"/>
                <a:cs typeface="Arial" charset="0"/>
              </a:rPr>
              <a:t>Objectives:</a:t>
            </a:r>
          </a:p>
          <a:p>
            <a:r>
              <a:rPr lang="en-US">
                <a:latin typeface="Arial" charset="0"/>
                <a:cs typeface="Arial" charset="0"/>
              </a:rPr>
              <a:t>By the end of this lecture, the student should describe the microscopic structure, distribution and growth of the different types of:</a:t>
            </a:r>
          </a:p>
          <a:p>
            <a:pPr lvl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  <a:cs typeface="Arial" charset="0"/>
              </a:rPr>
              <a:t>(1) Cartilage.</a:t>
            </a:r>
          </a:p>
          <a:p>
            <a:pPr lvl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  <a:cs typeface="Arial" charset="0"/>
              </a:rPr>
              <a:t>(2) Bone.</a:t>
            </a:r>
            <a:endParaRPr lang="ar-sa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9388"/>
            <a:ext cx="7772400" cy="758825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BONE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1117600"/>
            <a:ext cx="8224838" cy="5368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>
                <a:latin typeface="Arial" charset="0"/>
                <a:cs typeface="Arial" charset="0"/>
              </a:rPr>
              <a:t>Bone is a specialized type of C.T. with a </a:t>
            </a:r>
            <a:r>
              <a:rPr lang="en-US" sz="2000" u="sng">
                <a:latin typeface="Arial" charset="0"/>
                <a:cs typeface="Arial" charset="0"/>
              </a:rPr>
              <a:t>hard</a:t>
            </a:r>
            <a:r>
              <a:rPr lang="en-US" sz="2000">
                <a:latin typeface="Arial" charset="0"/>
                <a:cs typeface="Arial" charset="0"/>
              </a:rPr>
              <a:t> matrix.</a:t>
            </a:r>
          </a:p>
          <a:p>
            <a:pPr>
              <a:spcBef>
                <a:spcPts val="60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  <a:cs typeface="Arial" charset="0"/>
              </a:rPr>
              <a:t>Types: </a:t>
            </a:r>
            <a:r>
              <a:rPr lang="en-US" sz="2000">
                <a:latin typeface="Arial" charset="0"/>
                <a:cs typeface="Arial" charset="0"/>
              </a:rPr>
              <a:t>2 types</a:t>
            </a:r>
          </a:p>
          <a:p>
            <a:pPr lvl="1">
              <a:spcBef>
                <a:spcPts val="600"/>
              </a:spcBef>
            </a:pPr>
            <a:r>
              <a:rPr lang="en-GB" sz="2000">
                <a:latin typeface="Arial" charset="0"/>
                <a:ea typeface="ＭＳ Ｐゴシック" charset="0"/>
                <a:cs typeface="Times New Roman" charset="0"/>
              </a:rPr>
              <a:t>Compact and spongy (ca</a:t>
            </a:r>
            <a:r>
              <a:rPr lang="ar-sa" sz="2000">
                <a:latin typeface="Arial" charset="0"/>
                <a:ea typeface="ＭＳ Ｐゴシック" charset="0"/>
                <a:cs typeface="Times New Roman" charset="0"/>
              </a:rPr>
              <a:t>ncellous(</a:t>
            </a:r>
            <a:r>
              <a:rPr lang="en-GB" sz="2000">
                <a:latin typeface="Arial" charset="0"/>
                <a:ea typeface="ＭＳ Ｐゴシック" charset="0"/>
                <a:cs typeface="Times New Roman" charset="0"/>
              </a:rPr>
              <a:t> bone</a:t>
            </a:r>
            <a:r>
              <a:rPr lang="en-US" sz="2000"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GB" sz="2000" b="1">
                <a:solidFill>
                  <a:schemeClr val="tx2"/>
                </a:solidFill>
                <a:latin typeface="Arial" charset="0"/>
                <a:cs typeface="Times New Roman" charset="0"/>
              </a:rPr>
              <a:t>Components</a:t>
            </a:r>
            <a:r>
              <a:rPr lang="en-US" sz="2000" b="1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</a:p>
          <a:p>
            <a:pPr lvl="1" algn="just">
              <a:spcBef>
                <a:spcPts val="600"/>
              </a:spcBef>
            </a:pPr>
            <a:r>
              <a:rPr lang="en-GB" sz="2000" b="1" u="sng">
                <a:latin typeface="Arial" charset="0"/>
                <a:ea typeface="ＭＳ Ｐゴシック" charset="0"/>
                <a:cs typeface="Times New Roman" charset="0"/>
              </a:rPr>
              <a:t>Bone Cells</a:t>
            </a:r>
            <a:r>
              <a:rPr lang="en-GB" sz="2000">
                <a:latin typeface="Arial" charset="0"/>
                <a:ea typeface="ＭＳ Ｐゴシック" charset="0"/>
                <a:cs typeface="Times New Roman" charset="0"/>
              </a:rPr>
              <a:t>: 4 types.</a:t>
            </a:r>
            <a:r>
              <a:rPr lang="en-US" sz="2000">
                <a:latin typeface="Arial" charset="0"/>
                <a:ea typeface="ＭＳ Ｐゴシック" charset="0"/>
                <a:cs typeface="Times New Roman" charset="0"/>
              </a:rPr>
              <a:t> </a:t>
            </a:r>
            <a:endParaRPr lang="en-GB" sz="2000">
              <a:latin typeface="Arial" charset="0"/>
              <a:ea typeface="ＭＳ Ｐゴシック" charset="0"/>
              <a:cs typeface="Times New Roman" charset="0"/>
            </a:endParaRPr>
          </a:p>
          <a:p>
            <a:pPr lvl="1" algn="just">
              <a:spcBef>
                <a:spcPts val="600"/>
              </a:spcBef>
            </a:pPr>
            <a:r>
              <a:rPr lang="en-GB" sz="2000" b="1" u="sng">
                <a:latin typeface="Arial" charset="0"/>
                <a:ea typeface="ＭＳ Ｐゴシック" charset="0"/>
                <a:cs typeface="Times New Roman" charset="0"/>
              </a:rPr>
              <a:t>Bone Matrix</a:t>
            </a:r>
            <a:r>
              <a:rPr lang="en-GB" sz="2000" b="1">
                <a:latin typeface="Arial" charset="0"/>
                <a:ea typeface="ＭＳ Ｐゴシック" charset="0"/>
                <a:cs typeface="Times New Roman" charset="0"/>
              </a:rPr>
              <a:t>: </a:t>
            </a:r>
            <a:r>
              <a:rPr lang="en-GB" sz="2000">
                <a:latin typeface="Arial" charset="0"/>
                <a:ea typeface="ＭＳ Ｐゴシック" charset="0"/>
                <a:cs typeface="Times New Roman" charset="0"/>
              </a:rPr>
              <a:t>hard because it is calcified </a:t>
            </a:r>
            <a:r>
              <a:rPr lang="en-GB" sz="2000">
                <a:solidFill>
                  <a:schemeClr val="accent2"/>
                </a:solidFill>
                <a:latin typeface="Arial" charset="0"/>
                <a:ea typeface="ＭＳ Ｐゴシック" charset="0"/>
                <a:cs typeface="Times New Roman" charset="0"/>
              </a:rPr>
              <a:t>(Calcium salts).</a:t>
            </a:r>
          </a:p>
          <a:p>
            <a:pPr lvl="1" algn="just">
              <a:spcBef>
                <a:spcPts val="600"/>
              </a:spcBef>
              <a:buFontTx/>
              <a:buNone/>
            </a:pPr>
            <a:r>
              <a:rPr lang="en-GB" sz="2000">
                <a:latin typeface="Arial" charset="0"/>
                <a:ea typeface="ＭＳ Ｐゴシック" charset="0"/>
                <a:cs typeface="Times New Roman" charset="0"/>
              </a:rPr>
              <a:t>                           It contains </a:t>
            </a:r>
            <a:r>
              <a:rPr lang="en-GB" sz="2000" u="sng">
                <a:solidFill>
                  <a:srgbClr val="FF0000"/>
                </a:solidFill>
                <a:latin typeface="Arial" charset="0"/>
                <a:ea typeface="ＭＳ Ｐゴシック" charset="0"/>
                <a:cs typeface="Times New Roman" charset="0"/>
              </a:rPr>
              <a:t>type I collagen </a:t>
            </a:r>
            <a:r>
              <a:rPr lang="en-GB" sz="2000">
                <a:latin typeface="Arial" charset="0"/>
                <a:ea typeface="ＭＳ Ｐゴシック" charset="0"/>
                <a:cs typeface="Times New Roman" charset="0"/>
              </a:rPr>
              <a:t>fibers.</a:t>
            </a:r>
          </a:p>
          <a:p>
            <a:pPr lvl="1" algn="just">
              <a:spcBef>
                <a:spcPts val="600"/>
              </a:spcBef>
              <a:buFontTx/>
              <a:buNone/>
            </a:pPr>
            <a:r>
              <a:rPr lang="en-GB" sz="2000">
                <a:latin typeface="Arial" charset="0"/>
                <a:ea typeface="ＭＳ Ｐゴシック" charset="0"/>
                <a:cs typeface="Times New Roman" charset="0"/>
              </a:rPr>
              <a:t>                           It forms </a:t>
            </a:r>
            <a:r>
              <a:rPr lang="en-GB" sz="2000" b="1">
                <a:solidFill>
                  <a:srgbClr val="92D050"/>
                </a:solidFill>
                <a:latin typeface="Arial" charset="0"/>
                <a:ea typeface="ＭＳ Ｐゴシック" charset="0"/>
                <a:cs typeface="Times New Roman" charset="0"/>
              </a:rPr>
              <a:t>bone lamellae and trabeculae</a:t>
            </a:r>
            <a:r>
              <a:rPr lang="en-GB" sz="2000">
                <a:solidFill>
                  <a:srgbClr val="92D050"/>
                </a:solidFill>
                <a:latin typeface="Arial" charset="0"/>
                <a:ea typeface="ＭＳ Ｐゴシック" charset="0"/>
                <a:cs typeface="Times New Roman" charset="0"/>
              </a:rPr>
              <a:t>. </a:t>
            </a:r>
          </a:p>
          <a:p>
            <a:pPr lvl="1" algn="just">
              <a:spcBef>
                <a:spcPts val="600"/>
              </a:spcBef>
            </a:pPr>
            <a:r>
              <a:rPr lang="en-GB" sz="2000" b="1">
                <a:latin typeface="Arial" charset="0"/>
                <a:ea typeface="ＭＳ Ｐゴシック" charset="0"/>
                <a:cs typeface="Times New Roman" charset="0"/>
              </a:rPr>
              <a:t>Periosteum.</a:t>
            </a:r>
          </a:p>
          <a:p>
            <a:pPr lvl="1" algn="just">
              <a:spcBef>
                <a:spcPts val="600"/>
              </a:spcBef>
            </a:pPr>
            <a:r>
              <a:rPr lang="en-GB" sz="2000" b="1">
                <a:latin typeface="Arial" charset="0"/>
                <a:ea typeface="ＭＳ Ｐゴシック" charset="0"/>
                <a:cs typeface="Times New Roman" charset="0"/>
              </a:rPr>
              <a:t>Endosteum.</a:t>
            </a:r>
            <a:endParaRPr lang="en-US" sz="2000" b="1">
              <a:latin typeface="Arial" charset="0"/>
              <a:ea typeface="ＭＳ Ｐゴシック" charset="0"/>
              <a:cs typeface="Times New Roman" charset="0"/>
            </a:endParaRPr>
          </a:p>
          <a:p>
            <a:pPr>
              <a:spcBef>
                <a:spcPts val="60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  <a:cs typeface="Arial" charset="0"/>
              </a:rPr>
              <a:t>Functions:</a:t>
            </a:r>
          </a:p>
          <a:p>
            <a:pPr lvl="1" algn="just">
              <a:spcBef>
                <a:spcPts val="600"/>
              </a:spcBef>
            </a:pPr>
            <a:r>
              <a:rPr lang="en-GB" sz="2000">
                <a:latin typeface="Arial" charset="0"/>
                <a:ea typeface="ＭＳ Ｐゴシック" charset="0"/>
                <a:cs typeface="Times New Roman" charset="0"/>
              </a:rPr>
              <a:t>body support.</a:t>
            </a:r>
          </a:p>
          <a:p>
            <a:pPr lvl="1" algn="just">
              <a:spcBef>
                <a:spcPts val="600"/>
              </a:spcBef>
            </a:pPr>
            <a:r>
              <a:rPr lang="en-GB" sz="2000">
                <a:latin typeface="Arial" charset="0"/>
                <a:ea typeface="ＭＳ Ｐゴシック" charset="0"/>
                <a:cs typeface="Times New Roman" charset="0"/>
              </a:rPr>
              <a:t>protection of vital organs as brain &amp; bone marrow.</a:t>
            </a:r>
          </a:p>
          <a:p>
            <a:pPr lvl="1">
              <a:spcBef>
                <a:spcPts val="600"/>
              </a:spcBef>
            </a:pPr>
            <a:r>
              <a:rPr lang="en-GB" sz="2000">
                <a:latin typeface="Arial" charset="0"/>
                <a:ea typeface="ＭＳ Ｐゴシック" charset="0"/>
                <a:cs typeface="Times New Roman" charset="0"/>
              </a:rPr>
              <a:t>calcium store.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Bone Cells</a:t>
            </a:r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8113" y="1285875"/>
            <a:ext cx="6689725" cy="5045075"/>
          </a:xfrm>
        </p:spPr>
        <p:txBody>
          <a:bodyPr/>
          <a:lstStyle/>
          <a:p>
            <a:pPr marL="476250" indent="-476250">
              <a:spcBef>
                <a:spcPts val="1200"/>
              </a:spcBef>
              <a:buFont typeface="Wingdings" charset="0"/>
              <a:buNone/>
            </a:pP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1-	 </a:t>
            </a:r>
            <a:r>
              <a:rPr lang="en-GB" sz="28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Osteogenic Cells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:</a:t>
            </a:r>
          </a:p>
          <a:p>
            <a:pPr marL="952500" lvl="1">
              <a:spcBef>
                <a:spcPts val="1200"/>
              </a:spcBef>
            </a:pP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in periosteum &amp; endosteum</a:t>
            </a:r>
            <a:r>
              <a:rPr lang="en-GB">
                <a:latin typeface="Arial" charset="0"/>
                <a:cs typeface="Arial" charset="0"/>
              </a:rPr>
              <a:t>.</a:t>
            </a:r>
          </a:p>
          <a:p>
            <a:pPr marL="952500" lvl="1">
              <a:spcBef>
                <a:spcPts val="1200"/>
              </a:spcBef>
            </a:pPr>
            <a:r>
              <a:rPr lang="en-GB" b="1" u="sng">
                <a:latin typeface="Arial" charset="0"/>
                <a:ea typeface="ＭＳ Ｐゴシック" charset="0"/>
                <a:cs typeface="Times New Roman" charset="0"/>
              </a:rPr>
              <a:t>Fate</a:t>
            </a:r>
            <a:r>
              <a:rPr lang="en-GB" b="1">
                <a:latin typeface="Arial" charset="0"/>
                <a:ea typeface="ＭＳ Ｐゴシック" charset="0"/>
                <a:cs typeface="Times New Roman" charset="0"/>
              </a:rPr>
              <a:t>: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 give rise to osteoblasts.</a:t>
            </a:r>
          </a:p>
          <a:p>
            <a:pPr marL="476250" indent="-476250">
              <a:spcBef>
                <a:spcPts val="1200"/>
              </a:spcBef>
              <a:buFont typeface="Wingdings" charset="0"/>
              <a:buNone/>
            </a:pP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2-	 </a:t>
            </a:r>
            <a:r>
              <a:rPr lang="en-GB" sz="28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Osteoblasts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imes New Roman" charset="0"/>
              </a:rPr>
              <a:t>:</a:t>
            </a:r>
            <a:r>
              <a:rPr lang="en-US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 </a:t>
            </a:r>
            <a:endParaRPr lang="en-GB" sz="2800" b="1">
              <a:solidFill>
                <a:schemeClr val="tx2"/>
              </a:solidFill>
              <a:latin typeface="Arial" charset="0"/>
              <a:cs typeface="Traditional Arabic" charset="0"/>
            </a:endParaRPr>
          </a:p>
          <a:p>
            <a:pPr marL="952500" lvl="1">
              <a:spcBef>
                <a:spcPts val="1200"/>
              </a:spcBef>
            </a:pP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in periosteum &amp; endosteum.</a:t>
            </a:r>
            <a:endParaRPr lang="en-GB">
              <a:latin typeface="Arial" charset="0"/>
              <a:cs typeface="Arial" charset="0"/>
            </a:endParaRPr>
          </a:p>
          <a:p>
            <a:pPr marL="952500" lvl="1">
              <a:spcBef>
                <a:spcPts val="1200"/>
              </a:spcBef>
            </a:pPr>
            <a:r>
              <a:rPr lang="en-GB" b="1" u="sng">
                <a:latin typeface="Arial" charset="0"/>
                <a:ea typeface="ＭＳ Ｐゴシック" charset="0"/>
                <a:cs typeface="Times New Roman" charset="0"/>
              </a:rPr>
              <a:t>Origin</a:t>
            </a:r>
            <a:r>
              <a:rPr lang="en-GB" b="1">
                <a:latin typeface="Arial" charset="0"/>
                <a:ea typeface="ＭＳ Ｐゴシック" charset="0"/>
                <a:cs typeface="Times New Roman" charset="0"/>
              </a:rPr>
              <a:t>: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 osteogenic cells.</a:t>
            </a: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marL="952500" lvl="1">
              <a:spcBef>
                <a:spcPts val="1200"/>
              </a:spcBef>
            </a:pPr>
            <a:r>
              <a:rPr lang="en-GB" b="1" u="sng">
                <a:latin typeface="Arial" charset="0"/>
                <a:ea typeface="ＭＳ Ｐゴシック" charset="0"/>
                <a:cs typeface="Times New Roman" charset="0"/>
              </a:rPr>
              <a:t>Function</a:t>
            </a:r>
            <a:r>
              <a:rPr lang="en-GB" b="1">
                <a:latin typeface="Arial" charset="0"/>
                <a:ea typeface="ＭＳ Ｐゴシック" charset="0"/>
                <a:cs typeface="Times New Roman" charset="0"/>
              </a:rPr>
              <a:t>: 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They secrete the bone matrix &amp; deposit Ca salts in it.</a:t>
            </a:r>
          </a:p>
          <a:p>
            <a:pPr marL="952500" lvl="1">
              <a:spcBef>
                <a:spcPts val="1200"/>
              </a:spcBef>
            </a:pPr>
            <a:r>
              <a:rPr lang="en-GB" b="1" u="sng">
                <a:latin typeface="Arial" charset="0"/>
                <a:ea typeface="ＭＳ Ｐゴシック" charset="0"/>
                <a:cs typeface="Times New Roman" charset="0"/>
              </a:rPr>
              <a:t>Fate</a:t>
            </a:r>
            <a:r>
              <a:rPr lang="en-GB" b="1">
                <a:latin typeface="Arial" charset="0"/>
                <a:ea typeface="ＭＳ Ｐゴシック" charset="0"/>
                <a:cs typeface="Times New Roman" charset="0"/>
              </a:rPr>
              <a:t>: 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change to osteocytes.</a:t>
            </a:r>
          </a:p>
        </p:txBody>
      </p:sp>
      <p:pic>
        <p:nvPicPr>
          <p:cNvPr id="13316" name="Picture 11" descr="F:\HISTOLOGY\Pics\MyImages\Bone\Ce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53" b="31758"/>
          <a:stretch>
            <a:fillRect/>
          </a:stretch>
        </p:blipFill>
        <p:spPr bwMode="auto">
          <a:xfrm>
            <a:off x="6788150" y="3457575"/>
            <a:ext cx="210978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Bone Cells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285875"/>
            <a:ext cx="5843587" cy="4184650"/>
          </a:xfrm>
        </p:spPr>
        <p:txBody>
          <a:bodyPr/>
          <a:lstStyle/>
          <a:p>
            <a:pPr marL="476250" indent="-476250">
              <a:lnSpc>
                <a:spcPct val="110000"/>
              </a:lnSpc>
              <a:spcBef>
                <a:spcPts val="600"/>
              </a:spcBef>
              <a:buFont typeface="Wingdings" charset="0"/>
              <a:buNone/>
            </a:pP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3-	</a:t>
            </a:r>
            <a:r>
              <a:rPr lang="en-GB" sz="28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Osteocytes</a:t>
            </a:r>
            <a:r>
              <a:rPr lang="en-US" sz="28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 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:</a:t>
            </a:r>
          </a:p>
          <a:p>
            <a:pPr marL="952500" lvl="1">
              <a:lnSpc>
                <a:spcPct val="110000"/>
              </a:lnSpc>
              <a:spcBef>
                <a:spcPts val="600"/>
              </a:spcBef>
            </a:pP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Branched cells.</a:t>
            </a:r>
            <a:r>
              <a:rPr lang="en-US">
                <a:latin typeface="Arial" charset="0"/>
                <a:cs typeface="Arial" charset="0"/>
              </a:rPr>
              <a:t> </a:t>
            </a:r>
            <a:endParaRPr lang="en-GB">
              <a:latin typeface="Arial" charset="0"/>
              <a:cs typeface="Arial" charset="0"/>
            </a:endParaRPr>
          </a:p>
          <a:p>
            <a:pPr marL="952500" lvl="1">
              <a:lnSpc>
                <a:spcPct val="110000"/>
              </a:lnSpc>
              <a:spcBef>
                <a:spcPts val="600"/>
              </a:spcBef>
            </a:pP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Present singly in </a:t>
            </a:r>
            <a:r>
              <a:rPr lang="en-GB" u="sng">
                <a:latin typeface="Arial" charset="0"/>
                <a:ea typeface="ＭＳ Ｐゴシック" charset="0"/>
                <a:cs typeface="Times New Roman" charset="0"/>
              </a:rPr>
              <a:t>lacunae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. Their branches run in the </a:t>
            </a:r>
            <a:r>
              <a:rPr lang="en-GB" u="sng">
                <a:latin typeface="Arial" charset="0"/>
                <a:ea typeface="ＭＳ Ｐゴシック" charset="0"/>
                <a:cs typeface="Times New Roman" charset="0"/>
              </a:rPr>
              <a:t>canaliculi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.</a:t>
            </a:r>
            <a:r>
              <a:rPr lang="en-US">
                <a:latin typeface="Arial" charset="0"/>
                <a:cs typeface="Arial" charset="0"/>
              </a:rPr>
              <a:t> </a:t>
            </a:r>
            <a:endParaRPr lang="en-GB">
              <a:latin typeface="Arial" charset="0"/>
              <a:cs typeface="Arial" charset="0"/>
            </a:endParaRPr>
          </a:p>
          <a:p>
            <a:pPr marL="952500" lvl="1">
              <a:lnSpc>
                <a:spcPct val="110000"/>
              </a:lnSpc>
              <a:spcBef>
                <a:spcPts val="600"/>
              </a:spcBef>
            </a:pPr>
            <a:r>
              <a:rPr lang="en-GB" b="1" u="sng">
                <a:latin typeface="Arial" charset="0"/>
                <a:ea typeface="ＭＳ Ｐゴシック" charset="0"/>
                <a:cs typeface="Times New Roman" charset="0"/>
              </a:rPr>
              <a:t>Origin</a:t>
            </a:r>
            <a:r>
              <a:rPr lang="en-GB" b="1">
                <a:latin typeface="Arial" charset="0"/>
                <a:ea typeface="ＭＳ Ｐゴシック" charset="0"/>
                <a:cs typeface="Times New Roman" charset="0"/>
              </a:rPr>
              <a:t>: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 osteoblasts.</a:t>
            </a: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marL="952500" lvl="1">
              <a:lnSpc>
                <a:spcPct val="110000"/>
              </a:lnSpc>
              <a:spcBef>
                <a:spcPts val="600"/>
              </a:spcBef>
            </a:pPr>
            <a:r>
              <a:rPr lang="en-GB" b="1" u="sng">
                <a:latin typeface="Arial" charset="0"/>
                <a:ea typeface="ＭＳ Ｐゴシック" charset="0"/>
                <a:cs typeface="Times New Roman" charset="0"/>
              </a:rPr>
              <a:t>Function</a:t>
            </a:r>
            <a:r>
              <a:rPr lang="en-GB" b="1">
                <a:latin typeface="Arial" charset="0"/>
                <a:ea typeface="ＭＳ Ｐゴシック" charset="0"/>
                <a:cs typeface="Times New Roman" charset="0"/>
              </a:rPr>
              <a:t>: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 They maintain the bone matrix.</a:t>
            </a:r>
          </a:p>
        </p:txBody>
      </p:sp>
      <p:pic>
        <p:nvPicPr>
          <p:cNvPr id="14340" name="Picture 4" descr="F:\HISTOLOGY\Pics\MyImages\Bone\Ce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8" r="39523" b="23581"/>
          <a:stretch>
            <a:fillRect/>
          </a:stretch>
        </p:blipFill>
        <p:spPr bwMode="auto">
          <a:xfrm>
            <a:off x="6051550" y="2176463"/>
            <a:ext cx="2862263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Bone Cells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219200"/>
            <a:ext cx="6454775" cy="5127625"/>
          </a:xfrm>
        </p:spPr>
        <p:txBody>
          <a:bodyPr/>
          <a:lstStyle/>
          <a:p>
            <a:pPr marL="476250" indent="-476250">
              <a:lnSpc>
                <a:spcPct val="120000"/>
              </a:lnSpc>
              <a:spcBef>
                <a:spcPts val="600"/>
              </a:spcBef>
              <a:buFont typeface="Wingdings" charset="0"/>
              <a:buNone/>
            </a:pP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4-	 </a:t>
            </a:r>
            <a:r>
              <a:rPr lang="en-GB" sz="28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Osteoclasts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imes New Roman" charset="0"/>
              </a:rPr>
              <a:t>:</a:t>
            </a:r>
            <a:r>
              <a:rPr lang="en-US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 </a:t>
            </a:r>
            <a:endParaRPr lang="en-GB" sz="2800" b="1">
              <a:solidFill>
                <a:schemeClr val="tx2"/>
              </a:solidFill>
              <a:latin typeface="Arial" charset="0"/>
              <a:cs typeface="Traditional Arabic" charset="0"/>
            </a:endParaRPr>
          </a:p>
          <a:p>
            <a:pPr marL="952500" lvl="1">
              <a:lnSpc>
                <a:spcPct val="120000"/>
              </a:lnSpc>
              <a:spcBef>
                <a:spcPts val="600"/>
              </a:spcBef>
            </a:pP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Large multinucleated cells on bony surfaces, in </a:t>
            </a:r>
            <a:r>
              <a:rPr lang="en-GB" u="sng">
                <a:latin typeface="Arial" charset="0"/>
                <a:ea typeface="ＭＳ Ｐゴシック" charset="0"/>
                <a:cs typeface="Times New Roman" charset="0"/>
              </a:rPr>
              <a:t>Howship’s lacunae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.</a:t>
            </a:r>
          </a:p>
          <a:p>
            <a:pPr marL="952500" lvl="1">
              <a:lnSpc>
                <a:spcPct val="120000"/>
              </a:lnSpc>
              <a:spcBef>
                <a:spcPts val="600"/>
              </a:spcBef>
            </a:pP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They have striated or ruffled border.</a:t>
            </a:r>
            <a:endParaRPr lang="en-GB">
              <a:latin typeface="Arial" charset="0"/>
              <a:cs typeface="Arial" charset="0"/>
            </a:endParaRPr>
          </a:p>
          <a:p>
            <a:pPr marL="952500" lvl="1">
              <a:lnSpc>
                <a:spcPct val="120000"/>
              </a:lnSpc>
              <a:spcBef>
                <a:spcPts val="600"/>
              </a:spcBef>
            </a:pP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Cytoplasm is rich in lysosomes.</a:t>
            </a: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 </a:t>
            </a:r>
          </a:p>
          <a:p>
            <a:pPr marL="952500" lvl="1">
              <a:lnSpc>
                <a:spcPct val="120000"/>
              </a:lnSpc>
              <a:spcBef>
                <a:spcPts val="600"/>
              </a:spcBef>
            </a:pPr>
            <a:r>
              <a:rPr lang="en-GB" b="1" u="sng">
                <a:latin typeface="Arial" charset="0"/>
                <a:ea typeface="ＭＳ Ｐゴシック" charset="0"/>
                <a:cs typeface="Times New Roman" charset="0"/>
              </a:rPr>
              <a:t>Origin</a:t>
            </a:r>
            <a:r>
              <a:rPr lang="en-GB" b="1">
                <a:latin typeface="Arial" charset="0"/>
                <a:ea typeface="ＭＳ Ｐゴシック" charset="0"/>
                <a:cs typeface="Times New Roman" charset="0"/>
              </a:rPr>
              <a:t>: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 blood monocytes.</a:t>
            </a: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marL="952500" lvl="1">
              <a:lnSpc>
                <a:spcPct val="120000"/>
              </a:lnSpc>
              <a:spcBef>
                <a:spcPts val="600"/>
              </a:spcBef>
            </a:pPr>
            <a:r>
              <a:rPr lang="en-GB" b="1" u="sng">
                <a:latin typeface="Arial" charset="0"/>
                <a:ea typeface="ＭＳ Ｐゴシック" charset="0"/>
                <a:cs typeface="Times New Roman" charset="0"/>
              </a:rPr>
              <a:t>Function</a:t>
            </a:r>
            <a:r>
              <a:rPr lang="en-GB" b="1">
                <a:latin typeface="Arial" charset="0"/>
                <a:ea typeface="ＭＳ Ｐゴシック" charset="0"/>
                <a:cs typeface="Times New Roman" charset="0"/>
              </a:rPr>
              <a:t>: 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bone resorption.</a:t>
            </a:r>
          </a:p>
        </p:txBody>
      </p:sp>
      <p:pic>
        <p:nvPicPr>
          <p:cNvPr id="15364" name="Picture 4" descr="F:\HISTOLOGY\Pics\MyImages\Bone\Ce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7" r="3468" b="22699"/>
          <a:stretch>
            <a:fillRect/>
          </a:stretch>
        </p:blipFill>
        <p:spPr bwMode="auto">
          <a:xfrm>
            <a:off x="6359525" y="1709738"/>
            <a:ext cx="255111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Compact Bone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0350" y="1439863"/>
            <a:ext cx="5180013" cy="49212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>
                <a:latin typeface="Arial" charset="0"/>
                <a:cs typeface="Times New Roman" charset="0"/>
              </a:rPr>
              <a:t>It is found in the </a:t>
            </a:r>
            <a:r>
              <a:rPr lang="en-GB" sz="2800" u="sng">
                <a:latin typeface="Arial" charset="0"/>
                <a:cs typeface="Times New Roman" charset="0"/>
              </a:rPr>
              <a:t>diaphysis of long bones</a:t>
            </a:r>
            <a:r>
              <a:rPr lang="en-GB" sz="2800">
                <a:latin typeface="Arial" charset="0"/>
                <a:cs typeface="Times New Roman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GB" sz="2800">
                <a:latin typeface="Arial" charset="0"/>
                <a:cs typeface="Times New Roman" charset="0"/>
              </a:rPr>
              <a:t>Consists of: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GB" sz="2800" b="1">
                <a:solidFill>
                  <a:schemeClr val="tx2"/>
                </a:solidFill>
                <a:latin typeface="Arial" charset="0"/>
                <a:cs typeface="Times New Roman" charset="0"/>
              </a:rPr>
              <a:t>	1-	</a:t>
            </a:r>
            <a:r>
              <a:rPr lang="en-GB" sz="28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Periosteum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imes New Roman" charset="0"/>
              </a:rPr>
              <a:t>:</a:t>
            </a:r>
            <a:r>
              <a:rPr lang="en-US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 </a:t>
            </a:r>
            <a:endParaRPr lang="en-GB" sz="2800" b="1">
              <a:solidFill>
                <a:schemeClr val="tx2"/>
              </a:solidFill>
              <a:latin typeface="Arial" charset="0"/>
              <a:cs typeface="Traditional Arabic" charset="0"/>
            </a:endParaRPr>
          </a:p>
          <a:p>
            <a:pPr lvl="2">
              <a:spcBef>
                <a:spcPts val="1200"/>
              </a:spcBef>
            </a:pPr>
            <a:r>
              <a:rPr lang="en-GB" u="sng">
                <a:latin typeface="Arial" charset="0"/>
                <a:ea typeface="ＭＳ Ｐゴシック" charset="0"/>
                <a:cs typeface="Times New Roman" charset="0"/>
              </a:rPr>
              <a:t>Outer fibrous layer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.</a:t>
            </a:r>
            <a:endParaRPr lang="en-GB">
              <a:latin typeface="Arial" charset="0"/>
              <a:cs typeface="Arial" charset="0"/>
            </a:endParaRPr>
          </a:p>
          <a:p>
            <a:pPr lvl="2">
              <a:spcBef>
                <a:spcPts val="1200"/>
              </a:spcBef>
            </a:pPr>
            <a:r>
              <a:rPr lang="en-GB" u="sng">
                <a:latin typeface="Arial" charset="0"/>
                <a:ea typeface="ＭＳ Ｐゴシック" charset="0"/>
                <a:cs typeface="Times New Roman" charset="0"/>
              </a:rPr>
              <a:t>Inner osteogenic layer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.</a:t>
            </a:r>
            <a:endParaRPr lang="en-GB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GB" sz="2800" b="1">
                <a:solidFill>
                  <a:schemeClr val="tx2"/>
                </a:solidFill>
                <a:latin typeface="Arial" charset="0"/>
                <a:cs typeface="Times New Roman" charset="0"/>
              </a:rPr>
              <a:t>	2-	</a:t>
            </a:r>
            <a:r>
              <a:rPr lang="en-GB" sz="28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Endosteum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imes New Roman" charset="0"/>
              </a:rPr>
              <a:t>.</a:t>
            </a:r>
            <a:endParaRPr lang="en-US" sz="2800" b="1">
              <a:solidFill>
                <a:schemeClr val="tx2"/>
              </a:solidFill>
              <a:latin typeface="Arial" charset="0"/>
              <a:cs typeface="Times New Roman" charset="0"/>
            </a:endParaRP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GB" sz="2800" b="1">
                <a:solidFill>
                  <a:schemeClr val="tx2"/>
                </a:solidFill>
                <a:latin typeface="Arial" charset="0"/>
                <a:cs typeface="Times New Roman" charset="0"/>
              </a:rPr>
              <a:t>	3-	</a:t>
            </a:r>
            <a:r>
              <a:rPr lang="en-GB" sz="28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Bone Lamellae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imes New Roman" charset="0"/>
              </a:rPr>
              <a:t>.</a:t>
            </a:r>
            <a:endParaRPr lang="ar-sa" sz="2800" b="1">
              <a:solidFill>
                <a:schemeClr val="tx2"/>
              </a:solidFill>
              <a:latin typeface="Arial" charset="0"/>
              <a:cs typeface="Times New Roman" charset="0"/>
            </a:endParaRP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ar-sa" sz="2800" b="1">
                <a:solidFill>
                  <a:schemeClr val="tx2"/>
                </a:solidFill>
                <a:latin typeface="Arial" charset="0"/>
                <a:cs typeface="Times New Roman" charset="0"/>
              </a:rPr>
              <a:t>   </a:t>
            </a:r>
            <a:r>
              <a:rPr lang="en-US" sz="2800" b="1">
                <a:solidFill>
                  <a:schemeClr val="tx2"/>
                </a:solidFill>
                <a:latin typeface="Arial" charset="0"/>
                <a:cs typeface="Times New Roman" charset="0"/>
              </a:rPr>
              <a:t> 4-  </a:t>
            </a:r>
            <a:r>
              <a:rPr lang="en-US" sz="28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Bone Cells.</a:t>
            </a:r>
            <a:endParaRPr lang="en-GB" sz="2800" b="1" u="sng">
              <a:solidFill>
                <a:schemeClr val="tx2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16388" name="Picture 6" descr="F:\HISTOLOGY\Pics\MyImages\Bone\Comp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7" r="4512" b="18317"/>
          <a:stretch>
            <a:fillRect/>
          </a:stretch>
        </p:blipFill>
        <p:spPr bwMode="auto">
          <a:xfrm>
            <a:off x="5532438" y="1609725"/>
            <a:ext cx="3392487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7"/>
          <p:cNvSpPr>
            <a:spLocks noChangeShapeType="1"/>
          </p:cNvSpPr>
          <p:nvPr/>
        </p:nvSpPr>
        <p:spPr bwMode="auto">
          <a:xfrm flipV="1">
            <a:off x="4632325" y="2667000"/>
            <a:ext cx="990600" cy="1676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 flipV="1">
            <a:off x="4160838" y="2484438"/>
            <a:ext cx="1431925" cy="13414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413125" y="5013325"/>
            <a:ext cx="2789238" cy="5794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Compact Bone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1292225"/>
            <a:ext cx="5629275" cy="5943600"/>
          </a:xfrm>
        </p:spPr>
        <p:txBody>
          <a:bodyPr/>
          <a:lstStyle/>
          <a:p>
            <a:pPr marL="385763" indent="-385763">
              <a:lnSpc>
                <a:spcPct val="110000"/>
              </a:lnSpc>
              <a:spcBef>
                <a:spcPts val="600"/>
              </a:spcBef>
              <a:buFont typeface="Wingdings" charset="0"/>
              <a:buNone/>
            </a:pPr>
            <a:r>
              <a:rPr lang="en-GB" sz="28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Bone Lamellae</a:t>
            </a:r>
            <a:r>
              <a:rPr lang="en-GB" sz="2800">
                <a:solidFill>
                  <a:schemeClr val="tx2"/>
                </a:solidFill>
                <a:latin typeface="Arial" charset="0"/>
                <a:cs typeface="Times New Roman" charset="0"/>
              </a:rPr>
              <a:t>:</a:t>
            </a:r>
          </a:p>
          <a:p>
            <a:pPr marL="385763" indent="-385763">
              <a:lnSpc>
                <a:spcPct val="110000"/>
              </a:lnSpc>
              <a:spcBef>
                <a:spcPts val="600"/>
              </a:spcBef>
              <a:buFont typeface="Wingdings" charset="0"/>
              <a:buNone/>
            </a:pPr>
            <a:r>
              <a:rPr lang="en-GB" sz="2200" b="1">
                <a:latin typeface="Arial" charset="0"/>
                <a:cs typeface="Times New Roman" charset="0"/>
              </a:rPr>
              <a:t>1-  </a:t>
            </a:r>
            <a:r>
              <a:rPr lang="en-GB" sz="2200" b="1" u="sng">
                <a:solidFill>
                  <a:srgbClr val="FF0000"/>
                </a:solidFill>
                <a:latin typeface="Arial" charset="0"/>
                <a:cs typeface="Times New Roman" charset="0"/>
              </a:rPr>
              <a:t>Haversian Systems (Osteons)</a:t>
            </a:r>
            <a:r>
              <a:rPr lang="en-GB" sz="2200" b="1">
                <a:solidFill>
                  <a:srgbClr val="FF0000"/>
                </a:solidFill>
                <a:latin typeface="Arial" charset="0"/>
                <a:cs typeface="Times New Roman" charset="0"/>
              </a:rPr>
              <a:t>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2200">
                <a:latin typeface="Arial" charset="0"/>
                <a:ea typeface="ＭＳ Ｐゴシック" charset="0"/>
                <a:cs typeface="Times New Roman" charset="0"/>
              </a:rPr>
              <a:t>Longitudinal cylinders.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2200">
                <a:latin typeface="Arial" charset="0"/>
                <a:ea typeface="ＭＳ Ｐゴシック" charset="0"/>
                <a:cs typeface="Times New Roman" charset="0"/>
              </a:rPr>
              <a:t>Each is formed of </a:t>
            </a:r>
            <a:r>
              <a:rPr lang="en-GB" sz="2200">
                <a:solidFill>
                  <a:srgbClr val="E700E7"/>
                </a:solidFill>
                <a:latin typeface="Arial" charset="0"/>
                <a:ea typeface="ＭＳ Ｐゴシック" charset="0"/>
                <a:cs typeface="Times New Roman" charset="0"/>
              </a:rPr>
              <a:t>concentric bone lamellae</a:t>
            </a:r>
            <a:r>
              <a:rPr lang="en-GB" sz="2200">
                <a:latin typeface="Arial" charset="0"/>
                <a:ea typeface="ＭＳ Ｐゴシック" charset="0"/>
                <a:cs typeface="Times New Roman" charset="0"/>
              </a:rPr>
              <a:t> &amp; a </a:t>
            </a:r>
            <a:r>
              <a:rPr lang="en-GB" sz="2200" u="sng">
                <a:solidFill>
                  <a:srgbClr val="E700E7"/>
                </a:solidFill>
                <a:latin typeface="Arial" charset="0"/>
                <a:ea typeface="ＭＳ Ｐゴシック" charset="0"/>
                <a:cs typeface="Times New Roman" charset="0"/>
              </a:rPr>
              <a:t>Haversian canal</a:t>
            </a:r>
            <a:r>
              <a:rPr lang="en-GB" sz="2200">
                <a:latin typeface="Arial" charset="0"/>
                <a:ea typeface="ＭＳ Ｐゴシック" charset="0"/>
                <a:cs typeface="Times New Roman" charset="0"/>
              </a:rPr>
              <a:t>, running in the center.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2200" u="sng">
                <a:solidFill>
                  <a:srgbClr val="00FF00"/>
                </a:solidFill>
                <a:latin typeface="Arial" charset="0"/>
                <a:ea typeface="ＭＳ Ｐゴシック" charset="0"/>
                <a:cs typeface="Times New Roman" charset="0"/>
              </a:rPr>
              <a:t>Volkmann’s canals:</a:t>
            </a:r>
            <a:r>
              <a:rPr lang="en-GB" sz="2200">
                <a:solidFill>
                  <a:srgbClr val="00FF00"/>
                </a:solidFill>
                <a:latin typeface="Arial" charset="0"/>
                <a:ea typeface="ＭＳ Ｐゴシック" charset="0"/>
                <a:cs typeface="Times New Roman" charset="0"/>
              </a:rPr>
              <a:t>                  </a:t>
            </a:r>
            <a:r>
              <a:rPr lang="en-GB" sz="2200">
                <a:latin typeface="Arial" charset="0"/>
                <a:ea typeface="ＭＳ Ｐゴシック" charset="0"/>
                <a:cs typeface="Times New Roman" charset="0"/>
              </a:rPr>
              <a:t>connect the Haversian canals together.</a:t>
            </a:r>
            <a:r>
              <a:rPr lang="en-US" sz="2200">
                <a:latin typeface="Arial" charset="0"/>
                <a:ea typeface="ＭＳ Ｐゴシック" charset="0"/>
                <a:cs typeface="Times New Roman" charset="0"/>
              </a:rPr>
              <a:t> They run obliquely or transversely.</a:t>
            </a:r>
            <a:endParaRPr lang="en-GB" sz="2200">
              <a:latin typeface="Arial" charset="0"/>
              <a:ea typeface="ＭＳ Ｐゴシック" charset="0"/>
              <a:cs typeface="Times New Roman" charset="0"/>
            </a:endParaRPr>
          </a:p>
          <a:p>
            <a:pPr marL="385763" indent="-385763">
              <a:lnSpc>
                <a:spcPct val="110000"/>
              </a:lnSpc>
              <a:spcBef>
                <a:spcPts val="600"/>
              </a:spcBef>
              <a:buFont typeface="Wingdings" charset="0"/>
              <a:buNone/>
            </a:pPr>
            <a:r>
              <a:rPr lang="en-GB" sz="2200" b="1">
                <a:latin typeface="Arial" charset="0"/>
                <a:cs typeface="Times New Roman" charset="0"/>
              </a:rPr>
              <a:t>2.  </a:t>
            </a:r>
            <a:r>
              <a:rPr lang="en-GB" sz="2200" b="1" u="sng">
                <a:latin typeface="Arial" charset="0"/>
                <a:cs typeface="Times New Roman" charset="0"/>
              </a:rPr>
              <a:t>External Circumferential Lamellae</a:t>
            </a:r>
            <a:r>
              <a:rPr lang="en-GB" sz="2200" b="1">
                <a:latin typeface="Arial" charset="0"/>
                <a:cs typeface="Times New Roman" charset="0"/>
              </a:rPr>
              <a:t>.</a:t>
            </a:r>
          </a:p>
          <a:p>
            <a:pPr marL="385763" indent="-385763">
              <a:lnSpc>
                <a:spcPct val="110000"/>
              </a:lnSpc>
              <a:spcBef>
                <a:spcPts val="600"/>
              </a:spcBef>
              <a:buFont typeface="Wingdings" charset="0"/>
              <a:buNone/>
            </a:pPr>
            <a:r>
              <a:rPr lang="en-GB" sz="2200" b="1">
                <a:latin typeface="Arial" charset="0"/>
                <a:cs typeface="Times New Roman" charset="0"/>
              </a:rPr>
              <a:t>3-  </a:t>
            </a:r>
            <a:r>
              <a:rPr lang="en-GB" sz="2200" b="1" u="sng">
                <a:latin typeface="Arial" charset="0"/>
                <a:cs typeface="Times New Roman" charset="0"/>
              </a:rPr>
              <a:t>Internal Circumferential Lamellae</a:t>
            </a:r>
            <a:r>
              <a:rPr lang="en-GB" sz="2200" b="1">
                <a:latin typeface="Arial" charset="0"/>
                <a:cs typeface="Times New Roman" charset="0"/>
              </a:rPr>
              <a:t>.</a:t>
            </a:r>
            <a:endParaRPr lang="en-GB" sz="2200">
              <a:latin typeface="Arial" charset="0"/>
              <a:cs typeface="Times New Roman" charset="0"/>
            </a:endParaRPr>
          </a:p>
          <a:p>
            <a:pPr marL="385763" indent="-385763">
              <a:lnSpc>
                <a:spcPct val="110000"/>
              </a:lnSpc>
              <a:spcBef>
                <a:spcPts val="600"/>
              </a:spcBef>
              <a:buFont typeface="Wingdings" charset="0"/>
              <a:buNone/>
            </a:pPr>
            <a:r>
              <a:rPr lang="en-GB" sz="2200" b="1">
                <a:latin typeface="Arial" charset="0"/>
                <a:cs typeface="Times New Roman" charset="0"/>
              </a:rPr>
              <a:t>4-  </a:t>
            </a:r>
            <a:r>
              <a:rPr lang="en-GB" sz="2200" b="1" u="sng">
                <a:latin typeface="Arial" charset="0"/>
                <a:cs typeface="Times New Roman" charset="0"/>
              </a:rPr>
              <a:t>Interstitial Lamellae</a:t>
            </a:r>
            <a:r>
              <a:rPr lang="en-GB" sz="2200" b="1">
                <a:latin typeface="Arial" charset="0"/>
                <a:cs typeface="Times New Roman" charset="0"/>
              </a:rPr>
              <a:t>: </a:t>
            </a:r>
            <a:r>
              <a:rPr lang="en-GB" sz="2200">
                <a:latin typeface="Arial" charset="0"/>
                <a:cs typeface="Times New Roman" charset="0"/>
              </a:rPr>
              <a:t>between osteons.</a:t>
            </a:r>
          </a:p>
        </p:txBody>
      </p:sp>
      <p:pic>
        <p:nvPicPr>
          <p:cNvPr id="17412" name="Picture 4" descr="F:\HISTOLOGY\Pics\MyImages\Bone\Comp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7" r="4512" b="18117"/>
          <a:stretch>
            <a:fillRect/>
          </a:stretch>
        </p:blipFill>
        <p:spPr bwMode="auto">
          <a:xfrm>
            <a:off x="5588000" y="1457325"/>
            <a:ext cx="333692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Line 9"/>
          <p:cNvSpPr>
            <a:spLocks noChangeShapeType="1"/>
          </p:cNvSpPr>
          <p:nvPr/>
        </p:nvSpPr>
        <p:spPr bwMode="auto">
          <a:xfrm>
            <a:off x="4784725" y="2087563"/>
            <a:ext cx="2617788" cy="6842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4816475" y="2103438"/>
            <a:ext cx="989013" cy="6683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V="1">
            <a:off x="4830763" y="3178175"/>
            <a:ext cx="1468437" cy="1746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 flipV="1">
            <a:off x="3584575" y="3551238"/>
            <a:ext cx="2968625" cy="6000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Compact Bone</a:t>
            </a:r>
          </a:p>
        </p:txBody>
      </p:sp>
      <p:pic>
        <p:nvPicPr>
          <p:cNvPr id="18435" name="Picture 6" descr="F:\HISTOLOGY\Pics\MyImages\Bone\Comp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4125"/>
            <a:ext cx="7380288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676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Spongy (</a:t>
            </a:r>
            <a:r>
              <a:rPr lang="en-GB" dirty="0" err="1" smtClean="0">
                <a:ea typeface="+mj-ea"/>
              </a:rPr>
              <a:t>Cancellous</a:t>
            </a:r>
            <a:r>
              <a:rPr lang="en-GB" dirty="0" smtClean="0">
                <a:ea typeface="+mj-ea"/>
              </a:rPr>
              <a:t>) Bone</a:t>
            </a:r>
            <a:endParaRPr lang="en-US" dirty="0" smtClean="0">
              <a:ea typeface="+mj-ea"/>
            </a:endParaRPr>
          </a:p>
        </p:txBody>
      </p:sp>
      <p:sp>
        <p:nvSpPr>
          <p:cNvPr id="38912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52400" y="1252538"/>
            <a:ext cx="4554538" cy="5014912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GB" sz="2400" dirty="0" smtClean="0">
                <a:ea typeface="+mn-ea"/>
                <a:cs typeface="Times New Roman" pitchFamily="18" charset="0"/>
              </a:rPr>
              <a:t>In flat bones &amp; epiphysis   of </a:t>
            </a:r>
            <a:r>
              <a:rPr lang="en-GB" sz="2400" dirty="0" err="1" smtClean="0">
                <a:ea typeface="+mn-ea"/>
                <a:cs typeface="Times New Roman" pitchFamily="18" charset="0"/>
              </a:rPr>
              <a:t>of</a:t>
            </a:r>
            <a:r>
              <a:rPr lang="en-GB" sz="2400" dirty="0" smtClean="0">
                <a:ea typeface="+mn-ea"/>
                <a:cs typeface="Times New Roman" pitchFamily="18" charset="0"/>
              </a:rPr>
              <a:t> long bones.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GB" sz="2400" dirty="0" smtClean="0">
                <a:ea typeface="+mn-ea"/>
                <a:cs typeface="Times New Roman" pitchFamily="18" charset="0"/>
              </a:rPr>
              <a:t>Consists of 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400" dirty="0" smtClean="0">
                <a:cs typeface="Times New Roman" pitchFamily="18" charset="0"/>
              </a:rPr>
              <a:t>Periosteum.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400" dirty="0" smtClean="0">
                <a:cs typeface="Times New Roman" pitchFamily="18" charset="0"/>
              </a:rPr>
              <a:t>Endosteum.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400" u="sng" dirty="0" smtClean="0">
                <a:cs typeface="Times New Roman" pitchFamily="18" charset="0"/>
              </a:rPr>
              <a:t>Irregular</a:t>
            </a:r>
            <a:r>
              <a:rPr lang="en-GB" sz="2400" dirty="0" smtClean="0">
                <a:cs typeface="Times New Roman" pitchFamily="18" charset="0"/>
              </a:rPr>
              <a:t> bone trabeculae.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400" dirty="0" smtClean="0">
                <a:cs typeface="Times New Roman" pitchFamily="18" charset="0"/>
              </a:rPr>
              <a:t>Many </a:t>
            </a:r>
            <a:r>
              <a:rPr lang="en-GB" sz="2400" u="sng" dirty="0" smtClean="0">
                <a:cs typeface="Times New Roman" pitchFamily="18" charset="0"/>
              </a:rPr>
              <a:t>irregular</a:t>
            </a:r>
            <a:r>
              <a:rPr lang="en-GB" sz="2400" dirty="0" smtClean="0">
                <a:cs typeface="Times New Roman" pitchFamily="18" charset="0"/>
              </a:rPr>
              <a:t> bone marrow spaces.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400" dirty="0" smtClean="0">
                <a:cs typeface="Times New Roman" pitchFamily="18" charset="0"/>
              </a:rPr>
              <a:t>Bone Cells.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GB" sz="2600" u="sng" dirty="0" smtClean="0">
                <a:ea typeface="+mn-ea"/>
                <a:cs typeface="Times New Roman" pitchFamily="18" charset="0"/>
              </a:rPr>
              <a:t>No Haversian systems </a:t>
            </a:r>
            <a:r>
              <a:rPr lang="en-GB" sz="2000" u="sng" dirty="0" smtClean="0">
                <a:ea typeface="+mn-ea"/>
                <a:cs typeface="Times New Roman" pitchFamily="18" charset="0"/>
              </a:rPr>
              <a:t>(no osteons).</a:t>
            </a:r>
            <a:endParaRPr lang="en-US" sz="2000" u="sng" dirty="0" smtClean="0">
              <a:ea typeface="+mn-ea"/>
            </a:endParaRPr>
          </a:p>
        </p:txBody>
      </p:sp>
      <p:pic>
        <p:nvPicPr>
          <p:cNvPr id="19460" name="Picture 1029" descr="F:\HISTOLOGY\Pics\MyImages\Bone\Spon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r="5116" b="8711"/>
          <a:stretch>
            <a:fillRect/>
          </a:stretch>
        </p:blipFill>
        <p:spPr bwMode="auto">
          <a:xfrm>
            <a:off x="3992563" y="1366838"/>
            <a:ext cx="48926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Growth of Bone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3700" y="1406525"/>
            <a:ext cx="4953000" cy="4448175"/>
          </a:xfrm>
        </p:spPr>
        <p:txBody>
          <a:bodyPr/>
          <a:lstStyle/>
          <a:p>
            <a:r>
              <a:rPr lang="en-US" b="1" u="sng">
                <a:solidFill>
                  <a:schemeClr val="tx2"/>
                </a:solidFill>
                <a:latin typeface="Arial" charset="0"/>
                <a:cs typeface="Arial" charset="0"/>
              </a:rPr>
              <a:t>Appositional growth: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Is produced by the activity of osteoblasts.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It leads to </a:t>
            </a:r>
            <a:r>
              <a:rPr lang="en-US">
                <a:solidFill>
                  <a:srgbClr val="E700E7"/>
                </a:solidFill>
                <a:latin typeface="Arial" charset="0"/>
                <a:cs typeface="Arial" charset="0"/>
              </a:rPr>
              <a:t>increase in width.</a:t>
            </a:r>
          </a:p>
          <a:p>
            <a:r>
              <a:rPr lang="en-US" b="1" u="sng">
                <a:solidFill>
                  <a:schemeClr val="tx2"/>
                </a:solidFill>
                <a:latin typeface="Arial" charset="0"/>
                <a:cs typeface="Arial" charset="0"/>
              </a:rPr>
              <a:t>Growth in length: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Is produced by the activity of epiphyseal plate of cartilage.</a:t>
            </a:r>
            <a:endParaRPr lang="ar-sa">
              <a:latin typeface="Arial" charset="0"/>
              <a:cs typeface="Arial" charset="0"/>
            </a:endParaRPr>
          </a:p>
        </p:txBody>
      </p:sp>
      <p:pic>
        <p:nvPicPr>
          <p:cNvPr id="20484" name="Picture 2" descr="F:\Bone New Pictures\GROWTH%20PLATE%20COMPOSITE%2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1568450"/>
            <a:ext cx="350996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5" name="Straight Arrow Connector 6"/>
          <p:cNvCxnSpPr>
            <a:cxnSpLocks noChangeShapeType="1"/>
          </p:cNvCxnSpPr>
          <p:nvPr/>
        </p:nvCxnSpPr>
        <p:spPr bwMode="auto">
          <a:xfrm flipV="1">
            <a:off x="4340225" y="3222625"/>
            <a:ext cx="2074863" cy="2424113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Clinical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114425"/>
            <a:ext cx="8534400" cy="635635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n-ea"/>
                <a:cs typeface="+mj-cs"/>
              </a:rPr>
              <a:t>Disk Prolapse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ea typeface="+mn-ea"/>
                <a:cs typeface="+mj-cs"/>
              </a:rPr>
              <a:t>It occurs more often on the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+mj-lt"/>
                <a:ea typeface="+mn-ea"/>
                <a:cs typeface="+mj-cs"/>
              </a:rPr>
              <a:t> posterior portion of the  intervertebral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+mj-lt"/>
                <a:ea typeface="+mn-ea"/>
                <a:cs typeface="+mj-cs"/>
              </a:rPr>
              <a:t> disks, particularly in the lumbar region.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ea typeface="+mn-ea"/>
                <a:cs typeface="+mj-cs"/>
              </a:rPr>
              <a:t>Tear or break in the laminae of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+mj-lt"/>
                <a:ea typeface="+mn-ea"/>
                <a:cs typeface="+mj-cs"/>
              </a:rPr>
              <a:t> the annulus fibrousus, through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+mj-lt"/>
                <a:ea typeface="+mn-ea"/>
                <a:cs typeface="+mj-cs"/>
              </a:rPr>
              <a:t>which the gel-like nucleus pulposus extrudes.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ea typeface="+mn-ea"/>
                <a:cs typeface="+mj-cs"/>
              </a:rPr>
              <a:t>The disk may dislocate or slip            compresses the lower spinal nerves leading to severe pain in the lower back and the lower limbs.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latin typeface="+mj-lt"/>
              <a:ea typeface="+mn-ea"/>
              <a:cs typeface="+mj-cs"/>
            </a:endParaRPr>
          </a:p>
        </p:txBody>
      </p:sp>
      <p:pic>
        <p:nvPicPr>
          <p:cNvPr id="21508" name="Picture 4" descr="C:\Users\Dr.Raeesa\Desktop\190-6_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2232025"/>
            <a:ext cx="206533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5819775" y="5630863"/>
            <a:ext cx="98742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6763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CARTILAGE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979488"/>
            <a:ext cx="7727950" cy="57531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>
                <a:latin typeface="Arial" charset="0"/>
                <a:cs typeface="Arial" charset="0"/>
              </a:rPr>
              <a:t>Cartilage is a specialized type of C.T. with a </a:t>
            </a:r>
            <a:r>
              <a:rPr lang="en-US" u="sng">
                <a:latin typeface="Arial" charset="0"/>
                <a:cs typeface="Arial" charset="0"/>
              </a:rPr>
              <a:t>rigid</a:t>
            </a:r>
            <a:r>
              <a:rPr lang="en-US">
                <a:latin typeface="Arial" charset="0"/>
                <a:cs typeface="Arial" charset="0"/>
              </a:rPr>
              <a:t> matrix.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>
                <a:latin typeface="Arial" charset="0"/>
                <a:cs typeface="Arial" charset="0"/>
              </a:rPr>
              <a:t>Cartilage is usually </a:t>
            </a:r>
            <a:r>
              <a:rPr lang="en-US" u="sng">
                <a:latin typeface="Arial" charset="0"/>
                <a:cs typeface="Arial" charset="0"/>
              </a:rPr>
              <a:t>nonvascular </a:t>
            </a:r>
            <a:r>
              <a:rPr lang="en-US" sz="1800" u="sng">
                <a:latin typeface="Arial" charset="0"/>
                <a:cs typeface="Arial" charset="0"/>
              </a:rPr>
              <a:t>(avascular).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3 Types: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>
                <a:solidFill>
                  <a:srgbClr val="C00000"/>
                </a:solidFill>
                <a:latin typeface="Arial" charset="0"/>
                <a:cs typeface="Arial" charset="0"/>
              </a:rPr>
              <a:t>Hyaline cartilage.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>
                <a:solidFill>
                  <a:srgbClr val="C00000"/>
                </a:solidFill>
                <a:latin typeface="Arial" charset="0"/>
                <a:cs typeface="Arial" charset="0"/>
              </a:rPr>
              <a:t>Elastic cartilage.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>
                <a:solidFill>
                  <a:srgbClr val="C00000"/>
                </a:solidFill>
                <a:latin typeface="Arial" charset="0"/>
                <a:cs typeface="Arial" charset="0"/>
              </a:rPr>
              <a:t>Fibrocartilage.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Clinical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68425"/>
            <a:ext cx="8483600" cy="3573463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3600" b="1" u="sng">
                <a:solidFill>
                  <a:srgbClr val="FF58FF"/>
                </a:solidFill>
                <a:latin typeface="Times New Roman" charset="0"/>
                <a:cs typeface="Times New Roman" charset="0"/>
              </a:rPr>
              <a:t>Serum (blood) alkaline phosphatase</a:t>
            </a:r>
          </a:p>
          <a:p>
            <a:pPr algn="ctr">
              <a:buFont typeface="Wingdings" charset="0"/>
              <a:buNone/>
            </a:pPr>
            <a:endParaRPr lang="en-US" sz="3600" b="1" u="sng">
              <a:solidFill>
                <a:srgbClr val="FF58FF"/>
              </a:solidFill>
              <a:latin typeface="Times New Roman" charset="0"/>
              <a:cs typeface="Times New Roman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imes New Roman" charset="0"/>
                <a:cs typeface="Times New Roman" charset="0"/>
              </a:rPr>
              <a:t>It is an indicator of bone formation----why?</a:t>
            </a:r>
          </a:p>
          <a:p>
            <a:pPr>
              <a:buFont typeface="Wingdings" charset="0"/>
              <a:buNone/>
            </a:pPr>
            <a:endParaRPr lang="en-US">
              <a:latin typeface="Times New Roman" charset="0"/>
              <a:cs typeface="Times New Roman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imes New Roman" charset="0"/>
                <a:cs typeface="Times New Roman" charset="0"/>
              </a:rPr>
              <a:t>Osteobalsts are rich in alkaline phosphatase enzyme.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Clinical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65225"/>
            <a:ext cx="8450263" cy="5746750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36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n-ea"/>
                <a:cs typeface="+mj-cs"/>
              </a:rPr>
              <a:t>Osteopetrosis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/>
                <a:latin typeface="+mj-lt"/>
                <a:ea typeface="+mn-ea"/>
                <a:cs typeface="+mj-cs"/>
              </a:rPr>
              <a:t>It is a genetic disorder where </a:t>
            </a:r>
            <a:r>
              <a:rPr lang="en-US" dirty="0" smtClean="0">
                <a:solidFill>
                  <a:srgbClr val="FF0000"/>
                </a:solidFill>
                <a:effectLst/>
                <a:latin typeface="+mj-lt"/>
                <a:ea typeface="+mn-ea"/>
                <a:cs typeface="+mj-cs"/>
              </a:rPr>
              <a:t>osteoclasts</a:t>
            </a:r>
            <a:r>
              <a:rPr lang="en-US" dirty="0" smtClean="0">
                <a:effectLst/>
                <a:latin typeface="+mj-lt"/>
                <a:ea typeface="+mn-ea"/>
                <a:cs typeface="+mj-cs"/>
              </a:rPr>
              <a:t> do not possess a ruffled border        these cells can not resorb bone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rPr>
              <a:t>Effects: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n-US" dirty="0" smtClean="0">
                <a:effectLst/>
                <a:latin typeface="+mj-lt"/>
                <a:ea typeface="+mn-ea"/>
                <a:cs typeface="+mj-cs"/>
              </a:rPr>
              <a:t>Increased bone density.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en-US" dirty="0" smtClean="0">
                <a:effectLst/>
                <a:latin typeface="+mj-lt"/>
                <a:ea typeface="+mn-ea"/>
                <a:cs typeface="+mj-cs"/>
              </a:rPr>
              <a:t>Anemia (may be----why?)</a:t>
            </a:r>
          </a:p>
        </p:txBody>
      </p:sp>
      <p:cxnSp>
        <p:nvCxnSpPr>
          <p:cNvPr id="23556" name="Straight Arrow Connector 4"/>
          <p:cNvCxnSpPr>
            <a:cxnSpLocks noChangeShapeType="1"/>
          </p:cNvCxnSpPr>
          <p:nvPr/>
        </p:nvCxnSpPr>
        <p:spPr bwMode="auto">
          <a:xfrm flipV="1">
            <a:off x="4757738" y="3319463"/>
            <a:ext cx="711200" cy="15875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Clinical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75" y="979488"/>
            <a:ext cx="8636000" cy="5973762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3600" b="1" u="sng">
                <a:solidFill>
                  <a:srgbClr val="FF58FF"/>
                </a:solidFill>
                <a:latin typeface="Arial" charset="0"/>
                <a:cs typeface="Times New Roman" charset="0"/>
              </a:rPr>
              <a:t>Osteoporosis 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  <a:cs typeface="Times New Roman" charset="0"/>
              </a:rPr>
              <a:t>It is related to decreasing bone mass,  which becomes more serious after  menopause, where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  <a:cs typeface="Times New Roman" charset="0"/>
              </a:rPr>
              <a:t> estrogen secretion drops appreciably.</a:t>
            </a:r>
          </a:p>
          <a:p>
            <a:pPr>
              <a:buFont typeface="Wingdings" charset="0"/>
              <a:buNone/>
            </a:pPr>
            <a:r>
              <a:rPr lang="en-US" b="1" i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Pathogenesis: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  <a:cs typeface="Times New Roman" charset="0"/>
              </a:rPr>
              <a:t>Binding of estrogen to specific receptors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  <a:cs typeface="Times New Roman" charset="0"/>
              </a:rPr>
              <a:t> on </a:t>
            </a:r>
            <a:r>
              <a:rPr lang="en-US" sz="2800" b="1">
                <a:solidFill>
                  <a:srgbClr val="E700E7"/>
                </a:solidFill>
                <a:latin typeface="Times New Roman" charset="0"/>
                <a:cs typeface="Times New Roman" charset="0"/>
              </a:rPr>
              <a:t>Osteobalsts</a:t>
            </a:r>
            <a:r>
              <a:rPr lang="en-US" sz="2800" b="1">
                <a:latin typeface="Times New Roman" charset="0"/>
                <a:cs typeface="Times New Roman" charset="0"/>
              </a:rPr>
              <a:t> </a:t>
            </a:r>
            <a:r>
              <a:rPr lang="en-US" sz="2800">
                <a:latin typeface="Times New Roman" charset="0"/>
                <a:cs typeface="Times New Roman" charset="0"/>
              </a:rPr>
              <a:t>activate the cells to synthesize  and secrete bone matrix.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imes New Roman" charset="0"/>
                <a:cs typeface="Times New Roman" charset="0"/>
              </a:rPr>
              <a:t>With diminished secretion of estrogen, osteoclasts</a:t>
            </a:r>
            <a:r>
              <a:rPr lang="ja-JP" altLang="en-US" sz="2800">
                <a:latin typeface="Times New Roman" charset="0"/>
                <a:cs typeface="Times New Roman" charset="0"/>
              </a:rPr>
              <a:t>’</a:t>
            </a:r>
            <a:r>
              <a:rPr lang="en-US" sz="2800">
                <a:latin typeface="Times New Roman" charset="0"/>
                <a:cs typeface="Times New Roman" charset="0"/>
              </a:rPr>
              <a:t> activity (bone-resorption)  will be greater than bone deposition     reducing bone mass to the extent at which the bone cannot withstand stress and break easily.</a:t>
            </a:r>
          </a:p>
        </p:txBody>
      </p:sp>
      <p:pic>
        <p:nvPicPr>
          <p:cNvPr id="24580" name="Picture 6" descr="C:\Users\Dr.Raeesa\Desktop\osteoprosis-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076450"/>
            <a:ext cx="27368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Clinical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182688"/>
            <a:ext cx="8653463" cy="556895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n-ea"/>
                <a:cs typeface="+mj-cs"/>
              </a:rPr>
              <a:t>Rickets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+mj-lt"/>
                <a:ea typeface="+mn-ea"/>
                <a:cs typeface="+mj-cs"/>
              </a:rPr>
              <a:t>It is a disease in </a:t>
            </a:r>
            <a:r>
              <a:rPr lang="en-US" dirty="0" smtClean="0">
                <a:solidFill>
                  <a:srgbClr val="00FF00"/>
                </a:solidFill>
                <a:latin typeface="+mj-lt"/>
                <a:ea typeface="+mn-ea"/>
                <a:cs typeface="+mj-cs"/>
              </a:rPr>
              <a:t>infants and children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+mj-lt"/>
                <a:ea typeface="+mn-ea"/>
                <a:cs typeface="+mj-cs"/>
              </a:rPr>
              <a:t>who are </a:t>
            </a:r>
            <a:r>
              <a:rPr lang="en-US" dirty="0" smtClean="0">
                <a:solidFill>
                  <a:srgbClr val="00FF00"/>
                </a:solidFill>
                <a:latin typeface="+mj-lt"/>
                <a:ea typeface="+mn-ea"/>
                <a:cs typeface="+mj-cs"/>
              </a:rPr>
              <a:t>deficient in vitamin D.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FFFF00"/>
                </a:solidFill>
                <a:latin typeface="+mj-lt"/>
                <a:ea typeface="+mn-ea"/>
                <a:cs typeface="+mj-cs"/>
              </a:rPr>
              <a:t>Pathogenesis: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+mj-lt"/>
                <a:ea typeface="+mn-ea"/>
                <a:cs typeface="+mj-cs"/>
              </a:rPr>
              <a:t>Deficiency of vitamin D       intestinal mucosa cannot absorb calcium from diet          disturbances in ossification of the epiphyseal cartilages and disorientation of the cells in the metaphysis        poorly calcified bone matrix</a:t>
            </a:r>
          </a:p>
          <a:p>
            <a:pPr algn="ctr">
              <a:buFont typeface="Wingdings" pitchFamily="2" charset="2"/>
              <a:buChar char="n"/>
              <a:defRPr/>
            </a:pPr>
            <a:endParaRPr lang="en-US" dirty="0">
              <a:latin typeface="+mj-lt"/>
              <a:ea typeface="+mn-ea"/>
              <a:cs typeface="+mj-cs"/>
            </a:endParaRPr>
          </a:p>
        </p:txBody>
      </p:sp>
      <p:cxnSp>
        <p:nvCxnSpPr>
          <p:cNvPr id="25604" name="Straight Arrow Connector 4"/>
          <p:cNvCxnSpPr>
            <a:cxnSpLocks noChangeShapeType="1"/>
          </p:cNvCxnSpPr>
          <p:nvPr/>
        </p:nvCxnSpPr>
        <p:spPr bwMode="auto">
          <a:xfrm>
            <a:off x="4302125" y="3894138"/>
            <a:ext cx="642938" cy="17462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Straight Arrow Connector 5"/>
          <p:cNvCxnSpPr>
            <a:cxnSpLocks noChangeShapeType="1"/>
          </p:cNvCxnSpPr>
          <p:nvPr/>
        </p:nvCxnSpPr>
        <p:spPr bwMode="auto">
          <a:xfrm>
            <a:off x="2557463" y="5859463"/>
            <a:ext cx="762000" cy="50800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Straight Arrow Connector 6"/>
          <p:cNvCxnSpPr>
            <a:cxnSpLocks noChangeShapeType="1"/>
          </p:cNvCxnSpPr>
          <p:nvPr/>
        </p:nvCxnSpPr>
        <p:spPr bwMode="auto">
          <a:xfrm>
            <a:off x="6096000" y="4435475"/>
            <a:ext cx="1439863" cy="17463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07" name="Picture 7" descr="C:\Users\Dr.Raeesa\Desktop\rick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1101725"/>
            <a:ext cx="2538412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Clinical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3" y="1233488"/>
            <a:ext cx="8466137" cy="5746750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charset="0"/>
              <a:buNone/>
            </a:pPr>
            <a:r>
              <a:rPr lang="en-US" sz="3600" b="1" u="sng">
                <a:solidFill>
                  <a:srgbClr val="FF58FF"/>
                </a:solidFill>
                <a:latin typeface="Times New Roman" charset="0"/>
                <a:cs typeface="Times New Roman" charset="0"/>
              </a:rPr>
              <a:t>Osteomalacia (adult Rickets)</a:t>
            </a:r>
          </a:p>
          <a:p>
            <a:pPr>
              <a:lnSpc>
                <a:spcPct val="150000"/>
              </a:lnSpc>
              <a:buFont typeface="Wingdings" charset="0"/>
              <a:buNone/>
            </a:pPr>
            <a:r>
              <a:rPr lang="en-US">
                <a:latin typeface="Times New Roman" charset="0"/>
                <a:cs typeface="Arial" charset="0"/>
              </a:rPr>
              <a:t>It results from </a:t>
            </a:r>
            <a:r>
              <a:rPr lang="en-US">
                <a:solidFill>
                  <a:srgbClr val="FF0000"/>
                </a:solidFill>
                <a:latin typeface="Times New Roman" charset="0"/>
                <a:cs typeface="Arial" charset="0"/>
              </a:rPr>
              <a:t>deficiency of vitamin D.</a:t>
            </a:r>
          </a:p>
          <a:p>
            <a:pPr>
              <a:lnSpc>
                <a:spcPct val="150000"/>
              </a:lnSpc>
              <a:buFont typeface="Wingdings" charset="0"/>
              <a:buNone/>
            </a:pPr>
            <a:r>
              <a:rPr lang="en-US">
                <a:latin typeface="Times New Roman" charset="0"/>
                <a:cs typeface="Arial" charset="0"/>
              </a:rPr>
              <a:t>The newly formed bone in the</a:t>
            </a:r>
          </a:p>
          <a:p>
            <a:pPr>
              <a:lnSpc>
                <a:spcPct val="150000"/>
              </a:lnSpc>
              <a:buFont typeface="Wingdings" charset="0"/>
              <a:buNone/>
            </a:pPr>
            <a:r>
              <a:rPr lang="en-US">
                <a:latin typeface="Times New Roman" charset="0"/>
                <a:cs typeface="Arial" charset="0"/>
              </a:rPr>
              <a:t> process of remodeling does not calcify properly.</a:t>
            </a:r>
          </a:p>
          <a:p>
            <a:pPr>
              <a:lnSpc>
                <a:spcPct val="150000"/>
              </a:lnSpc>
              <a:buFont typeface="Wingdings" charset="0"/>
              <a:buNone/>
            </a:pPr>
            <a:r>
              <a:rPr lang="en-US">
                <a:latin typeface="Times New Roman" charset="0"/>
                <a:cs typeface="Arial" charset="0"/>
              </a:rPr>
              <a:t>This condition becomes severe during pregnancy because the fetus requires calcium, which must be supplied by the mother.</a:t>
            </a:r>
          </a:p>
        </p:txBody>
      </p:sp>
      <p:pic>
        <p:nvPicPr>
          <p:cNvPr id="26628" name="Picture 5" descr="C:\Users\Dr.Raeesa\Desktop\osteomala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022475"/>
            <a:ext cx="2311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751013"/>
          </a:xfrm>
        </p:spPr>
        <p:txBody>
          <a:bodyPr/>
          <a:lstStyle/>
          <a:p>
            <a:pPr>
              <a:defRPr/>
            </a:pPr>
            <a:r>
              <a:rPr lang="en-US" sz="5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j-ea"/>
              </a:rPr>
              <a:t>Thank you</a:t>
            </a:r>
            <a:br>
              <a:rPr lang="en-US" sz="5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j-ea"/>
              </a:rPr>
            </a:br>
            <a:endParaRPr lang="en-US" sz="5400" dirty="0">
              <a:ea typeface="+mj-ea"/>
            </a:endParaRPr>
          </a:p>
        </p:txBody>
      </p:sp>
      <p:pic>
        <p:nvPicPr>
          <p:cNvPr id="27651" name="Picture 2" descr="C:\Program Files (x86)\Microsoft Office\MEDIA\CAGCAT10\j03154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7338" y="1368425"/>
            <a:ext cx="2832100" cy="3970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Hyaline Cartilage</a:t>
            </a:r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0338" y="1285875"/>
            <a:ext cx="5800725" cy="519906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Font typeface="Wingdings" charset="0"/>
              <a:buNone/>
            </a:pP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1-	 </a:t>
            </a:r>
            <a:r>
              <a:rPr lang="en-GB" sz="2800" b="1" u="sng">
                <a:solidFill>
                  <a:schemeClr val="tx2"/>
                </a:solidFill>
                <a:latin typeface="Arial" charset="0"/>
                <a:cs typeface="Traditional Arabic" charset="0"/>
              </a:rPr>
              <a:t>Perichondrium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>
                <a:latin typeface="Arial" charset="0"/>
                <a:cs typeface="Arial" charset="0"/>
              </a:rPr>
              <a:t>Vascular C.T. membrane formed of 2 layers: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GB" sz="2800" u="sng">
                <a:latin typeface="Arial" charset="0"/>
                <a:cs typeface="Arial" charset="0"/>
              </a:rPr>
              <a:t>Outer fibrous layer</a:t>
            </a:r>
            <a:r>
              <a:rPr lang="en-GB" sz="2800">
                <a:latin typeface="Arial" charset="0"/>
                <a:cs typeface="Arial" charset="0"/>
              </a:rPr>
              <a:t>:</a:t>
            </a:r>
            <a:br>
              <a:rPr lang="en-GB" sz="2800">
                <a:latin typeface="Arial" charset="0"/>
                <a:cs typeface="Arial" charset="0"/>
              </a:rPr>
            </a:br>
            <a:r>
              <a:rPr lang="en-GB" sz="2800">
                <a:latin typeface="Arial" charset="0"/>
                <a:cs typeface="Arial" charset="0"/>
              </a:rPr>
              <a:t>dense fibrous C.T.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GB" sz="2800" u="sng">
                <a:latin typeface="Arial" charset="0"/>
                <a:cs typeface="Arial" charset="0"/>
              </a:rPr>
              <a:t>Inner chondrogenic layer</a:t>
            </a:r>
            <a:r>
              <a:rPr lang="en-GB" sz="2800">
                <a:latin typeface="Arial" charset="0"/>
                <a:cs typeface="Arial" charset="0"/>
              </a:rPr>
              <a:t>:</a:t>
            </a:r>
            <a:br>
              <a:rPr lang="en-GB" sz="2800">
                <a:latin typeface="Arial" charset="0"/>
                <a:cs typeface="Arial" charset="0"/>
              </a:rPr>
            </a:br>
            <a:r>
              <a:rPr lang="en-GB" sz="2800">
                <a:latin typeface="Arial" charset="0"/>
                <a:cs typeface="Arial" charset="0"/>
              </a:rPr>
              <a:t>contains chondroblasts ( no lacunae). They secrete cartilage matrix and give rise to chondrocytes.</a:t>
            </a:r>
          </a:p>
        </p:txBody>
      </p:sp>
      <p:pic>
        <p:nvPicPr>
          <p:cNvPr id="5124" name="Picture 5" descr="F:\HISTOLOGY\Pics\MyImages\Cartilage\Hya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6" r="27026"/>
          <a:stretch>
            <a:fillRect/>
          </a:stretch>
        </p:blipFill>
        <p:spPr bwMode="auto">
          <a:xfrm>
            <a:off x="5773738" y="1789113"/>
            <a:ext cx="32004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7"/>
          <p:cNvSpPr>
            <a:spLocks noChangeShapeType="1"/>
          </p:cNvSpPr>
          <p:nvPr/>
        </p:nvSpPr>
        <p:spPr bwMode="auto">
          <a:xfrm flipV="1">
            <a:off x="5264150" y="2424113"/>
            <a:ext cx="1209675" cy="14843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 flipV="1">
            <a:off x="4516438" y="2262188"/>
            <a:ext cx="1609725" cy="7889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Hyaline Cartilage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88" y="1276350"/>
            <a:ext cx="5354637" cy="567848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Font typeface="Wingdings" charset="0"/>
              <a:buNone/>
            </a:pP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2-	 </a:t>
            </a:r>
            <a:r>
              <a:rPr lang="en-GB" sz="2800" b="1" u="sng">
                <a:solidFill>
                  <a:schemeClr val="tx2"/>
                </a:solidFill>
                <a:latin typeface="Arial" charset="0"/>
                <a:cs typeface="Traditional Arabic" charset="0"/>
              </a:rPr>
              <a:t>Cells (Chondrocytes)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2400">
                <a:latin typeface="Arial" charset="0"/>
                <a:ea typeface="ＭＳ Ｐゴシック" charset="0"/>
                <a:cs typeface="Times New Roman" charset="0"/>
              </a:rPr>
              <a:t>Found in spaces called </a:t>
            </a:r>
            <a:r>
              <a:rPr lang="en-GB" sz="2400" u="sng">
                <a:latin typeface="Arial" charset="0"/>
                <a:ea typeface="ＭＳ Ｐゴシック" charset="0"/>
                <a:cs typeface="Times New Roman" charset="0"/>
              </a:rPr>
              <a:t>lacunae</a:t>
            </a:r>
            <a:r>
              <a:rPr lang="en-GB" sz="2400">
                <a:latin typeface="Arial" charset="0"/>
                <a:ea typeface="ＭＳ Ｐゴシック" charset="0"/>
                <a:cs typeface="Times New Roman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2400" b="1">
                <a:solidFill>
                  <a:srgbClr val="E700E7"/>
                </a:solidFill>
                <a:latin typeface="Arial" charset="0"/>
                <a:ea typeface="ＭＳ Ｐゴシック" charset="0"/>
                <a:cs typeface="Times New Roman" charset="0"/>
              </a:rPr>
              <a:t>Young chondrocytes:           </a:t>
            </a:r>
            <a:r>
              <a:rPr lang="en-GB" sz="2400">
                <a:latin typeface="Arial" charset="0"/>
                <a:ea typeface="ＭＳ Ｐゴシック" charset="0"/>
                <a:cs typeface="Times New Roman" charset="0"/>
              </a:rPr>
              <a:t>are small &amp; present singly in their lacunae.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2400" b="1">
                <a:solidFill>
                  <a:srgbClr val="C00000"/>
                </a:solidFill>
                <a:latin typeface="Arial" charset="0"/>
                <a:ea typeface="ＭＳ Ｐゴシック" charset="0"/>
                <a:cs typeface="Times New Roman" charset="0"/>
              </a:rPr>
              <a:t>Mature chondrocytes:          </a:t>
            </a:r>
            <a:r>
              <a:rPr lang="en-GB" sz="2400">
                <a:latin typeface="Arial" charset="0"/>
                <a:ea typeface="ＭＳ Ｐゴシック" charset="0"/>
                <a:cs typeface="Times New Roman" charset="0"/>
              </a:rPr>
              <a:t> are large, and are found </a:t>
            </a:r>
            <a:r>
              <a:rPr lang="en-GB" sz="2400">
                <a:solidFill>
                  <a:srgbClr val="33CC33"/>
                </a:solidFill>
                <a:latin typeface="Arial" charset="0"/>
                <a:ea typeface="ＭＳ Ｐゴシック" charset="0"/>
                <a:cs typeface="Times New Roman" charset="0"/>
              </a:rPr>
              <a:t>singly</a:t>
            </a:r>
            <a:r>
              <a:rPr lang="en-GB" sz="2400">
                <a:latin typeface="Arial" charset="0"/>
                <a:ea typeface="ＭＳ Ｐゴシック" charset="0"/>
                <a:cs typeface="Times New Roman" charset="0"/>
              </a:rPr>
              <a:t>       or in groups of 2, 4 or 6 cells in their lacunae </a:t>
            </a:r>
            <a:r>
              <a:rPr lang="en-GB" sz="2400">
                <a:solidFill>
                  <a:srgbClr val="FF0000"/>
                </a:solidFill>
                <a:latin typeface="Arial" charset="0"/>
                <a:ea typeface="ＭＳ Ｐゴシック" charset="0"/>
                <a:cs typeface="Times New Roman" charset="0"/>
              </a:rPr>
              <a:t>(</a:t>
            </a:r>
            <a:r>
              <a:rPr lang="en-GB" sz="2400" u="sng">
                <a:solidFill>
                  <a:srgbClr val="FF0000"/>
                </a:solidFill>
                <a:latin typeface="Arial" charset="0"/>
                <a:ea typeface="ＭＳ Ｐゴシック" charset="0"/>
                <a:cs typeface="Times New Roman" charset="0"/>
              </a:rPr>
              <a:t>cell nests</a:t>
            </a:r>
            <a:r>
              <a:rPr lang="en-GB" sz="2400">
                <a:solidFill>
                  <a:srgbClr val="FF0000"/>
                </a:solidFill>
                <a:latin typeface="Arial" charset="0"/>
                <a:ea typeface="ＭＳ Ｐゴシック" charset="0"/>
                <a:cs typeface="Times New Roman" charset="0"/>
              </a:rPr>
              <a:t>).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charset="0"/>
              <a:buNone/>
            </a:pP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3- </a:t>
            </a:r>
            <a:r>
              <a:rPr lang="en-GB" sz="2800" b="1" u="sng">
                <a:solidFill>
                  <a:schemeClr val="tx2"/>
                </a:solidFill>
                <a:latin typeface="Arial" charset="0"/>
                <a:cs typeface="Traditional Arabic" charset="0"/>
              </a:rPr>
              <a:t>Matrix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400">
                <a:latin typeface="Arial" charset="0"/>
                <a:ea typeface="ＭＳ Ｐゴシック" charset="0"/>
                <a:cs typeface="Times New Roman" charset="0"/>
              </a:rPr>
              <a:t>Homogeneous and basophilic.</a:t>
            </a:r>
            <a:endParaRPr lang="ar-sa" sz="2400">
              <a:latin typeface="Arial" charset="0"/>
              <a:ea typeface="ＭＳ Ｐゴシック" charset="0"/>
              <a:cs typeface="Times New Roman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ar-sa" sz="2400">
                <a:latin typeface="Arial" charset="0"/>
                <a:ea typeface="ＭＳ Ｐゴシック" charset="0"/>
                <a:cs typeface="Times New Roman" charset="0"/>
              </a:rPr>
              <a:t>Contains collagen type II.</a:t>
            </a:r>
            <a:endParaRPr lang="en-GB" sz="2400"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6148" name="Picture 4" descr="F:\HISTOLOGY\Pics\MyImages\Cartilage\Hya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6" r="27026"/>
          <a:stretch>
            <a:fillRect/>
          </a:stretch>
        </p:blipFill>
        <p:spPr bwMode="auto">
          <a:xfrm>
            <a:off x="5497513" y="1774825"/>
            <a:ext cx="3457575" cy="4105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Line 9"/>
          <p:cNvSpPr>
            <a:spLocks noChangeShapeType="1"/>
          </p:cNvSpPr>
          <p:nvPr/>
        </p:nvSpPr>
        <p:spPr bwMode="auto">
          <a:xfrm flipV="1">
            <a:off x="4470400" y="4543425"/>
            <a:ext cx="2176463" cy="5222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4441825" y="5065713"/>
            <a:ext cx="1349375" cy="95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 flipV="1">
            <a:off x="5151438" y="5138738"/>
            <a:ext cx="1785937" cy="6826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6152" name="Straight Arrow Connector 10"/>
          <p:cNvCxnSpPr>
            <a:cxnSpLocks noChangeShapeType="1"/>
          </p:cNvCxnSpPr>
          <p:nvPr/>
        </p:nvCxnSpPr>
        <p:spPr bwMode="auto">
          <a:xfrm flipV="1">
            <a:off x="5138738" y="3744913"/>
            <a:ext cx="985837" cy="493712"/>
          </a:xfrm>
          <a:prstGeom prst="straightConnector1">
            <a:avLst/>
          </a:prstGeom>
          <a:noFill/>
          <a:ln w="38100">
            <a:solidFill>
              <a:srgbClr val="33CC33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252913" y="2554288"/>
            <a:ext cx="1973262" cy="5222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Hyaline Cartilage</a:t>
            </a:r>
          </a:p>
        </p:txBody>
      </p:sp>
      <p:pic>
        <p:nvPicPr>
          <p:cNvPr id="7171" name="Picture 6" descr="F:\HISTOLOGY\Pics\MyImages\Cartilage\Hya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654175"/>
            <a:ext cx="8158163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Hyaline Cartilage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516063"/>
            <a:ext cx="6165850" cy="357663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n"/>
              <a:defRPr/>
            </a:pPr>
            <a:r>
              <a:rPr lang="en-US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Sites of hyaline cartilage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dirty="0" smtClean="0">
                <a:cs typeface="Times New Roman" pitchFamily="18" charset="0"/>
              </a:rPr>
              <a:t>Foetal skeleton.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dirty="0" smtClean="0">
                <a:cs typeface="Times New Roman" pitchFamily="18" charset="0"/>
              </a:rPr>
              <a:t>Costal cartilages.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dirty="0" smtClean="0">
                <a:cs typeface="Times New Roman" pitchFamily="18" charset="0"/>
              </a:rPr>
              <a:t>Articular surfaces of bones.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dirty="0" smtClean="0">
                <a:cs typeface="Times New Roman" pitchFamily="18" charset="0"/>
              </a:rPr>
              <a:t>Nose, trachea &amp; bronchi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375"/>
            <a:ext cx="7772400" cy="766763"/>
          </a:xfrm>
        </p:spPr>
        <p:txBody>
          <a:bodyPr/>
          <a:lstStyle/>
          <a:p>
            <a:pPr marL="342900" indent="-342900"/>
            <a:r>
              <a:rPr lang="en-US">
                <a:solidFill>
                  <a:srgbClr val="FFFF66"/>
                </a:solidFill>
                <a:latin typeface="Times New Roman" charset="0"/>
                <a:cs typeface="Times New Roman" charset="0"/>
              </a:rPr>
              <a:t>Growth of cartilage</a:t>
            </a:r>
            <a:endParaRPr lang="ar-sa"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5" y="1368425"/>
            <a:ext cx="8718550" cy="497998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charset="0"/>
              <a:buNone/>
            </a:pPr>
            <a:r>
              <a:rPr lang="en-US" sz="3600" b="1">
                <a:solidFill>
                  <a:schemeClr val="tx2"/>
                </a:solidFill>
                <a:latin typeface="Arial" charset="0"/>
                <a:cs typeface="Arial" charset="0"/>
              </a:rPr>
              <a:t>1.  Appositional growth: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>
                <a:latin typeface="Arial" charset="0"/>
                <a:cs typeface="Arial" charset="0"/>
              </a:rPr>
              <a:t>Is produced by the activity of Chondroblasts in the inner chondrogenic layer.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>
                <a:latin typeface="Arial" charset="0"/>
                <a:cs typeface="Arial" charset="0"/>
              </a:rPr>
              <a:t>It leads to </a:t>
            </a:r>
            <a:r>
              <a:rPr lang="en-US" sz="2800">
                <a:solidFill>
                  <a:srgbClr val="E700E7"/>
                </a:solidFill>
                <a:latin typeface="Arial" charset="0"/>
                <a:cs typeface="Arial" charset="0"/>
              </a:rPr>
              <a:t>increase in width.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charset="0"/>
              <a:buNone/>
            </a:pPr>
            <a:r>
              <a:rPr lang="en-US" sz="3600" b="1">
                <a:solidFill>
                  <a:schemeClr val="tx2"/>
                </a:solidFill>
                <a:latin typeface="Arial" charset="0"/>
                <a:cs typeface="Arial" charset="0"/>
              </a:rPr>
              <a:t>2.  Interstitial growth: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>
                <a:latin typeface="Arial" charset="0"/>
                <a:cs typeface="Arial" charset="0"/>
              </a:rPr>
              <a:t>Is produced by division and activity of mature chondrocytes.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>
                <a:latin typeface="Arial" charset="0"/>
                <a:cs typeface="Arial" charset="0"/>
              </a:rPr>
              <a:t>It leads to </a:t>
            </a:r>
            <a:r>
              <a:rPr lang="en-US" sz="2800">
                <a:solidFill>
                  <a:srgbClr val="C00000"/>
                </a:solidFill>
                <a:latin typeface="Arial" charset="0"/>
                <a:cs typeface="Arial" charset="0"/>
              </a:rPr>
              <a:t>increase in</a:t>
            </a:r>
            <a:r>
              <a:rPr lang="en-US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800">
                <a:solidFill>
                  <a:srgbClr val="C00000"/>
                </a:solidFill>
                <a:latin typeface="Arial" charset="0"/>
                <a:cs typeface="Arial" charset="0"/>
              </a:rPr>
              <a:t>length</a:t>
            </a:r>
            <a:r>
              <a:rPr lang="en-US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  <a:endParaRPr lang="ar-sa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6763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Elastic Cartilage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1368425"/>
            <a:ext cx="3744913" cy="3979863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GB" dirty="0" smtClean="0">
                <a:ea typeface="+mn-ea"/>
                <a:cs typeface="Times New Roman" pitchFamily="18" charset="0"/>
              </a:rPr>
              <a:t>Similar to hyaline cartilage + </a:t>
            </a:r>
            <a:r>
              <a:rPr lang="en-GB" u="sng" dirty="0" smtClean="0">
                <a:ea typeface="+mn-ea"/>
                <a:cs typeface="Times New Roman" pitchFamily="18" charset="0"/>
              </a:rPr>
              <a:t>elastic fibres</a:t>
            </a:r>
            <a:r>
              <a:rPr lang="en-GB" dirty="0" smtClean="0">
                <a:ea typeface="+mn-ea"/>
                <a:cs typeface="Times New Roman" pitchFamily="18" charset="0"/>
              </a:rPr>
              <a:t> in the matrix.</a:t>
            </a:r>
            <a:endParaRPr lang="en-US" dirty="0" smtClean="0">
              <a:ea typeface="+mn-ea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GB" u="sng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Times New Roman" pitchFamily="18" charset="0"/>
              </a:rPr>
              <a:t>Sites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Times New Roman" pitchFamily="18" charset="0"/>
              </a:rPr>
              <a:t>:</a:t>
            </a:r>
            <a:endParaRPr lang="en-GB" sz="2000" dirty="0" smtClean="0">
              <a:ea typeface="+mn-ea"/>
              <a:cs typeface="Times New Roman" pitchFamily="18" charset="0"/>
            </a:endParaRPr>
          </a:p>
          <a:p>
            <a:pPr lvl="1">
              <a:lnSpc>
                <a:spcPct val="110000"/>
              </a:lnSpc>
              <a:defRPr/>
            </a:pPr>
            <a:r>
              <a:rPr lang="en-GB" dirty="0" smtClean="0">
                <a:cs typeface="Times New Roman" pitchFamily="18" charset="0"/>
              </a:rPr>
              <a:t>External ear.</a:t>
            </a:r>
          </a:p>
          <a:p>
            <a:pPr lvl="1">
              <a:lnSpc>
                <a:spcPct val="110000"/>
              </a:lnSpc>
              <a:defRPr/>
            </a:pPr>
            <a:r>
              <a:rPr lang="en-GB" dirty="0" smtClean="0">
                <a:cs typeface="Times New Roman" pitchFamily="18" charset="0"/>
              </a:rPr>
              <a:t>Epiglottis.</a:t>
            </a: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10244" name="Picture 4" descr="F:\HISTOLOGY\Pics\MyImages\Cartilage\Elas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412875"/>
            <a:ext cx="46164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6763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Fibrocartilage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368425"/>
            <a:ext cx="4165600" cy="380206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800" u="sng">
                <a:latin typeface="Arial" charset="0"/>
                <a:cs typeface="Times New Roman" charset="0"/>
              </a:rPr>
              <a:t>No perichondrium</a:t>
            </a:r>
            <a:r>
              <a:rPr lang="en-GB" sz="2800">
                <a:latin typeface="Arial" charset="0"/>
                <a:cs typeface="Times New Roman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800" u="sng">
                <a:latin typeface="Arial" charset="0"/>
                <a:cs typeface="Times New Roman" charset="0"/>
              </a:rPr>
              <a:t>Rows of chondrocytes</a:t>
            </a:r>
            <a:r>
              <a:rPr lang="en-GB" sz="2800">
                <a:latin typeface="Arial" charset="0"/>
                <a:cs typeface="Times New Roman" charset="0"/>
              </a:rPr>
              <a:t> in lacunae separated by parallel </a:t>
            </a:r>
            <a:r>
              <a:rPr lang="en-GB" sz="2800" u="sng">
                <a:latin typeface="Arial" charset="0"/>
                <a:cs typeface="Times New Roman" charset="0"/>
              </a:rPr>
              <a:t>bundles of collagen fibers</a:t>
            </a:r>
            <a:r>
              <a:rPr lang="en-US" sz="2800" u="sng">
                <a:latin typeface="Arial" charset="0"/>
                <a:cs typeface="Times New Roman" charset="0"/>
              </a:rPr>
              <a:t> (type I)</a:t>
            </a:r>
            <a:r>
              <a:rPr lang="en-US" sz="2800"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800" u="sng">
                <a:solidFill>
                  <a:srgbClr val="FFFF66"/>
                </a:solidFill>
                <a:latin typeface="Arial" charset="0"/>
                <a:cs typeface="Times New Roman" charset="0"/>
              </a:rPr>
              <a:t>Sites</a:t>
            </a:r>
            <a:r>
              <a:rPr lang="en-GB" sz="2800">
                <a:solidFill>
                  <a:srgbClr val="FFFF66"/>
                </a:solidFill>
                <a:latin typeface="Arial" charset="0"/>
                <a:cs typeface="Times New Roman" charset="0"/>
              </a:rPr>
              <a:t>: </a:t>
            </a:r>
            <a:endParaRPr lang="en-GB" sz="2000">
              <a:solidFill>
                <a:srgbClr val="FFFF66"/>
              </a:solidFill>
              <a:latin typeface="Arial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GB" sz="2400" b="1">
                <a:latin typeface="Arial" charset="0"/>
                <a:ea typeface="ＭＳ Ｐゴシック" charset="0"/>
                <a:cs typeface="Times New Roman" charset="0"/>
              </a:rPr>
              <a:t>e.g. Intervertebral disks.</a:t>
            </a:r>
          </a:p>
        </p:txBody>
      </p:sp>
      <p:pic>
        <p:nvPicPr>
          <p:cNvPr id="11268" name="Picture 4" descr="F:\HISTOLOGY\Pics\MyImages\Cartilage\Fib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1544638"/>
            <a:ext cx="4618038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DEBARS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SIDEBARS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IDEBA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D:\TOOLS\PowerPoint 4\Presentation Designs 4\SIDEBARS.POT</Template>
  <TotalTime>4737</TotalTime>
  <Words>865</Words>
  <Application>Microsoft Macintosh PowerPoint</Application>
  <PresentationFormat>On-screen Show (4:3)</PresentationFormat>
  <Paragraphs>180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Times New Roman</vt:lpstr>
      <vt:lpstr>Arial</vt:lpstr>
      <vt:lpstr>Wingdings</vt:lpstr>
      <vt:lpstr>Monotype Sorts</vt:lpstr>
      <vt:lpstr>Traditional Arabic</vt:lpstr>
      <vt:lpstr>SIDEBARS</vt:lpstr>
      <vt:lpstr>CARTILAGE &amp; BONE</vt:lpstr>
      <vt:lpstr>CARTILAGE</vt:lpstr>
      <vt:lpstr>Hyaline Cartilage</vt:lpstr>
      <vt:lpstr>Hyaline Cartilage</vt:lpstr>
      <vt:lpstr>Hyaline Cartilage</vt:lpstr>
      <vt:lpstr>Hyaline Cartilage</vt:lpstr>
      <vt:lpstr>Growth of cartilage</vt:lpstr>
      <vt:lpstr>Elastic Cartilage</vt:lpstr>
      <vt:lpstr>Fibrocartilage</vt:lpstr>
      <vt:lpstr>BONE</vt:lpstr>
      <vt:lpstr>Bone Cells</vt:lpstr>
      <vt:lpstr>Bone Cells</vt:lpstr>
      <vt:lpstr>Bone Cells</vt:lpstr>
      <vt:lpstr>Compact Bone</vt:lpstr>
      <vt:lpstr>Compact Bone</vt:lpstr>
      <vt:lpstr>Compact Bone</vt:lpstr>
      <vt:lpstr>Spongy (Cancellous) Bone</vt:lpstr>
      <vt:lpstr>Growth of Bone</vt:lpstr>
      <vt:lpstr>Clinical application</vt:lpstr>
      <vt:lpstr>Clinical application</vt:lpstr>
      <vt:lpstr>Clinical application</vt:lpstr>
      <vt:lpstr>Clinical application</vt:lpstr>
      <vt:lpstr>Clinical application</vt:lpstr>
      <vt:lpstr>Clinical application</vt:lpstr>
      <vt:lpstr>Thank you </vt:lpstr>
    </vt:vector>
  </TitlesOfParts>
  <Company>SSC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Cartilage</dc:title>
  <dc:creator>Mohammad Atteya</dc:creator>
  <cp:lastModifiedBy>User</cp:lastModifiedBy>
  <cp:revision>433</cp:revision>
  <cp:lastPrinted>1601-01-01T00:00:00Z</cp:lastPrinted>
  <dcterms:created xsi:type="dcterms:W3CDTF">2002-11-21T07:21:01Z</dcterms:created>
  <dcterms:modified xsi:type="dcterms:W3CDTF">2011-12-11T11:24:32Z</dcterms:modified>
</cp:coreProperties>
</file>