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441" r:id="rId3"/>
    <p:sldId id="411" r:id="rId4"/>
    <p:sldId id="257" r:id="rId5"/>
    <p:sldId id="314" r:id="rId6"/>
    <p:sldId id="351" r:id="rId7"/>
    <p:sldId id="408" r:id="rId8"/>
    <p:sldId id="352" r:id="rId9"/>
    <p:sldId id="293" r:id="rId10"/>
    <p:sldId id="407" r:id="rId11"/>
    <p:sldId id="412" r:id="rId12"/>
    <p:sldId id="415" r:id="rId13"/>
    <p:sldId id="444" r:id="rId14"/>
    <p:sldId id="418" r:id="rId15"/>
    <p:sldId id="419" r:id="rId16"/>
    <p:sldId id="420" r:id="rId17"/>
    <p:sldId id="421" r:id="rId18"/>
    <p:sldId id="422" r:id="rId19"/>
    <p:sldId id="424" r:id="rId20"/>
    <p:sldId id="425" r:id="rId21"/>
    <p:sldId id="426" r:id="rId22"/>
    <p:sldId id="427" r:id="rId23"/>
    <p:sldId id="428" r:id="rId24"/>
    <p:sldId id="429" r:id="rId25"/>
    <p:sldId id="438" r:id="rId26"/>
    <p:sldId id="440" r:id="rId27"/>
    <p:sldId id="431" r:id="rId28"/>
    <p:sldId id="443" r:id="rId29"/>
    <p:sldId id="437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FF"/>
    <a:srgbClr val="000066"/>
    <a:srgbClr val="33CCFF"/>
    <a:srgbClr val="FF0066"/>
    <a:srgbClr val="003399"/>
    <a:srgbClr val="66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-3472" y="-50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A8F8D07-DEDB-3B4A-B6C5-09FD331979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02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12E6E-A07D-1C47-83AD-DD28DE74E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3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2A3CC-B1E7-7041-A5B8-6A8D3C214B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1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E1962-AA12-9844-9A9E-7609226E1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4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7BF0C-6FAA-D74A-AD32-4A85DBF74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2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FCEAC-151D-324D-9E51-FA13F181E8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898A3-44DC-764A-9E5F-73B6A9EDA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5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B7C82-E5BE-1A44-A2D3-D8614BE83C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8D6AB-12F0-C248-A177-619D8CA919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5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D0B47-3FA9-4044-A63F-AB085457A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670FA-664F-AE48-9FD3-86A5B6D428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7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23827-0BCD-6C4F-8296-16247384DC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6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charset="0"/>
              </a:defRPr>
            </a:lvl1pPr>
          </a:lstStyle>
          <a:p>
            <a:fld id="{1E69E29C-0280-9B43-AFBB-0244AA714A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123950" y="1571625"/>
            <a:ext cx="6772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Mechanisms of Autoimmunity</a:t>
            </a:r>
          </a:p>
          <a:p>
            <a:pPr>
              <a:defRPr/>
            </a:pP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700338" y="4292600"/>
            <a:ext cx="3600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</a:rPr>
              <a:t>Immunology Unit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</a:rPr>
              <a:t>Department of Pathology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</a:rPr>
              <a:t>College of Medicine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5"/>
          <p:cNvGrpSpPr>
            <a:grpSpLocks/>
          </p:cNvGrpSpPr>
          <p:nvPr/>
        </p:nvGrpSpPr>
        <p:grpSpPr bwMode="auto">
          <a:xfrm rot="-2270329">
            <a:off x="3800475" y="352425"/>
            <a:ext cx="1173163" cy="1174750"/>
            <a:chOff x="3560" y="1071"/>
            <a:chExt cx="908" cy="999"/>
          </a:xfrm>
        </p:grpSpPr>
        <p:grpSp>
          <p:nvGrpSpPr>
            <p:cNvPr id="11396" name="Group 136"/>
            <p:cNvGrpSpPr>
              <a:grpSpLocks/>
            </p:cNvGrpSpPr>
            <p:nvPr/>
          </p:nvGrpSpPr>
          <p:grpSpPr bwMode="auto">
            <a:xfrm>
              <a:off x="3968" y="1797"/>
              <a:ext cx="227" cy="273"/>
              <a:chOff x="4014" y="2795"/>
              <a:chExt cx="1043" cy="1225"/>
            </a:xfrm>
          </p:grpSpPr>
          <p:sp>
            <p:nvSpPr>
              <p:cNvPr id="14491" name="AutoShape 137"/>
              <p:cNvSpPr>
                <a:spLocks noChangeArrowheads="1"/>
              </p:cNvSpPr>
              <p:nvPr/>
            </p:nvSpPr>
            <p:spPr bwMode="auto">
              <a:xfrm>
                <a:off x="4011" y="3439"/>
                <a:ext cx="502" cy="5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00" y="8481"/>
                    </a:moveTo>
                    <a:cubicBezTo>
                      <a:pt x="3929" y="4975"/>
                      <a:pt x="7146" y="2566"/>
                      <a:pt x="10800" y="2567"/>
                    </a:cubicBezTo>
                    <a:cubicBezTo>
                      <a:pt x="14453" y="2567"/>
                      <a:pt x="17670" y="4975"/>
                      <a:pt x="18699" y="8481"/>
                    </a:cubicBezTo>
                    <a:lnTo>
                      <a:pt x="21162" y="7758"/>
                    </a:lnTo>
                    <a:cubicBezTo>
                      <a:pt x="19812" y="3159"/>
                      <a:pt x="15593" y="-1"/>
                      <a:pt x="10799" y="0"/>
                    </a:cubicBezTo>
                    <a:cubicBezTo>
                      <a:pt x="6006" y="0"/>
                      <a:pt x="1787" y="3159"/>
                      <a:pt x="437" y="7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92" name="AutoShape 138"/>
              <p:cNvSpPr>
                <a:spLocks noChangeArrowheads="1"/>
              </p:cNvSpPr>
              <p:nvPr/>
            </p:nvSpPr>
            <p:spPr bwMode="auto">
              <a:xfrm>
                <a:off x="4554" y="3441"/>
                <a:ext cx="508" cy="5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00" y="8481"/>
                    </a:moveTo>
                    <a:cubicBezTo>
                      <a:pt x="3929" y="4975"/>
                      <a:pt x="7146" y="2566"/>
                      <a:pt x="10800" y="2567"/>
                    </a:cubicBezTo>
                    <a:cubicBezTo>
                      <a:pt x="14453" y="2567"/>
                      <a:pt x="17670" y="4975"/>
                      <a:pt x="18699" y="8481"/>
                    </a:cubicBezTo>
                    <a:lnTo>
                      <a:pt x="21162" y="7758"/>
                    </a:lnTo>
                    <a:cubicBezTo>
                      <a:pt x="19812" y="3159"/>
                      <a:pt x="15593" y="-1"/>
                      <a:pt x="10799" y="0"/>
                    </a:cubicBezTo>
                    <a:cubicBezTo>
                      <a:pt x="6006" y="0"/>
                      <a:pt x="1787" y="3159"/>
                      <a:pt x="437" y="7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93" name="Line 139"/>
              <p:cNvSpPr>
                <a:spLocks noChangeShapeType="1"/>
              </p:cNvSpPr>
              <p:nvPr/>
            </p:nvSpPr>
            <p:spPr bwMode="auto">
              <a:xfrm flipV="1">
                <a:off x="4285" y="3174"/>
                <a:ext cx="271" cy="273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94" name="Line 140"/>
              <p:cNvSpPr>
                <a:spLocks noChangeShapeType="1"/>
              </p:cNvSpPr>
              <p:nvPr/>
            </p:nvSpPr>
            <p:spPr bwMode="auto">
              <a:xfrm>
                <a:off x="4565" y="3176"/>
                <a:ext cx="231" cy="273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95" name="Line 141"/>
              <p:cNvSpPr>
                <a:spLocks noChangeShapeType="1"/>
              </p:cNvSpPr>
              <p:nvPr/>
            </p:nvSpPr>
            <p:spPr bwMode="auto">
              <a:xfrm flipV="1">
                <a:off x="4557" y="2775"/>
                <a:ext cx="0" cy="40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1397" name="Group 142"/>
            <p:cNvGrpSpPr>
              <a:grpSpLocks/>
            </p:cNvGrpSpPr>
            <p:nvPr/>
          </p:nvGrpSpPr>
          <p:grpSpPr bwMode="auto">
            <a:xfrm rot="-3373112">
              <a:off x="4218" y="1593"/>
              <a:ext cx="227" cy="273"/>
              <a:chOff x="4014" y="2795"/>
              <a:chExt cx="1043" cy="1225"/>
            </a:xfrm>
          </p:grpSpPr>
          <p:sp>
            <p:nvSpPr>
              <p:cNvPr id="14486" name="AutoShape 143"/>
              <p:cNvSpPr>
                <a:spLocks noChangeArrowheads="1"/>
              </p:cNvSpPr>
              <p:nvPr/>
            </p:nvSpPr>
            <p:spPr bwMode="auto">
              <a:xfrm>
                <a:off x="4041" y="3460"/>
                <a:ext cx="496" cy="5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00" y="8481"/>
                    </a:moveTo>
                    <a:cubicBezTo>
                      <a:pt x="3929" y="4975"/>
                      <a:pt x="7146" y="2566"/>
                      <a:pt x="10800" y="2567"/>
                    </a:cubicBezTo>
                    <a:cubicBezTo>
                      <a:pt x="14453" y="2567"/>
                      <a:pt x="17670" y="4975"/>
                      <a:pt x="18699" y="8481"/>
                    </a:cubicBezTo>
                    <a:lnTo>
                      <a:pt x="21162" y="7758"/>
                    </a:lnTo>
                    <a:cubicBezTo>
                      <a:pt x="19812" y="3159"/>
                      <a:pt x="15593" y="-1"/>
                      <a:pt x="10799" y="0"/>
                    </a:cubicBezTo>
                    <a:cubicBezTo>
                      <a:pt x="6006" y="0"/>
                      <a:pt x="1787" y="3159"/>
                      <a:pt x="437" y="7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87" name="AutoShape 144"/>
              <p:cNvSpPr>
                <a:spLocks noChangeArrowheads="1"/>
              </p:cNvSpPr>
              <p:nvPr/>
            </p:nvSpPr>
            <p:spPr bwMode="auto">
              <a:xfrm>
                <a:off x="4587" y="3472"/>
                <a:ext cx="496" cy="5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00" y="8481"/>
                    </a:moveTo>
                    <a:cubicBezTo>
                      <a:pt x="3929" y="4975"/>
                      <a:pt x="7146" y="2566"/>
                      <a:pt x="10800" y="2567"/>
                    </a:cubicBezTo>
                    <a:cubicBezTo>
                      <a:pt x="14453" y="2567"/>
                      <a:pt x="17670" y="4975"/>
                      <a:pt x="18699" y="8481"/>
                    </a:cubicBezTo>
                    <a:lnTo>
                      <a:pt x="21162" y="7758"/>
                    </a:lnTo>
                    <a:cubicBezTo>
                      <a:pt x="19812" y="3159"/>
                      <a:pt x="15593" y="-1"/>
                      <a:pt x="10799" y="0"/>
                    </a:cubicBezTo>
                    <a:cubicBezTo>
                      <a:pt x="6006" y="0"/>
                      <a:pt x="1787" y="3159"/>
                      <a:pt x="437" y="7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88" name="Line 145"/>
              <p:cNvSpPr>
                <a:spLocks noChangeShapeType="1"/>
              </p:cNvSpPr>
              <p:nvPr/>
            </p:nvSpPr>
            <p:spPr bwMode="auto">
              <a:xfrm flipV="1">
                <a:off x="4314" y="3204"/>
                <a:ext cx="273" cy="27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89" name="Line 146"/>
              <p:cNvSpPr>
                <a:spLocks noChangeShapeType="1"/>
              </p:cNvSpPr>
              <p:nvPr/>
            </p:nvSpPr>
            <p:spPr bwMode="auto">
              <a:xfrm>
                <a:off x="4606" y="3205"/>
                <a:ext cx="217" cy="27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90" name="Line 147"/>
              <p:cNvSpPr>
                <a:spLocks noChangeShapeType="1"/>
              </p:cNvSpPr>
              <p:nvPr/>
            </p:nvSpPr>
            <p:spPr bwMode="auto">
              <a:xfrm flipV="1">
                <a:off x="4585" y="2788"/>
                <a:ext cx="0" cy="397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1398" name="Group 148"/>
            <p:cNvGrpSpPr>
              <a:grpSpLocks/>
            </p:cNvGrpSpPr>
            <p:nvPr/>
          </p:nvGrpSpPr>
          <p:grpSpPr bwMode="auto">
            <a:xfrm rot="-9744521">
              <a:off x="4037" y="1071"/>
              <a:ext cx="227" cy="273"/>
              <a:chOff x="4014" y="2795"/>
              <a:chExt cx="1043" cy="1225"/>
            </a:xfrm>
          </p:grpSpPr>
          <p:sp>
            <p:nvSpPr>
              <p:cNvPr id="14481" name="AutoShape 149"/>
              <p:cNvSpPr>
                <a:spLocks noChangeArrowheads="1"/>
              </p:cNvSpPr>
              <p:nvPr/>
            </p:nvSpPr>
            <p:spPr bwMode="auto">
              <a:xfrm>
                <a:off x="4028" y="3508"/>
                <a:ext cx="502" cy="5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00" y="8481"/>
                    </a:moveTo>
                    <a:cubicBezTo>
                      <a:pt x="3929" y="4975"/>
                      <a:pt x="7146" y="2566"/>
                      <a:pt x="10800" y="2567"/>
                    </a:cubicBezTo>
                    <a:cubicBezTo>
                      <a:pt x="14453" y="2567"/>
                      <a:pt x="17670" y="4975"/>
                      <a:pt x="18699" y="8481"/>
                    </a:cubicBezTo>
                    <a:lnTo>
                      <a:pt x="21162" y="7758"/>
                    </a:lnTo>
                    <a:cubicBezTo>
                      <a:pt x="19812" y="3159"/>
                      <a:pt x="15593" y="-1"/>
                      <a:pt x="10799" y="0"/>
                    </a:cubicBezTo>
                    <a:cubicBezTo>
                      <a:pt x="6006" y="0"/>
                      <a:pt x="1787" y="3159"/>
                      <a:pt x="437" y="7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82" name="AutoShape 150"/>
              <p:cNvSpPr>
                <a:spLocks noChangeArrowheads="1"/>
              </p:cNvSpPr>
              <p:nvPr/>
            </p:nvSpPr>
            <p:spPr bwMode="auto">
              <a:xfrm>
                <a:off x="4570" y="3509"/>
                <a:ext cx="502" cy="5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00" y="8481"/>
                    </a:moveTo>
                    <a:cubicBezTo>
                      <a:pt x="3929" y="4975"/>
                      <a:pt x="7146" y="2566"/>
                      <a:pt x="10800" y="2567"/>
                    </a:cubicBezTo>
                    <a:cubicBezTo>
                      <a:pt x="14453" y="2567"/>
                      <a:pt x="17670" y="4975"/>
                      <a:pt x="18699" y="8481"/>
                    </a:cubicBezTo>
                    <a:lnTo>
                      <a:pt x="21162" y="7758"/>
                    </a:lnTo>
                    <a:cubicBezTo>
                      <a:pt x="19812" y="3159"/>
                      <a:pt x="15593" y="-1"/>
                      <a:pt x="10799" y="0"/>
                    </a:cubicBezTo>
                    <a:cubicBezTo>
                      <a:pt x="6006" y="0"/>
                      <a:pt x="1787" y="3159"/>
                      <a:pt x="437" y="7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83" name="Line 151"/>
              <p:cNvSpPr>
                <a:spLocks noChangeShapeType="1"/>
              </p:cNvSpPr>
              <p:nvPr/>
            </p:nvSpPr>
            <p:spPr bwMode="auto">
              <a:xfrm flipV="1">
                <a:off x="4277" y="3248"/>
                <a:ext cx="271" cy="273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84" name="Line 152"/>
              <p:cNvSpPr>
                <a:spLocks noChangeShapeType="1"/>
              </p:cNvSpPr>
              <p:nvPr/>
            </p:nvSpPr>
            <p:spPr bwMode="auto">
              <a:xfrm>
                <a:off x="4573" y="3261"/>
                <a:ext cx="231" cy="273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85" name="Line 153"/>
              <p:cNvSpPr>
                <a:spLocks noChangeShapeType="1"/>
              </p:cNvSpPr>
              <p:nvPr/>
            </p:nvSpPr>
            <p:spPr bwMode="auto">
              <a:xfrm flipV="1">
                <a:off x="4544" y="2853"/>
                <a:ext cx="0" cy="406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1399" name="Group 154"/>
            <p:cNvGrpSpPr>
              <a:grpSpLocks/>
            </p:cNvGrpSpPr>
            <p:nvPr/>
          </p:nvGrpSpPr>
          <p:grpSpPr bwMode="auto">
            <a:xfrm rot="6718267">
              <a:off x="3583" y="1321"/>
              <a:ext cx="227" cy="273"/>
              <a:chOff x="4014" y="2795"/>
              <a:chExt cx="1043" cy="1225"/>
            </a:xfrm>
          </p:grpSpPr>
          <p:sp>
            <p:nvSpPr>
              <p:cNvPr id="14476" name="AutoShape 155"/>
              <p:cNvSpPr>
                <a:spLocks noChangeArrowheads="1"/>
              </p:cNvSpPr>
              <p:nvPr/>
            </p:nvSpPr>
            <p:spPr bwMode="auto">
              <a:xfrm>
                <a:off x="3981" y="3518"/>
                <a:ext cx="490" cy="5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00" y="8481"/>
                    </a:moveTo>
                    <a:cubicBezTo>
                      <a:pt x="3929" y="4975"/>
                      <a:pt x="7146" y="2566"/>
                      <a:pt x="10800" y="2567"/>
                    </a:cubicBezTo>
                    <a:cubicBezTo>
                      <a:pt x="14453" y="2567"/>
                      <a:pt x="17670" y="4975"/>
                      <a:pt x="18699" y="8481"/>
                    </a:cubicBezTo>
                    <a:lnTo>
                      <a:pt x="21162" y="7758"/>
                    </a:lnTo>
                    <a:cubicBezTo>
                      <a:pt x="19812" y="3159"/>
                      <a:pt x="15593" y="-1"/>
                      <a:pt x="10799" y="0"/>
                    </a:cubicBezTo>
                    <a:cubicBezTo>
                      <a:pt x="6006" y="0"/>
                      <a:pt x="1787" y="3159"/>
                      <a:pt x="437" y="7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77" name="AutoShape 156"/>
              <p:cNvSpPr>
                <a:spLocks noChangeArrowheads="1"/>
              </p:cNvSpPr>
              <p:nvPr/>
            </p:nvSpPr>
            <p:spPr bwMode="auto">
              <a:xfrm>
                <a:off x="4523" y="3518"/>
                <a:ext cx="496" cy="5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00" y="8481"/>
                    </a:moveTo>
                    <a:cubicBezTo>
                      <a:pt x="3929" y="4975"/>
                      <a:pt x="7146" y="2566"/>
                      <a:pt x="10800" y="2567"/>
                    </a:cubicBezTo>
                    <a:cubicBezTo>
                      <a:pt x="14453" y="2567"/>
                      <a:pt x="17670" y="4975"/>
                      <a:pt x="18699" y="8481"/>
                    </a:cubicBezTo>
                    <a:lnTo>
                      <a:pt x="21162" y="7758"/>
                    </a:lnTo>
                    <a:cubicBezTo>
                      <a:pt x="19812" y="3159"/>
                      <a:pt x="15593" y="-1"/>
                      <a:pt x="10799" y="0"/>
                    </a:cubicBezTo>
                    <a:cubicBezTo>
                      <a:pt x="6006" y="0"/>
                      <a:pt x="1787" y="3159"/>
                      <a:pt x="437" y="7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78" name="Line 157"/>
              <p:cNvSpPr>
                <a:spLocks noChangeShapeType="1"/>
              </p:cNvSpPr>
              <p:nvPr/>
            </p:nvSpPr>
            <p:spPr bwMode="auto">
              <a:xfrm flipV="1">
                <a:off x="4247" y="3255"/>
                <a:ext cx="273" cy="27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79" name="Line 158"/>
              <p:cNvSpPr>
                <a:spLocks noChangeShapeType="1"/>
              </p:cNvSpPr>
              <p:nvPr/>
            </p:nvSpPr>
            <p:spPr bwMode="auto">
              <a:xfrm>
                <a:off x="4523" y="3255"/>
                <a:ext cx="223" cy="27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80" name="Line 159"/>
              <p:cNvSpPr>
                <a:spLocks noChangeShapeType="1"/>
              </p:cNvSpPr>
              <p:nvPr/>
            </p:nvSpPr>
            <p:spPr bwMode="auto">
              <a:xfrm flipV="1">
                <a:off x="4527" y="2818"/>
                <a:ext cx="0" cy="408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1400" name="Group 160"/>
            <p:cNvGrpSpPr>
              <a:grpSpLocks/>
            </p:cNvGrpSpPr>
            <p:nvPr/>
          </p:nvGrpSpPr>
          <p:grpSpPr bwMode="auto">
            <a:xfrm>
              <a:off x="3787" y="1298"/>
              <a:ext cx="499" cy="544"/>
              <a:chOff x="3787" y="1298"/>
              <a:chExt cx="499" cy="544"/>
            </a:xfrm>
          </p:grpSpPr>
          <p:sp>
            <p:nvSpPr>
              <p:cNvPr id="14474" name="Oval 161"/>
              <p:cNvSpPr>
                <a:spLocks noChangeArrowheads="1"/>
              </p:cNvSpPr>
              <p:nvPr/>
            </p:nvSpPr>
            <p:spPr bwMode="auto">
              <a:xfrm>
                <a:off x="3790" y="1292"/>
                <a:ext cx="499" cy="544"/>
              </a:xfrm>
              <a:prstGeom prst="ellipse">
                <a:avLst/>
              </a:prstGeom>
              <a:solidFill>
                <a:srgbClr val="00C400"/>
              </a:solidFill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475" name="Oval 162"/>
              <p:cNvSpPr>
                <a:spLocks noChangeArrowheads="1"/>
              </p:cNvSpPr>
              <p:nvPr/>
            </p:nvSpPr>
            <p:spPr bwMode="auto">
              <a:xfrm>
                <a:off x="3833" y="1428"/>
                <a:ext cx="317" cy="31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grpSp>
        <p:nvGrpSpPr>
          <p:cNvPr id="8" name="Group 361"/>
          <p:cNvGrpSpPr>
            <a:grpSpLocks/>
          </p:cNvGrpSpPr>
          <p:nvPr/>
        </p:nvGrpSpPr>
        <p:grpSpPr bwMode="auto">
          <a:xfrm>
            <a:off x="539750" y="44450"/>
            <a:ext cx="2652713" cy="5872163"/>
            <a:chOff x="340" y="28"/>
            <a:chExt cx="1671" cy="3699"/>
          </a:xfrm>
        </p:grpSpPr>
        <p:grpSp>
          <p:nvGrpSpPr>
            <p:cNvPr id="11362" name="Group 321"/>
            <p:cNvGrpSpPr>
              <a:grpSpLocks/>
            </p:cNvGrpSpPr>
            <p:nvPr/>
          </p:nvGrpSpPr>
          <p:grpSpPr bwMode="auto">
            <a:xfrm>
              <a:off x="1590" y="597"/>
              <a:ext cx="204" cy="77"/>
              <a:chOff x="2336" y="3884"/>
              <a:chExt cx="226" cy="90"/>
            </a:xfrm>
          </p:grpSpPr>
          <p:sp>
            <p:nvSpPr>
              <p:cNvPr id="11394" name="Oval 319"/>
              <p:cNvSpPr>
                <a:spLocks noChangeArrowheads="1"/>
              </p:cNvSpPr>
              <p:nvPr/>
            </p:nvSpPr>
            <p:spPr bwMode="auto">
              <a:xfrm>
                <a:off x="2336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5" name="Oval 320"/>
              <p:cNvSpPr>
                <a:spLocks noChangeArrowheads="1"/>
              </p:cNvSpPr>
              <p:nvPr/>
            </p:nvSpPr>
            <p:spPr bwMode="auto">
              <a:xfrm>
                <a:off x="2472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63" name="Freeform 280"/>
            <p:cNvSpPr>
              <a:spLocks/>
            </p:cNvSpPr>
            <p:nvPr/>
          </p:nvSpPr>
          <p:spPr bwMode="auto">
            <a:xfrm>
              <a:off x="1450" y="70"/>
              <a:ext cx="497" cy="594"/>
            </a:xfrm>
            <a:custGeom>
              <a:avLst/>
              <a:gdLst>
                <a:gd name="T0" fmla="*/ 31 w 549"/>
                <a:gd name="T1" fmla="*/ 3 h 693"/>
                <a:gd name="T2" fmla="*/ 13 w 549"/>
                <a:gd name="T3" fmla="*/ 6 h 693"/>
                <a:gd name="T4" fmla="*/ 9 w 549"/>
                <a:gd name="T5" fmla="*/ 11 h 693"/>
                <a:gd name="T6" fmla="*/ 13 w 549"/>
                <a:gd name="T7" fmla="*/ 64 h 693"/>
                <a:gd name="T8" fmla="*/ 26 w 549"/>
                <a:gd name="T9" fmla="*/ 65 h 693"/>
                <a:gd name="T10" fmla="*/ 55 w 549"/>
                <a:gd name="T11" fmla="*/ 65 h 693"/>
                <a:gd name="T12" fmla="*/ 86 w 549"/>
                <a:gd name="T13" fmla="*/ 69 h 693"/>
                <a:gd name="T14" fmla="*/ 117 w 549"/>
                <a:gd name="T15" fmla="*/ 65 h 693"/>
                <a:gd name="T16" fmla="*/ 123 w 549"/>
                <a:gd name="T17" fmla="*/ 59 h 693"/>
                <a:gd name="T18" fmla="*/ 119 w 549"/>
                <a:gd name="T19" fmla="*/ 21 h 693"/>
                <a:gd name="T20" fmla="*/ 106 w 549"/>
                <a:gd name="T21" fmla="*/ 8 h 693"/>
                <a:gd name="T22" fmla="*/ 42 w 549"/>
                <a:gd name="T23" fmla="*/ 0 h 693"/>
                <a:gd name="T24" fmla="*/ 31 w 549"/>
                <a:gd name="T25" fmla="*/ 3 h 6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9"/>
                <a:gd name="T40" fmla="*/ 0 h 693"/>
                <a:gd name="T41" fmla="*/ 549 w 549"/>
                <a:gd name="T42" fmla="*/ 693 h 6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9" h="693">
                  <a:moveTo>
                    <a:pt x="138" y="10"/>
                  </a:moveTo>
                  <a:cubicBezTo>
                    <a:pt x="103" y="21"/>
                    <a:pt x="77" y="21"/>
                    <a:pt x="60" y="58"/>
                  </a:cubicBezTo>
                  <a:cubicBezTo>
                    <a:pt x="52" y="77"/>
                    <a:pt x="40" y="117"/>
                    <a:pt x="40" y="117"/>
                  </a:cubicBezTo>
                  <a:cubicBezTo>
                    <a:pt x="31" y="296"/>
                    <a:pt x="0" y="470"/>
                    <a:pt x="60" y="644"/>
                  </a:cubicBezTo>
                  <a:cubicBezTo>
                    <a:pt x="66" y="663"/>
                    <a:pt x="98" y="652"/>
                    <a:pt x="118" y="654"/>
                  </a:cubicBezTo>
                  <a:cubicBezTo>
                    <a:pt x="160" y="659"/>
                    <a:pt x="203" y="661"/>
                    <a:pt x="245" y="664"/>
                  </a:cubicBezTo>
                  <a:cubicBezTo>
                    <a:pt x="290" y="678"/>
                    <a:pt x="337" y="678"/>
                    <a:pt x="382" y="693"/>
                  </a:cubicBezTo>
                  <a:cubicBezTo>
                    <a:pt x="436" y="686"/>
                    <a:pt x="470" y="679"/>
                    <a:pt x="519" y="664"/>
                  </a:cubicBezTo>
                  <a:cubicBezTo>
                    <a:pt x="533" y="642"/>
                    <a:pt x="549" y="624"/>
                    <a:pt x="548" y="595"/>
                  </a:cubicBezTo>
                  <a:cubicBezTo>
                    <a:pt x="545" y="468"/>
                    <a:pt x="535" y="342"/>
                    <a:pt x="528" y="215"/>
                  </a:cubicBezTo>
                  <a:cubicBezTo>
                    <a:pt x="526" y="174"/>
                    <a:pt x="510" y="110"/>
                    <a:pt x="470" y="88"/>
                  </a:cubicBezTo>
                  <a:cubicBezTo>
                    <a:pt x="399" y="48"/>
                    <a:pt x="267" y="20"/>
                    <a:pt x="187" y="0"/>
                  </a:cubicBezTo>
                  <a:cubicBezTo>
                    <a:pt x="125" y="11"/>
                    <a:pt x="108" y="10"/>
                    <a:pt x="138" y="10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Freeform 281"/>
            <p:cNvSpPr>
              <a:spLocks/>
            </p:cNvSpPr>
            <p:nvPr/>
          </p:nvSpPr>
          <p:spPr bwMode="auto">
            <a:xfrm>
              <a:off x="1420" y="667"/>
              <a:ext cx="591" cy="745"/>
            </a:xfrm>
            <a:custGeom>
              <a:avLst/>
              <a:gdLst>
                <a:gd name="T0" fmla="*/ 27 w 653"/>
                <a:gd name="T1" fmla="*/ 3 h 869"/>
                <a:gd name="T2" fmla="*/ 5 w 653"/>
                <a:gd name="T3" fmla="*/ 18 h 869"/>
                <a:gd name="T4" fmla="*/ 8 w 653"/>
                <a:gd name="T5" fmla="*/ 48 h 869"/>
                <a:gd name="T6" fmla="*/ 10 w 653"/>
                <a:gd name="T7" fmla="*/ 64 h 869"/>
                <a:gd name="T8" fmla="*/ 54 w 653"/>
                <a:gd name="T9" fmla="*/ 80 h 869"/>
                <a:gd name="T10" fmla="*/ 129 w 653"/>
                <a:gd name="T11" fmla="*/ 73 h 869"/>
                <a:gd name="T12" fmla="*/ 135 w 653"/>
                <a:gd name="T13" fmla="*/ 42 h 869"/>
                <a:gd name="T14" fmla="*/ 129 w 653"/>
                <a:gd name="T15" fmla="*/ 19 h 869"/>
                <a:gd name="T16" fmla="*/ 117 w 653"/>
                <a:gd name="T17" fmla="*/ 9 h 869"/>
                <a:gd name="T18" fmla="*/ 47 w 653"/>
                <a:gd name="T19" fmla="*/ 4 h 869"/>
                <a:gd name="T20" fmla="*/ 39 w 653"/>
                <a:gd name="T21" fmla="*/ 3 h 869"/>
                <a:gd name="T22" fmla="*/ 27 w 653"/>
                <a:gd name="T23" fmla="*/ 3 h 8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3"/>
                <a:gd name="T37" fmla="*/ 0 h 869"/>
                <a:gd name="T38" fmla="*/ 653 w 653"/>
                <a:gd name="T39" fmla="*/ 869 h 8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3" h="869">
                  <a:moveTo>
                    <a:pt x="123" y="25"/>
                  </a:moveTo>
                  <a:cubicBezTo>
                    <a:pt x="43" y="52"/>
                    <a:pt x="38" y="98"/>
                    <a:pt x="16" y="172"/>
                  </a:cubicBezTo>
                  <a:cubicBezTo>
                    <a:pt x="0" y="278"/>
                    <a:pt x="27" y="378"/>
                    <a:pt x="35" y="484"/>
                  </a:cubicBezTo>
                  <a:cubicBezTo>
                    <a:pt x="39" y="539"/>
                    <a:pt x="40" y="595"/>
                    <a:pt x="45" y="650"/>
                  </a:cubicBezTo>
                  <a:cubicBezTo>
                    <a:pt x="56" y="774"/>
                    <a:pt x="138" y="784"/>
                    <a:pt x="240" y="797"/>
                  </a:cubicBezTo>
                  <a:cubicBezTo>
                    <a:pt x="653" y="783"/>
                    <a:pt x="480" y="869"/>
                    <a:pt x="572" y="728"/>
                  </a:cubicBezTo>
                  <a:cubicBezTo>
                    <a:pt x="583" y="627"/>
                    <a:pt x="588" y="526"/>
                    <a:pt x="601" y="426"/>
                  </a:cubicBezTo>
                  <a:cubicBezTo>
                    <a:pt x="595" y="343"/>
                    <a:pt x="590" y="270"/>
                    <a:pt x="572" y="191"/>
                  </a:cubicBezTo>
                  <a:cubicBezTo>
                    <a:pt x="560" y="140"/>
                    <a:pt x="574" y="109"/>
                    <a:pt x="523" y="94"/>
                  </a:cubicBezTo>
                  <a:cubicBezTo>
                    <a:pt x="438" y="35"/>
                    <a:pt x="307" y="51"/>
                    <a:pt x="211" y="45"/>
                  </a:cubicBezTo>
                  <a:cubicBezTo>
                    <a:pt x="198" y="42"/>
                    <a:pt x="185" y="39"/>
                    <a:pt x="172" y="35"/>
                  </a:cubicBezTo>
                  <a:cubicBezTo>
                    <a:pt x="112" y="16"/>
                    <a:pt x="98" y="0"/>
                    <a:pt x="123" y="25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Freeform 282"/>
            <p:cNvSpPr>
              <a:spLocks/>
            </p:cNvSpPr>
            <p:nvPr/>
          </p:nvSpPr>
          <p:spPr bwMode="auto">
            <a:xfrm>
              <a:off x="1378" y="1400"/>
              <a:ext cx="597" cy="799"/>
            </a:xfrm>
            <a:custGeom>
              <a:avLst/>
              <a:gdLst>
                <a:gd name="T0" fmla="*/ 124 w 660"/>
                <a:gd name="T1" fmla="*/ 7 h 932"/>
                <a:gd name="T2" fmla="*/ 99 w 660"/>
                <a:gd name="T3" fmla="*/ 3 h 932"/>
                <a:gd name="T4" fmla="*/ 49 w 660"/>
                <a:gd name="T5" fmla="*/ 0 h 932"/>
                <a:gd name="T6" fmla="*/ 27 w 660"/>
                <a:gd name="T7" fmla="*/ 3 h 932"/>
                <a:gd name="T8" fmla="*/ 20 w 660"/>
                <a:gd name="T9" fmla="*/ 3 h 932"/>
                <a:gd name="T10" fmla="*/ 14 w 660"/>
                <a:gd name="T11" fmla="*/ 11 h 932"/>
                <a:gd name="T12" fmla="*/ 7 w 660"/>
                <a:gd name="T13" fmla="*/ 40 h 932"/>
                <a:gd name="T14" fmla="*/ 18 w 660"/>
                <a:gd name="T15" fmla="*/ 81 h 932"/>
                <a:gd name="T16" fmla="*/ 44 w 660"/>
                <a:gd name="T17" fmla="*/ 86 h 932"/>
                <a:gd name="T18" fmla="*/ 79 w 660"/>
                <a:gd name="T19" fmla="*/ 88 h 932"/>
                <a:gd name="T20" fmla="*/ 136 w 660"/>
                <a:gd name="T21" fmla="*/ 80 h 932"/>
                <a:gd name="T22" fmla="*/ 137 w 660"/>
                <a:gd name="T23" fmla="*/ 46 h 932"/>
                <a:gd name="T24" fmla="*/ 133 w 660"/>
                <a:gd name="T25" fmla="*/ 11 h 932"/>
                <a:gd name="T26" fmla="*/ 124 w 660"/>
                <a:gd name="T27" fmla="*/ 7 h 9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0"/>
                <a:gd name="T43" fmla="*/ 0 h 932"/>
                <a:gd name="T44" fmla="*/ 660 w 660"/>
                <a:gd name="T45" fmla="*/ 932 h 9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0" h="932">
                  <a:moveTo>
                    <a:pt x="559" y="68"/>
                  </a:moveTo>
                  <a:cubicBezTo>
                    <a:pt x="520" y="56"/>
                    <a:pt x="481" y="42"/>
                    <a:pt x="442" y="29"/>
                  </a:cubicBezTo>
                  <a:cubicBezTo>
                    <a:pt x="407" y="17"/>
                    <a:pt x="261" y="6"/>
                    <a:pt x="218" y="0"/>
                  </a:cubicBezTo>
                  <a:cubicBezTo>
                    <a:pt x="185" y="3"/>
                    <a:pt x="152" y="5"/>
                    <a:pt x="120" y="10"/>
                  </a:cubicBezTo>
                  <a:cubicBezTo>
                    <a:pt x="110" y="12"/>
                    <a:pt x="97" y="12"/>
                    <a:pt x="91" y="20"/>
                  </a:cubicBezTo>
                  <a:cubicBezTo>
                    <a:pt x="79" y="36"/>
                    <a:pt x="67" y="93"/>
                    <a:pt x="62" y="117"/>
                  </a:cubicBezTo>
                  <a:cubicBezTo>
                    <a:pt x="54" y="215"/>
                    <a:pt x="42" y="312"/>
                    <a:pt x="32" y="410"/>
                  </a:cubicBezTo>
                  <a:cubicBezTo>
                    <a:pt x="32" y="415"/>
                    <a:pt x="0" y="738"/>
                    <a:pt x="81" y="820"/>
                  </a:cubicBezTo>
                  <a:cubicBezTo>
                    <a:pt x="108" y="848"/>
                    <a:pt x="164" y="857"/>
                    <a:pt x="198" y="869"/>
                  </a:cubicBezTo>
                  <a:cubicBezTo>
                    <a:pt x="248" y="886"/>
                    <a:pt x="354" y="888"/>
                    <a:pt x="354" y="888"/>
                  </a:cubicBezTo>
                  <a:cubicBezTo>
                    <a:pt x="516" y="881"/>
                    <a:pt x="572" y="932"/>
                    <a:pt x="608" y="810"/>
                  </a:cubicBezTo>
                  <a:cubicBezTo>
                    <a:pt x="611" y="693"/>
                    <a:pt x="613" y="576"/>
                    <a:pt x="618" y="459"/>
                  </a:cubicBezTo>
                  <a:cubicBezTo>
                    <a:pt x="622" y="357"/>
                    <a:pt x="660" y="209"/>
                    <a:pt x="599" y="117"/>
                  </a:cubicBezTo>
                  <a:cubicBezTo>
                    <a:pt x="524" y="4"/>
                    <a:pt x="596" y="143"/>
                    <a:pt x="559" y="68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Freeform 283"/>
            <p:cNvSpPr>
              <a:spLocks/>
            </p:cNvSpPr>
            <p:nvPr/>
          </p:nvSpPr>
          <p:spPr bwMode="auto">
            <a:xfrm>
              <a:off x="1384" y="2152"/>
              <a:ext cx="591" cy="744"/>
            </a:xfrm>
            <a:custGeom>
              <a:avLst/>
              <a:gdLst>
                <a:gd name="T0" fmla="*/ 27 w 653"/>
                <a:gd name="T1" fmla="*/ 3 h 869"/>
                <a:gd name="T2" fmla="*/ 5 w 653"/>
                <a:gd name="T3" fmla="*/ 17 h 869"/>
                <a:gd name="T4" fmla="*/ 8 w 653"/>
                <a:gd name="T5" fmla="*/ 47 h 869"/>
                <a:gd name="T6" fmla="*/ 10 w 653"/>
                <a:gd name="T7" fmla="*/ 63 h 869"/>
                <a:gd name="T8" fmla="*/ 54 w 653"/>
                <a:gd name="T9" fmla="*/ 77 h 869"/>
                <a:gd name="T10" fmla="*/ 129 w 653"/>
                <a:gd name="T11" fmla="*/ 71 h 869"/>
                <a:gd name="T12" fmla="*/ 135 w 653"/>
                <a:gd name="T13" fmla="*/ 42 h 869"/>
                <a:gd name="T14" fmla="*/ 129 w 653"/>
                <a:gd name="T15" fmla="*/ 18 h 869"/>
                <a:gd name="T16" fmla="*/ 117 w 653"/>
                <a:gd name="T17" fmla="*/ 9 h 869"/>
                <a:gd name="T18" fmla="*/ 47 w 653"/>
                <a:gd name="T19" fmla="*/ 4 h 869"/>
                <a:gd name="T20" fmla="*/ 39 w 653"/>
                <a:gd name="T21" fmla="*/ 3 h 869"/>
                <a:gd name="T22" fmla="*/ 27 w 653"/>
                <a:gd name="T23" fmla="*/ 3 h 8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3"/>
                <a:gd name="T37" fmla="*/ 0 h 869"/>
                <a:gd name="T38" fmla="*/ 653 w 653"/>
                <a:gd name="T39" fmla="*/ 869 h 8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3" h="869">
                  <a:moveTo>
                    <a:pt x="123" y="25"/>
                  </a:moveTo>
                  <a:cubicBezTo>
                    <a:pt x="43" y="52"/>
                    <a:pt x="38" y="98"/>
                    <a:pt x="16" y="172"/>
                  </a:cubicBezTo>
                  <a:cubicBezTo>
                    <a:pt x="0" y="278"/>
                    <a:pt x="27" y="378"/>
                    <a:pt x="35" y="484"/>
                  </a:cubicBezTo>
                  <a:cubicBezTo>
                    <a:pt x="39" y="539"/>
                    <a:pt x="40" y="595"/>
                    <a:pt x="45" y="650"/>
                  </a:cubicBezTo>
                  <a:cubicBezTo>
                    <a:pt x="56" y="774"/>
                    <a:pt x="138" y="784"/>
                    <a:pt x="240" y="797"/>
                  </a:cubicBezTo>
                  <a:cubicBezTo>
                    <a:pt x="653" y="783"/>
                    <a:pt x="480" y="869"/>
                    <a:pt x="572" y="728"/>
                  </a:cubicBezTo>
                  <a:cubicBezTo>
                    <a:pt x="583" y="627"/>
                    <a:pt x="588" y="526"/>
                    <a:pt x="601" y="426"/>
                  </a:cubicBezTo>
                  <a:cubicBezTo>
                    <a:pt x="595" y="343"/>
                    <a:pt x="590" y="270"/>
                    <a:pt x="572" y="191"/>
                  </a:cubicBezTo>
                  <a:cubicBezTo>
                    <a:pt x="560" y="140"/>
                    <a:pt x="574" y="109"/>
                    <a:pt x="523" y="94"/>
                  </a:cubicBezTo>
                  <a:cubicBezTo>
                    <a:pt x="438" y="35"/>
                    <a:pt x="307" y="51"/>
                    <a:pt x="211" y="45"/>
                  </a:cubicBezTo>
                  <a:cubicBezTo>
                    <a:pt x="198" y="42"/>
                    <a:pt x="185" y="39"/>
                    <a:pt x="172" y="35"/>
                  </a:cubicBezTo>
                  <a:cubicBezTo>
                    <a:pt x="112" y="16"/>
                    <a:pt x="98" y="0"/>
                    <a:pt x="123" y="25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Freeform 284"/>
            <p:cNvSpPr>
              <a:spLocks/>
            </p:cNvSpPr>
            <p:nvPr/>
          </p:nvSpPr>
          <p:spPr bwMode="auto">
            <a:xfrm>
              <a:off x="1384" y="2851"/>
              <a:ext cx="591" cy="744"/>
            </a:xfrm>
            <a:custGeom>
              <a:avLst/>
              <a:gdLst>
                <a:gd name="T0" fmla="*/ 27 w 653"/>
                <a:gd name="T1" fmla="*/ 3 h 869"/>
                <a:gd name="T2" fmla="*/ 5 w 653"/>
                <a:gd name="T3" fmla="*/ 17 h 869"/>
                <a:gd name="T4" fmla="*/ 8 w 653"/>
                <a:gd name="T5" fmla="*/ 47 h 869"/>
                <a:gd name="T6" fmla="*/ 10 w 653"/>
                <a:gd name="T7" fmla="*/ 63 h 869"/>
                <a:gd name="T8" fmla="*/ 54 w 653"/>
                <a:gd name="T9" fmla="*/ 77 h 869"/>
                <a:gd name="T10" fmla="*/ 129 w 653"/>
                <a:gd name="T11" fmla="*/ 71 h 869"/>
                <a:gd name="T12" fmla="*/ 135 w 653"/>
                <a:gd name="T13" fmla="*/ 42 h 869"/>
                <a:gd name="T14" fmla="*/ 129 w 653"/>
                <a:gd name="T15" fmla="*/ 18 h 869"/>
                <a:gd name="T16" fmla="*/ 117 w 653"/>
                <a:gd name="T17" fmla="*/ 9 h 869"/>
                <a:gd name="T18" fmla="*/ 47 w 653"/>
                <a:gd name="T19" fmla="*/ 4 h 869"/>
                <a:gd name="T20" fmla="*/ 39 w 653"/>
                <a:gd name="T21" fmla="*/ 3 h 869"/>
                <a:gd name="T22" fmla="*/ 27 w 653"/>
                <a:gd name="T23" fmla="*/ 3 h 8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3"/>
                <a:gd name="T37" fmla="*/ 0 h 869"/>
                <a:gd name="T38" fmla="*/ 653 w 653"/>
                <a:gd name="T39" fmla="*/ 869 h 8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3" h="869">
                  <a:moveTo>
                    <a:pt x="123" y="25"/>
                  </a:moveTo>
                  <a:cubicBezTo>
                    <a:pt x="43" y="52"/>
                    <a:pt x="38" y="98"/>
                    <a:pt x="16" y="172"/>
                  </a:cubicBezTo>
                  <a:cubicBezTo>
                    <a:pt x="0" y="278"/>
                    <a:pt x="27" y="378"/>
                    <a:pt x="35" y="484"/>
                  </a:cubicBezTo>
                  <a:cubicBezTo>
                    <a:pt x="39" y="539"/>
                    <a:pt x="40" y="595"/>
                    <a:pt x="45" y="650"/>
                  </a:cubicBezTo>
                  <a:cubicBezTo>
                    <a:pt x="56" y="774"/>
                    <a:pt x="138" y="784"/>
                    <a:pt x="240" y="797"/>
                  </a:cubicBezTo>
                  <a:cubicBezTo>
                    <a:pt x="653" y="783"/>
                    <a:pt x="480" y="869"/>
                    <a:pt x="572" y="728"/>
                  </a:cubicBezTo>
                  <a:cubicBezTo>
                    <a:pt x="583" y="627"/>
                    <a:pt x="588" y="526"/>
                    <a:pt x="601" y="426"/>
                  </a:cubicBezTo>
                  <a:cubicBezTo>
                    <a:pt x="595" y="343"/>
                    <a:pt x="590" y="270"/>
                    <a:pt x="572" y="191"/>
                  </a:cubicBezTo>
                  <a:cubicBezTo>
                    <a:pt x="560" y="140"/>
                    <a:pt x="574" y="109"/>
                    <a:pt x="523" y="94"/>
                  </a:cubicBezTo>
                  <a:cubicBezTo>
                    <a:pt x="438" y="35"/>
                    <a:pt x="307" y="51"/>
                    <a:pt x="211" y="45"/>
                  </a:cubicBezTo>
                  <a:cubicBezTo>
                    <a:pt x="198" y="42"/>
                    <a:pt x="185" y="39"/>
                    <a:pt x="172" y="35"/>
                  </a:cubicBezTo>
                  <a:cubicBezTo>
                    <a:pt x="112" y="16"/>
                    <a:pt x="98" y="0"/>
                    <a:pt x="123" y="25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Freeform 285"/>
            <p:cNvSpPr>
              <a:spLocks/>
            </p:cNvSpPr>
            <p:nvPr/>
          </p:nvSpPr>
          <p:spPr bwMode="auto">
            <a:xfrm>
              <a:off x="892" y="325"/>
              <a:ext cx="591" cy="744"/>
            </a:xfrm>
            <a:custGeom>
              <a:avLst/>
              <a:gdLst>
                <a:gd name="T0" fmla="*/ 27 w 653"/>
                <a:gd name="T1" fmla="*/ 3 h 869"/>
                <a:gd name="T2" fmla="*/ 5 w 653"/>
                <a:gd name="T3" fmla="*/ 17 h 869"/>
                <a:gd name="T4" fmla="*/ 8 w 653"/>
                <a:gd name="T5" fmla="*/ 47 h 869"/>
                <a:gd name="T6" fmla="*/ 10 w 653"/>
                <a:gd name="T7" fmla="*/ 63 h 869"/>
                <a:gd name="T8" fmla="*/ 54 w 653"/>
                <a:gd name="T9" fmla="*/ 77 h 869"/>
                <a:gd name="T10" fmla="*/ 129 w 653"/>
                <a:gd name="T11" fmla="*/ 71 h 869"/>
                <a:gd name="T12" fmla="*/ 135 w 653"/>
                <a:gd name="T13" fmla="*/ 42 h 869"/>
                <a:gd name="T14" fmla="*/ 129 w 653"/>
                <a:gd name="T15" fmla="*/ 18 h 869"/>
                <a:gd name="T16" fmla="*/ 117 w 653"/>
                <a:gd name="T17" fmla="*/ 9 h 869"/>
                <a:gd name="T18" fmla="*/ 47 w 653"/>
                <a:gd name="T19" fmla="*/ 4 h 869"/>
                <a:gd name="T20" fmla="*/ 39 w 653"/>
                <a:gd name="T21" fmla="*/ 3 h 869"/>
                <a:gd name="T22" fmla="*/ 27 w 653"/>
                <a:gd name="T23" fmla="*/ 3 h 8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3"/>
                <a:gd name="T37" fmla="*/ 0 h 869"/>
                <a:gd name="T38" fmla="*/ 653 w 653"/>
                <a:gd name="T39" fmla="*/ 869 h 8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3" h="869">
                  <a:moveTo>
                    <a:pt x="123" y="25"/>
                  </a:moveTo>
                  <a:cubicBezTo>
                    <a:pt x="43" y="52"/>
                    <a:pt x="38" y="98"/>
                    <a:pt x="16" y="172"/>
                  </a:cubicBezTo>
                  <a:cubicBezTo>
                    <a:pt x="0" y="278"/>
                    <a:pt x="27" y="378"/>
                    <a:pt x="35" y="484"/>
                  </a:cubicBezTo>
                  <a:cubicBezTo>
                    <a:pt x="39" y="539"/>
                    <a:pt x="40" y="595"/>
                    <a:pt x="45" y="650"/>
                  </a:cubicBezTo>
                  <a:cubicBezTo>
                    <a:pt x="56" y="774"/>
                    <a:pt x="138" y="784"/>
                    <a:pt x="240" y="797"/>
                  </a:cubicBezTo>
                  <a:cubicBezTo>
                    <a:pt x="653" y="783"/>
                    <a:pt x="480" y="869"/>
                    <a:pt x="572" y="728"/>
                  </a:cubicBezTo>
                  <a:cubicBezTo>
                    <a:pt x="583" y="627"/>
                    <a:pt x="588" y="526"/>
                    <a:pt x="601" y="426"/>
                  </a:cubicBezTo>
                  <a:cubicBezTo>
                    <a:pt x="595" y="343"/>
                    <a:pt x="590" y="270"/>
                    <a:pt x="572" y="191"/>
                  </a:cubicBezTo>
                  <a:cubicBezTo>
                    <a:pt x="560" y="140"/>
                    <a:pt x="574" y="109"/>
                    <a:pt x="523" y="94"/>
                  </a:cubicBezTo>
                  <a:cubicBezTo>
                    <a:pt x="438" y="35"/>
                    <a:pt x="307" y="51"/>
                    <a:pt x="211" y="45"/>
                  </a:cubicBezTo>
                  <a:cubicBezTo>
                    <a:pt x="198" y="42"/>
                    <a:pt x="185" y="39"/>
                    <a:pt x="172" y="35"/>
                  </a:cubicBezTo>
                  <a:cubicBezTo>
                    <a:pt x="112" y="16"/>
                    <a:pt x="98" y="0"/>
                    <a:pt x="123" y="25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Freeform 286"/>
            <p:cNvSpPr>
              <a:spLocks/>
            </p:cNvSpPr>
            <p:nvPr/>
          </p:nvSpPr>
          <p:spPr bwMode="auto">
            <a:xfrm>
              <a:off x="851" y="1024"/>
              <a:ext cx="591" cy="744"/>
            </a:xfrm>
            <a:custGeom>
              <a:avLst/>
              <a:gdLst>
                <a:gd name="T0" fmla="*/ 27 w 653"/>
                <a:gd name="T1" fmla="*/ 3 h 869"/>
                <a:gd name="T2" fmla="*/ 5 w 653"/>
                <a:gd name="T3" fmla="*/ 17 h 869"/>
                <a:gd name="T4" fmla="*/ 8 w 653"/>
                <a:gd name="T5" fmla="*/ 47 h 869"/>
                <a:gd name="T6" fmla="*/ 10 w 653"/>
                <a:gd name="T7" fmla="*/ 63 h 869"/>
                <a:gd name="T8" fmla="*/ 54 w 653"/>
                <a:gd name="T9" fmla="*/ 77 h 869"/>
                <a:gd name="T10" fmla="*/ 129 w 653"/>
                <a:gd name="T11" fmla="*/ 71 h 869"/>
                <a:gd name="T12" fmla="*/ 135 w 653"/>
                <a:gd name="T13" fmla="*/ 42 h 869"/>
                <a:gd name="T14" fmla="*/ 129 w 653"/>
                <a:gd name="T15" fmla="*/ 18 h 869"/>
                <a:gd name="T16" fmla="*/ 117 w 653"/>
                <a:gd name="T17" fmla="*/ 9 h 869"/>
                <a:gd name="T18" fmla="*/ 47 w 653"/>
                <a:gd name="T19" fmla="*/ 4 h 869"/>
                <a:gd name="T20" fmla="*/ 39 w 653"/>
                <a:gd name="T21" fmla="*/ 3 h 869"/>
                <a:gd name="T22" fmla="*/ 27 w 653"/>
                <a:gd name="T23" fmla="*/ 3 h 8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3"/>
                <a:gd name="T37" fmla="*/ 0 h 869"/>
                <a:gd name="T38" fmla="*/ 653 w 653"/>
                <a:gd name="T39" fmla="*/ 869 h 8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3" h="869">
                  <a:moveTo>
                    <a:pt x="123" y="25"/>
                  </a:moveTo>
                  <a:cubicBezTo>
                    <a:pt x="43" y="52"/>
                    <a:pt x="38" y="98"/>
                    <a:pt x="16" y="172"/>
                  </a:cubicBezTo>
                  <a:cubicBezTo>
                    <a:pt x="0" y="278"/>
                    <a:pt x="27" y="378"/>
                    <a:pt x="35" y="484"/>
                  </a:cubicBezTo>
                  <a:cubicBezTo>
                    <a:pt x="39" y="539"/>
                    <a:pt x="40" y="595"/>
                    <a:pt x="45" y="650"/>
                  </a:cubicBezTo>
                  <a:cubicBezTo>
                    <a:pt x="56" y="774"/>
                    <a:pt x="138" y="784"/>
                    <a:pt x="240" y="797"/>
                  </a:cubicBezTo>
                  <a:cubicBezTo>
                    <a:pt x="653" y="783"/>
                    <a:pt x="480" y="869"/>
                    <a:pt x="572" y="728"/>
                  </a:cubicBezTo>
                  <a:cubicBezTo>
                    <a:pt x="583" y="627"/>
                    <a:pt x="588" y="526"/>
                    <a:pt x="601" y="426"/>
                  </a:cubicBezTo>
                  <a:cubicBezTo>
                    <a:pt x="595" y="343"/>
                    <a:pt x="590" y="270"/>
                    <a:pt x="572" y="191"/>
                  </a:cubicBezTo>
                  <a:cubicBezTo>
                    <a:pt x="560" y="140"/>
                    <a:pt x="574" y="109"/>
                    <a:pt x="523" y="94"/>
                  </a:cubicBezTo>
                  <a:cubicBezTo>
                    <a:pt x="438" y="35"/>
                    <a:pt x="307" y="51"/>
                    <a:pt x="211" y="45"/>
                  </a:cubicBezTo>
                  <a:cubicBezTo>
                    <a:pt x="198" y="42"/>
                    <a:pt x="185" y="39"/>
                    <a:pt x="172" y="35"/>
                  </a:cubicBezTo>
                  <a:cubicBezTo>
                    <a:pt x="112" y="16"/>
                    <a:pt x="98" y="0"/>
                    <a:pt x="123" y="25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Freeform 287"/>
            <p:cNvSpPr>
              <a:spLocks/>
            </p:cNvSpPr>
            <p:nvPr/>
          </p:nvSpPr>
          <p:spPr bwMode="auto">
            <a:xfrm>
              <a:off x="810" y="1724"/>
              <a:ext cx="591" cy="745"/>
            </a:xfrm>
            <a:custGeom>
              <a:avLst/>
              <a:gdLst>
                <a:gd name="T0" fmla="*/ 27 w 653"/>
                <a:gd name="T1" fmla="*/ 3 h 869"/>
                <a:gd name="T2" fmla="*/ 5 w 653"/>
                <a:gd name="T3" fmla="*/ 18 h 869"/>
                <a:gd name="T4" fmla="*/ 8 w 653"/>
                <a:gd name="T5" fmla="*/ 48 h 869"/>
                <a:gd name="T6" fmla="*/ 10 w 653"/>
                <a:gd name="T7" fmla="*/ 64 h 869"/>
                <a:gd name="T8" fmla="*/ 54 w 653"/>
                <a:gd name="T9" fmla="*/ 80 h 869"/>
                <a:gd name="T10" fmla="*/ 129 w 653"/>
                <a:gd name="T11" fmla="*/ 73 h 869"/>
                <a:gd name="T12" fmla="*/ 135 w 653"/>
                <a:gd name="T13" fmla="*/ 42 h 869"/>
                <a:gd name="T14" fmla="*/ 129 w 653"/>
                <a:gd name="T15" fmla="*/ 19 h 869"/>
                <a:gd name="T16" fmla="*/ 117 w 653"/>
                <a:gd name="T17" fmla="*/ 9 h 869"/>
                <a:gd name="T18" fmla="*/ 47 w 653"/>
                <a:gd name="T19" fmla="*/ 4 h 869"/>
                <a:gd name="T20" fmla="*/ 39 w 653"/>
                <a:gd name="T21" fmla="*/ 3 h 869"/>
                <a:gd name="T22" fmla="*/ 27 w 653"/>
                <a:gd name="T23" fmla="*/ 3 h 8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3"/>
                <a:gd name="T37" fmla="*/ 0 h 869"/>
                <a:gd name="T38" fmla="*/ 653 w 653"/>
                <a:gd name="T39" fmla="*/ 869 h 8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3" h="869">
                  <a:moveTo>
                    <a:pt x="123" y="25"/>
                  </a:moveTo>
                  <a:cubicBezTo>
                    <a:pt x="43" y="52"/>
                    <a:pt x="38" y="98"/>
                    <a:pt x="16" y="172"/>
                  </a:cubicBezTo>
                  <a:cubicBezTo>
                    <a:pt x="0" y="278"/>
                    <a:pt x="27" y="378"/>
                    <a:pt x="35" y="484"/>
                  </a:cubicBezTo>
                  <a:cubicBezTo>
                    <a:pt x="39" y="539"/>
                    <a:pt x="40" y="595"/>
                    <a:pt x="45" y="650"/>
                  </a:cubicBezTo>
                  <a:cubicBezTo>
                    <a:pt x="56" y="774"/>
                    <a:pt x="138" y="784"/>
                    <a:pt x="240" y="797"/>
                  </a:cubicBezTo>
                  <a:cubicBezTo>
                    <a:pt x="653" y="783"/>
                    <a:pt x="480" y="869"/>
                    <a:pt x="572" y="728"/>
                  </a:cubicBezTo>
                  <a:cubicBezTo>
                    <a:pt x="583" y="627"/>
                    <a:pt x="588" y="526"/>
                    <a:pt x="601" y="426"/>
                  </a:cubicBezTo>
                  <a:cubicBezTo>
                    <a:pt x="595" y="343"/>
                    <a:pt x="590" y="270"/>
                    <a:pt x="572" y="191"/>
                  </a:cubicBezTo>
                  <a:cubicBezTo>
                    <a:pt x="560" y="140"/>
                    <a:pt x="574" y="109"/>
                    <a:pt x="523" y="94"/>
                  </a:cubicBezTo>
                  <a:cubicBezTo>
                    <a:pt x="438" y="35"/>
                    <a:pt x="307" y="51"/>
                    <a:pt x="211" y="45"/>
                  </a:cubicBezTo>
                  <a:cubicBezTo>
                    <a:pt x="198" y="42"/>
                    <a:pt x="185" y="39"/>
                    <a:pt x="172" y="35"/>
                  </a:cubicBezTo>
                  <a:cubicBezTo>
                    <a:pt x="112" y="16"/>
                    <a:pt x="98" y="0"/>
                    <a:pt x="123" y="25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Freeform 288"/>
            <p:cNvSpPr>
              <a:spLocks/>
            </p:cNvSpPr>
            <p:nvPr/>
          </p:nvSpPr>
          <p:spPr bwMode="auto">
            <a:xfrm>
              <a:off x="851" y="2462"/>
              <a:ext cx="591" cy="744"/>
            </a:xfrm>
            <a:custGeom>
              <a:avLst/>
              <a:gdLst>
                <a:gd name="T0" fmla="*/ 27 w 653"/>
                <a:gd name="T1" fmla="*/ 3 h 869"/>
                <a:gd name="T2" fmla="*/ 5 w 653"/>
                <a:gd name="T3" fmla="*/ 17 h 869"/>
                <a:gd name="T4" fmla="*/ 8 w 653"/>
                <a:gd name="T5" fmla="*/ 47 h 869"/>
                <a:gd name="T6" fmla="*/ 10 w 653"/>
                <a:gd name="T7" fmla="*/ 63 h 869"/>
                <a:gd name="T8" fmla="*/ 54 w 653"/>
                <a:gd name="T9" fmla="*/ 77 h 869"/>
                <a:gd name="T10" fmla="*/ 129 w 653"/>
                <a:gd name="T11" fmla="*/ 71 h 869"/>
                <a:gd name="T12" fmla="*/ 135 w 653"/>
                <a:gd name="T13" fmla="*/ 42 h 869"/>
                <a:gd name="T14" fmla="*/ 129 w 653"/>
                <a:gd name="T15" fmla="*/ 18 h 869"/>
                <a:gd name="T16" fmla="*/ 117 w 653"/>
                <a:gd name="T17" fmla="*/ 9 h 869"/>
                <a:gd name="T18" fmla="*/ 47 w 653"/>
                <a:gd name="T19" fmla="*/ 4 h 869"/>
                <a:gd name="T20" fmla="*/ 39 w 653"/>
                <a:gd name="T21" fmla="*/ 3 h 869"/>
                <a:gd name="T22" fmla="*/ 27 w 653"/>
                <a:gd name="T23" fmla="*/ 3 h 8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3"/>
                <a:gd name="T37" fmla="*/ 0 h 869"/>
                <a:gd name="T38" fmla="*/ 653 w 653"/>
                <a:gd name="T39" fmla="*/ 869 h 8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3" h="869">
                  <a:moveTo>
                    <a:pt x="123" y="25"/>
                  </a:moveTo>
                  <a:cubicBezTo>
                    <a:pt x="43" y="52"/>
                    <a:pt x="38" y="98"/>
                    <a:pt x="16" y="172"/>
                  </a:cubicBezTo>
                  <a:cubicBezTo>
                    <a:pt x="0" y="278"/>
                    <a:pt x="27" y="378"/>
                    <a:pt x="35" y="484"/>
                  </a:cubicBezTo>
                  <a:cubicBezTo>
                    <a:pt x="39" y="539"/>
                    <a:pt x="40" y="595"/>
                    <a:pt x="45" y="650"/>
                  </a:cubicBezTo>
                  <a:cubicBezTo>
                    <a:pt x="56" y="774"/>
                    <a:pt x="138" y="784"/>
                    <a:pt x="240" y="797"/>
                  </a:cubicBezTo>
                  <a:cubicBezTo>
                    <a:pt x="653" y="783"/>
                    <a:pt x="480" y="869"/>
                    <a:pt x="572" y="728"/>
                  </a:cubicBezTo>
                  <a:cubicBezTo>
                    <a:pt x="583" y="627"/>
                    <a:pt x="588" y="526"/>
                    <a:pt x="601" y="426"/>
                  </a:cubicBezTo>
                  <a:cubicBezTo>
                    <a:pt x="595" y="343"/>
                    <a:pt x="590" y="270"/>
                    <a:pt x="572" y="191"/>
                  </a:cubicBezTo>
                  <a:cubicBezTo>
                    <a:pt x="560" y="140"/>
                    <a:pt x="574" y="109"/>
                    <a:pt x="523" y="94"/>
                  </a:cubicBezTo>
                  <a:cubicBezTo>
                    <a:pt x="438" y="35"/>
                    <a:pt x="307" y="51"/>
                    <a:pt x="211" y="45"/>
                  </a:cubicBezTo>
                  <a:cubicBezTo>
                    <a:pt x="198" y="42"/>
                    <a:pt x="185" y="39"/>
                    <a:pt x="172" y="35"/>
                  </a:cubicBezTo>
                  <a:cubicBezTo>
                    <a:pt x="112" y="16"/>
                    <a:pt x="98" y="0"/>
                    <a:pt x="123" y="25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Freeform 289"/>
            <p:cNvSpPr>
              <a:spLocks/>
            </p:cNvSpPr>
            <p:nvPr/>
          </p:nvSpPr>
          <p:spPr bwMode="auto">
            <a:xfrm>
              <a:off x="771" y="3182"/>
              <a:ext cx="619" cy="545"/>
            </a:xfrm>
            <a:custGeom>
              <a:avLst/>
              <a:gdLst>
                <a:gd name="T0" fmla="*/ 139 w 684"/>
                <a:gd name="T1" fmla="*/ 3 h 636"/>
                <a:gd name="T2" fmla="*/ 126 w 684"/>
                <a:gd name="T3" fmla="*/ 3 h 636"/>
                <a:gd name="T4" fmla="*/ 120 w 684"/>
                <a:gd name="T5" fmla="*/ 3 h 636"/>
                <a:gd name="T6" fmla="*/ 64 w 684"/>
                <a:gd name="T7" fmla="*/ 0 h 636"/>
                <a:gd name="T8" fmla="*/ 39 w 684"/>
                <a:gd name="T9" fmla="*/ 3 h 636"/>
                <a:gd name="T10" fmla="*/ 26 w 684"/>
                <a:gd name="T11" fmla="*/ 3 h 636"/>
                <a:gd name="T12" fmla="*/ 20 w 684"/>
                <a:gd name="T13" fmla="*/ 3 h 636"/>
                <a:gd name="T14" fmla="*/ 0 w 684"/>
                <a:gd name="T15" fmla="*/ 18 h 636"/>
                <a:gd name="T16" fmla="*/ 5 w 684"/>
                <a:gd name="T17" fmla="*/ 48 h 636"/>
                <a:gd name="T18" fmla="*/ 67 w 684"/>
                <a:gd name="T19" fmla="*/ 63 h 636"/>
                <a:gd name="T20" fmla="*/ 110 w 684"/>
                <a:gd name="T21" fmla="*/ 63 h 636"/>
                <a:gd name="T22" fmla="*/ 122 w 684"/>
                <a:gd name="T23" fmla="*/ 58 h 636"/>
                <a:gd name="T24" fmla="*/ 144 w 684"/>
                <a:gd name="T25" fmla="*/ 54 h 636"/>
                <a:gd name="T26" fmla="*/ 149 w 684"/>
                <a:gd name="T27" fmla="*/ 51 h 636"/>
                <a:gd name="T28" fmla="*/ 152 w 684"/>
                <a:gd name="T29" fmla="*/ 46 h 636"/>
                <a:gd name="T30" fmla="*/ 151 w 684"/>
                <a:gd name="T31" fmla="*/ 15 h 636"/>
                <a:gd name="T32" fmla="*/ 144 w 684"/>
                <a:gd name="T33" fmla="*/ 3 h 636"/>
                <a:gd name="T34" fmla="*/ 139 w 684"/>
                <a:gd name="T35" fmla="*/ 3 h 6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4"/>
                <a:gd name="T55" fmla="*/ 0 h 636"/>
                <a:gd name="T56" fmla="*/ 684 w 684"/>
                <a:gd name="T57" fmla="*/ 636 h 6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4" h="636">
                  <a:moveTo>
                    <a:pt x="625" y="9"/>
                  </a:moveTo>
                  <a:cubicBezTo>
                    <a:pt x="606" y="16"/>
                    <a:pt x="586" y="22"/>
                    <a:pt x="567" y="29"/>
                  </a:cubicBezTo>
                  <a:cubicBezTo>
                    <a:pt x="557" y="32"/>
                    <a:pt x="537" y="39"/>
                    <a:pt x="537" y="39"/>
                  </a:cubicBezTo>
                  <a:cubicBezTo>
                    <a:pt x="450" y="32"/>
                    <a:pt x="367" y="25"/>
                    <a:pt x="283" y="0"/>
                  </a:cubicBezTo>
                  <a:cubicBezTo>
                    <a:pt x="247" y="3"/>
                    <a:pt x="211" y="3"/>
                    <a:pt x="176" y="9"/>
                  </a:cubicBezTo>
                  <a:cubicBezTo>
                    <a:pt x="156" y="13"/>
                    <a:pt x="137" y="22"/>
                    <a:pt x="118" y="29"/>
                  </a:cubicBezTo>
                  <a:cubicBezTo>
                    <a:pt x="108" y="32"/>
                    <a:pt x="88" y="39"/>
                    <a:pt x="88" y="39"/>
                  </a:cubicBezTo>
                  <a:cubicBezTo>
                    <a:pt x="47" y="80"/>
                    <a:pt x="19" y="130"/>
                    <a:pt x="0" y="185"/>
                  </a:cubicBezTo>
                  <a:cubicBezTo>
                    <a:pt x="3" y="286"/>
                    <a:pt x="4" y="387"/>
                    <a:pt x="10" y="488"/>
                  </a:cubicBezTo>
                  <a:cubicBezTo>
                    <a:pt x="17" y="609"/>
                    <a:pt x="226" y="608"/>
                    <a:pt x="303" y="634"/>
                  </a:cubicBezTo>
                  <a:cubicBezTo>
                    <a:pt x="365" y="631"/>
                    <a:pt x="428" y="636"/>
                    <a:pt x="489" y="624"/>
                  </a:cubicBezTo>
                  <a:cubicBezTo>
                    <a:pt x="512" y="619"/>
                    <a:pt x="528" y="598"/>
                    <a:pt x="547" y="585"/>
                  </a:cubicBezTo>
                  <a:cubicBezTo>
                    <a:pt x="580" y="563"/>
                    <a:pt x="606" y="556"/>
                    <a:pt x="645" y="546"/>
                  </a:cubicBezTo>
                  <a:cubicBezTo>
                    <a:pt x="651" y="536"/>
                    <a:pt x="659" y="528"/>
                    <a:pt x="664" y="517"/>
                  </a:cubicBezTo>
                  <a:cubicBezTo>
                    <a:pt x="672" y="498"/>
                    <a:pt x="684" y="458"/>
                    <a:pt x="684" y="458"/>
                  </a:cubicBezTo>
                  <a:cubicBezTo>
                    <a:pt x="681" y="357"/>
                    <a:pt x="679" y="257"/>
                    <a:pt x="674" y="156"/>
                  </a:cubicBezTo>
                  <a:cubicBezTo>
                    <a:pt x="673" y="135"/>
                    <a:pt x="664" y="53"/>
                    <a:pt x="645" y="29"/>
                  </a:cubicBezTo>
                  <a:cubicBezTo>
                    <a:pt x="628" y="7"/>
                    <a:pt x="599" y="9"/>
                    <a:pt x="625" y="9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Freeform 290"/>
            <p:cNvSpPr>
              <a:spLocks/>
            </p:cNvSpPr>
            <p:nvPr/>
          </p:nvSpPr>
          <p:spPr bwMode="auto">
            <a:xfrm>
              <a:off x="820" y="53"/>
              <a:ext cx="573" cy="285"/>
            </a:xfrm>
            <a:custGeom>
              <a:avLst/>
              <a:gdLst>
                <a:gd name="T0" fmla="*/ 5 w 634"/>
                <a:gd name="T1" fmla="*/ 5 h 333"/>
                <a:gd name="T2" fmla="*/ 31 w 634"/>
                <a:gd name="T3" fmla="*/ 27 h 333"/>
                <a:gd name="T4" fmla="*/ 90 w 634"/>
                <a:gd name="T5" fmla="*/ 28 h 333"/>
                <a:gd name="T6" fmla="*/ 113 w 634"/>
                <a:gd name="T7" fmla="*/ 32 h 333"/>
                <a:gd name="T8" fmla="*/ 132 w 634"/>
                <a:gd name="T9" fmla="*/ 32 h 333"/>
                <a:gd name="T10" fmla="*/ 134 w 634"/>
                <a:gd name="T11" fmla="*/ 28 h 333"/>
                <a:gd name="T12" fmla="*/ 138 w 634"/>
                <a:gd name="T13" fmla="*/ 11 h 333"/>
                <a:gd name="T14" fmla="*/ 130 w 634"/>
                <a:gd name="T15" fmla="*/ 6 h 333"/>
                <a:gd name="T16" fmla="*/ 102 w 634"/>
                <a:gd name="T17" fmla="*/ 3 h 333"/>
                <a:gd name="T18" fmla="*/ 89 w 634"/>
                <a:gd name="T19" fmla="*/ 3 h 333"/>
                <a:gd name="T20" fmla="*/ 81 w 634"/>
                <a:gd name="T21" fmla="*/ 0 h 333"/>
                <a:gd name="T22" fmla="*/ 21 w 634"/>
                <a:gd name="T23" fmla="*/ 3 h 333"/>
                <a:gd name="T24" fmla="*/ 5 w 634"/>
                <a:gd name="T25" fmla="*/ 5 h 3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4"/>
                <a:gd name="T40" fmla="*/ 0 h 333"/>
                <a:gd name="T41" fmla="*/ 634 w 634"/>
                <a:gd name="T42" fmla="*/ 333 h 3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4" h="333">
                  <a:moveTo>
                    <a:pt x="15" y="49"/>
                  </a:moveTo>
                  <a:cubicBezTo>
                    <a:pt x="35" y="156"/>
                    <a:pt x="0" y="274"/>
                    <a:pt x="142" y="283"/>
                  </a:cubicBezTo>
                  <a:cubicBezTo>
                    <a:pt x="233" y="289"/>
                    <a:pt x="324" y="290"/>
                    <a:pt x="415" y="293"/>
                  </a:cubicBezTo>
                  <a:cubicBezTo>
                    <a:pt x="452" y="302"/>
                    <a:pt x="477" y="320"/>
                    <a:pt x="513" y="332"/>
                  </a:cubicBezTo>
                  <a:cubicBezTo>
                    <a:pt x="542" y="329"/>
                    <a:pt x="573" y="333"/>
                    <a:pt x="600" y="322"/>
                  </a:cubicBezTo>
                  <a:cubicBezTo>
                    <a:pt x="609" y="318"/>
                    <a:pt x="609" y="303"/>
                    <a:pt x="610" y="293"/>
                  </a:cubicBezTo>
                  <a:cubicBezTo>
                    <a:pt x="634" y="90"/>
                    <a:pt x="605" y="216"/>
                    <a:pt x="630" y="117"/>
                  </a:cubicBezTo>
                  <a:cubicBezTo>
                    <a:pt x="617" y="98"/>
                    <a:pt x="614" y="63"/>
                    <a:pt x="591" y="59"/>
                  </a:cubicBezTo>
                  <a:cubicBezTo>
                    <a:pt x="547" y="52"/>
                    <a:pt x="506" y="44"/>
                    <a:pt x="464" y="30"/>
                  </a:cubicBezTo>
                  <a:cubicBezTo>
                    <a:pt x="444" y="24"/>
                    <a:pt x="425" y="17"/>
                    <a:pt x="405" y="10"/>
                  </a:cubicBezTo>
                  <a:cubicBezTo>
                    <a:pt x="395" y="7"/>
                    <a:pt x="376" y="0"/>
                    <a:pt x="376" y="0"/>
                  </a:cubicBezTo>
                  <a:cubicBezTo>
                    <a:pt x="282" y="3"/>
                    <a:pt x="187" y="4"/>
                    <a:pt x="93" y="10"/>
                  </a:cubicBezTo>
                  <a:cubicBezTo>
                    <a:pt x="54" y="12"/>
                    <a:pt x="45" y="49"/>
                    <a:pt x="15" y="49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Freeform 291"/>
            <p:cNvSpPr>
              <a:spLocks/>
            </p:cNvSpPr>
            <p:nvPr/>
          </p:nvSpPr>
          <p:spPr bwMode="auto">
            <a:xfrm>
              <a:off x="342" y="95"/>
              <a:ext cx="562" cy="703"/>
            </a:xfrm>
            <a:custGeom>
              <a:avLst/>
              <a:gdLst>
                <a:gd name="T0" fmla="*/ 12 w 621"/>
                <a:gd name="T1" fmla="*/ 0 h 820"/>
                <a:gd name="T2" fmla="*/ 97 w 621"/>
                <a:gd name="T3" fmla="*/ 3 h 820"/>
                <a:gd name="T4" fmla="*/ 104 w 621"/>
                <a:gd name="T5" fmla="*/ 3 h 820"/>
                <a:gd name="T6" fmla="*/ 107 w 621"/>
                <a:gd name="T7" fmla="*/ 7 h 820"/>
                <a:gd name="T8" fmla="*/ 117 w 621"/>
                <a:gd name="T9" fmla="*/ 15 h 820"/>
                <a:gd name="T10" fmla="*/ 121 w 621"/>
                <a:gd name="T11" fmla="*/ 28 h 820"/>
                <a:gd name="T12" fmla="*/ 125 w 621"/>
                <a:gd name="T13" fmla="*/ 34 h 820"/>
                <a:gd name="T14" fmla="*/ 121 w 621"/>
                <a:gd name="T15" fmla="*/ 48 h 820"/>
                <a:gd name="T16" fmla="*/ 113 w 621"/>
                <a:gd name="T17" fmla="*/ 81 h 820"/>
                <a:gd name="T18" fmla="*/ 72 w 621"/>
                <a:gd name="T19" fmla="*/ 77 h 820"/>
                <a:gd name="T20" fmla="*/ 30 w 621"/>
                <a:gd name="T21" fmla="*/ 72 h 820"/>
                <a:gd name="T22" fmla="*/ 12 w 621"/>
                <a:gd name="T23" fmla="*/ 64 h 820"/>
                <a:gd name="T24" fmla="*/ 5 w 621"/>
                <a:gd name="T25" fmla="*/ 38 h 820"/>
                <a:gd name="T26" fmla="*/ 5 w 621"/>
                <a:gd name="T27" fmla="*/ 8 h 820"/>
                <a:gd name="T28" fmla="*/ 12 w 621"/>
                <a:gd name="T29" fmla="*/ 0 h 8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820"/>
                <a:gd name="T47" fmla="*/ 621 w 621"/>
                <a:gd name="T48" fmla="*/ 820 h 8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820">
                  <a:moveTo>
                    <a:pt x="55" y="0"/>
                  </a:moveTo>
                  <a:cubicBezTo>
                    <a:pt x="180" y="22"/>
                    <a:pt x="309" y="22"/>
                    <a:pt x="435" y="29"/>
                  </a:cubicBezTo>
                  <a:cubicBezTo>
                    <a:pt x="445" y="32"/>
                    <a:pt x="458" y="32"/>
                    <a:pt x="465" y="39"/>
                  </a:cubicBezTo>
                  <a:cubicBezTo>
                    <a:pt x="472" y="46"/>
                    <a:pt x="469" y="59"/>
                    <a:pt x="474" y="68"/>
                  </a:cubicBezTo>
                  <a:cubicBezTo>
                    <a:pt x="532" y="174"/>
                    <a:pt x="499" y="88"/>
                    <a:pt x="523" y="156"/>
                  </a:cubicBezTo>
                  <a:cubicBezTo>
                    <a:pt x="535" y="289"/>
                    <a:pt x="521" y="226"/>
                    <a:pt x="543" y="293"/>
                  </a:cubicBezTo>
                  <a:cubicBezTo>
                    <a:pt x="549" y="313"/>
                    <a:pt x="562" y="352"/>
                    <a:pt x="562" y="352"/>
                  </a:cubicBezTo>
                  <a:cubicBezTo>
                    <a:pt x="557" y="398"/>
                    <a:pt x="545" y="442"/>
                    <a:pt x="543" y="488"/>
                  </a:cubicBezTo>
                  <a:cubicBezTo>
                    <a:pt x="525" y="817"/>
                    <a:pt x="621" y="743"/>
                    <a:pt x="504" y="820"/>
                  </a:cubicBezTo>
                  <a:cubicBezTo>
                    <a:pt x="442" y="810"/>
                    <a:pt x="378" y="799"/>
                    <a:pt x="318" y="781"/>
                  </a:cubicBezTo>
                  <a:cubicBezTo>
                    <a:pt x="256" y="762"/>
                    <a:pt x="196" y="738"/>
                    <a:pt x="133" y="723"/>
                  </a:cubicBezTo>
                  <a:cubicBezTo>
                    <a:pt x="91" y="702"/>
                    <a:pt x="69" y="690"/>
                    <a:pt x="55" y="644"/>
                  </a:cubicBezTo>
                  <a:cubicBezTo>
                    <a:pt x="47" y="498"/>
                    <a:pt x="42" y="482"/>
                    <a:pt x="16" y="371"/>
                  </a:cubicBezTo>
                  <a:cubicBezTo>
                    <a:pt x="3" y="230"/>
                    <a:pt x="0" y="259"/>
                    <a:pt x="16" y="88"/>
                  </a:cubicBezTo>
                  <a:cubicBezTo>
                    <a:pt x="19" y="56"/>
                    <a:pt x="45" y="30"/>
                    <a:pt x="55" y="0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Freeform 292"/>
            <p:cNvSpPr>
              <a:spLocks/>
            </p:cNvSpPr>
            <p:nvPr/>
          </p:nvSpPr>
          <p:spPr bwMode="auto">
            <a:xfrm>
              <a:off x="383" y="800"/>
              <a:ext cx="495" cy="692"/>
            </a:xfrm>
            <a:custGeom>
              <a:avLst/>
              <a:gdLst>
                <a:gd name="T0" fmla="*/ 122 w 547"/>
                <a:gd name="T1" fmla="*/ 4 h 807"/>
                <a:gd name="T2" fmla="*/ 67 w 547"/>
                <a:gd name="T3" fmla="*/ 3 h 807"/>
                <a:gd name="T4" fmla="*/ 26 w 547"/>
                <a:gd name="T5" fmla="*/ 3 h 807"/>
                <a:gd name="T6" fmla="*/ 13 w 547"/>
                <a:gd name="T7" fmla="*/ 7 h 807"/>
                <a:gd name="T8" fmla="*/ 0 w 547"/>
                <a:gd name="T9" fmla="*/ 21 h 807"/>
                <a:gd name="T10" fmla="*/ 9 w 547"/>
                <a:gd name="T11" fmla="*/ 69 h 807"/>
                <a:gd name="T12" fmla="*/ 22 w 547"/>
                <a:gd name="T13" fmla="*/ 76 h 807"/>
                <a:gd name="T14" fmla="*/ 29 w 547"/>
                <a:gd name="T15" fmla="*/ 78 h 807"/>
                <a:gd name="T16" fmla="*/ 41 w 547"/>
                <a:gd name="T17" fmla="*/ 80 h 807"/>
                <a:gd name="T18" fmla="*/ 100 w 547"/>
                <a:gd name="T19" fmla="*/ 76 h 807"/>
                <a:gd name="T20" fmla="*/ 109 w 547"/>
                <a:gd name="T21" fmla="*/ 64 h 807"/>
                <a:gd name="T22" fmla="*/ 107 w 547"/>
                <a:gd name="T23" fmla="*/ 28 h 807"/>
                <a:gd name="T24" fmla="*/ 122 w 547"/>
                <a:gd name="T25" fmla="*/ 4 h 8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7"/>
                <a:gd name="T40" fmla="*/ 0 h 807"/>
                <a:gd name="T41" fmla="*/ 547 w 547"/>
                <a:gd name="T42" fmla="*/ 807 h 8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7" h="807">
                  <a:moveTo>
                    <a:pt x="547" y="46"/>
                  </a:moveTo>
                  <a:cubicBezTo>
                    <a:pt x="464" y="34"/>
                    <a:pt x="386" y="16"/>
                    <a:pt x="302" y="7"/>
                  </a:cubicBezTo>
                  <a:cubicBezTo>
                    <a:pt x="240" y="12"/>
                    <a:pt x="173" y="0"/>
                    <a:pt x="117" y="26"/>
                  </a:cubicBezTo>
                  <a:cubicBezTo>
                    <a:pt x="95" y="36"/>
                    <a:pt x="58" y="66"/>
                    <a:pt x="58" y="66"/>
                  </a:cubicBezTo>
                  <a:cubicBezTo>
                    <a:pt x="29" y="111"/>
                    <a:pt x="17" y="162"/>
                    <a:pt x="0" y="212"/>
                  </a:cubicBezTo>
                  <a:cubicBezTo>
                    <a:pt x="2" y="269"/>
                    <a:pt x="9" y="614"/>
                    <a:pt x="39" y="700"/>
                  </a:cubicBezTo>
                  <a:cubicBezTo>
                    <a:pt x="52" y="738"/>
                    <a:pt x="57" y="756"/>
                    <a:pt x="97" y="768"/>
                  </a:cubicBezTo>
                  <a:cubicBezTo>
                    <a:pt x="107" y="775"/>
                    <a:pt x="116" y="783"/>
                    <a:pt x="127" y="788"/>
                  </a:cubicBezTo>
                  <a:cubicBezTo>
                    <a:pt x="146" y="796"/>
                    <a:pt x="185" y="807"/>
                    <a:pt x="185" y="807"/>
                  </a:cubicBezTo>
                  <a:cubicBezTo>
                    <a:pt x="275" y="799"/>
                    <a:pt x="360" y="779"/>
                    <a:pt x="449" y="768"/>
                  </a:cubicBezTo>
                  <a:cubicBezTo>
                    <a:pt x="478" y="723"/>
                    <a:pt x="480" y="698"/>
                    <a:pt x="488" y="642"/>
                  </a:cubicBezTo>
                  <a:cubicBezTo>
                    <a:pt x="481" y="522"/>
                    <a:pt x="458" y="391"/>
                    <a:pt x="478" y="271"/>
                  </a:cubicBezTo>
                  <a:cubicBezTo>
                    <a:pt x="492" y="189"/>
                    <a:pt x="547" y="132"/>
                    <a:pt x="547" y="46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Freeform 293"/>
            <p:cNvSpPr>
              <a:spLocks/>
            </p:cNvSpPr>
            <p:nvPr/>
          </p:nvSpPr>
          <p:spPr bwMode="auto">
            <a:xfrm>
              <a:off x="361" y="1510"/>
              <a:ext cx="440" cy="688"/>
            </a:xfrm>
            <a:custGeom>
              <a:avLst/>
              <a:gdLst>
                <a:gd name="T0" fmla="*/ 104 w 486"/>
                <a:gd name="T1" fmla="*/ 74 h 803"/>
                <a:gd name="T2" fmla="*/ 104 w 486"/>
                <a:gd name="T3" fmla="*/ 34 h 803"/>
                <a:gd name="T4" fmla="*/ 65 w 486"/>
                <a:gd name="T5" fmla="*/ 3 h 803"/>
                <a:gd name="T6" fmla="*/ 8 w 486"/>
                <a:gd name="T7" fmla="*/ 13 h 803"/>
                <a:gd name="T8" fmla="*/ 5 w 486"/>
                <a:gd name="T9" fmla="*/ 67 h 803"/>
                <a:gd name="T10" fmla="*/ 43 w 486"/>
                <a:gd name="T11" fmla="*/ 80 h 803"/>
                <a:gd name="T12" fmla="*/ 101 w 486"/>
                <a:gd name="T13" fmla="*/ 78 h 803"/>
                <a:gd name="T14" fmla="*/ 104 w 486"/>
                <a:gd name="T15" fmla="*/ 74 h 8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6"/>
                <a:gd name="T25" fmla="*/ 0 h 803"/>
                <a:gd name="T26" fmla="*/ 486 w 486"/>
                <a:gd name="T27" fmla="*/ 803 h 8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6" h="803">
                  <a:moveTo>
                    <a:pt x="463" y="751"/>
                  </a:moveTo>
                  <a:cubicBezTo>
                    <a:pt x="428" y="580"/>
                    <a:pt x="463" y="770"/>
                    <a:pt x="463" y="350"/>
                  </a:cubicBezTo>
                  <a:cubicBezTo>
                    <a:pt x="463" y="155"/>
                    <a:pt x="470" y="85"/>
                    <a:pt x="287" y="38"/>
                  </a:cubicBezTo>
                  <a:cubicBezTo>
                    <a:pt x="119" y="46"/>
                    <a:pt x="65" y="0"/>
                    <a:pt x="34" y="136"/>
                  </a:cubicBezTo>
                  <a:cubicBezTo>
                    <a:pt x="26" y="292"/>
                    <a:pt x="0" y="512"/>
                    <a:pt x="24" y="682"/>
                  </a:cubicBezTo>
                  <a:cubicBezTo>
                    <a:pt x="32" y="740"/>
                    <a:pt x="144" y="785"/>
                    <a:pt x="190" y="800"/>
                  </a:cubicBezTo>
                  <a:cubicBezTo>
                    <a:pt x="278" y="797"/>
                    <a:pt x="366" y="803"/>
                    <a:pt x="453" y="790"/>
                  </a:cubicBezTo>
                  <a:cubicBezTo>
                    <a:pt x="486" y="785"/>
                    <a:pt x="433" y="690"/>
                    <a:pt x="463" y="751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Freeform 294"/>
            <p:cNvSpPr>
              <a:spLocks/>
            </p:cNvSpPr>
            <p:nvPr/>
          </p:nvSpPr>
          <p:spPr bwMode="auto">
            <a:xfrm>
              <a:off x="340" y="2230"/>
              <a:ext cx="493" cy="826"/>
            </a:xfrm>
            <a:custGeom>
              <a:avLst/>
              <a:gdLst>
                <a:gd name="T0" fmla="*/ 110 w 545"/>
                <a:gd name="T1" fmla="*/ 3 h 964"/>
                <a:gd name="T2" fmla="*/ 116 w 545"/>
                <a:gd name="T3" fmla="*/ 21 h 964"/>
                <a:gd name="T4" fmla="*/ 121 w 545"/>
                <a:gd name="T5" fmla="*/ 29 h 964"/>
                <a:gd name="T6" fmla="*/ 119 w 545"/>
                <a:gd name="T7" fmla="*/ 64 h 964"/>
                <a:gd name="T8" fmla="*/ 117 w 545"/>
                <a:gd name="T9" fmla="*/ 82 h 964"/>
                <a:gd name="T10" fmla="*/ 112 w 545"/>
                <a:gd name="T11" fmla="*/ 91 h 964"/>
                <a:gd name="T12" fmla="*/ 92 w 545"/>
                <a:gd name="T13" fmla="*/ 95 h 964"/>
                <a:gd name="T14" fmla="*/ 54 w 545"/>
                <a:gd name="T15" fmla="*/ 89 h 964"/>
                <a:gd name="T16" fmla="*/ 26 w 545"/>
                <a:gd name="T17" fmla="*/ 89 h 964"/>
                <a:gd name="T18" fmla="*/ 20 w 545"/>
                <a:gd name="T19" fmla="*/ 89 h 964"/>
                <a:gd name="T20" fmla="*/ 14 w 545"/>
                <a:gd name="T21" fmla="*/ 82 h 964"/>
                <a:gd name="T22" fmla="*/ 13 w 545"/>
                <a:gd name="T23" fmla="*/ 28 h 964"/>
                <a:gd name="T24" fmla="*/ 20 w 545"/>
                <a:gd name="T25" fmla="*/ 3 h 964"/>
                <a:gd name="T26" fmla="*/ 90 w 545"/>
                <a:gd name="T27" fmla="*/ 7 h 964"/>
                <a:gd name="T28" fmla="*/ 110 w 545"/>
                <a:gd name="T29" fmla="*/ 3 h 9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5"/>
                <a:gd name="T46" fmla="*/ 0 h 964"/>
                <a:gd name="T47" fmla="*/ 545 w 545"/>
                <a:gd name="T48" fmla="*/ 964 h 9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5" h="964">
                  <a:moveTo>
                    <a:pt x="496" y="37"/>
                  </a:moveTo>
                  <a:cubicBezTo>
                    <a:pt x="520" y="152"/>
                    <a:pt x="490" y="0"/>
                    <a:pt x="515" y="203"/>
                  </a:cubicBezTo>
                  <a:cubicBezTo>
                    <a:pt x="519" y="237"/>
                    <a:pt x="545" y="300"/>
                    <a:pt x="545" y="300"/>
                  </a:cubicBezTo>
                  <a:cubicBezTo>
                    <a:pt x="542" y="417"/>
                    <a:pt x="539" y="535"/>
                    <a:pt x="535" y="652"/>
                  </a:cubicBezTo>
                  <a:cubicBezTo>
                    <a:pt x="533" y="714"/>
                    <a:pt x="530" y="775"/>
                    <a:pt x="525" y="837"/>
                  </a:cubicBezTo>
                  <a:cubicBezTo>
                    <a:pt x="523" y="867"/>
                    <a:pt x="527" y="904"/>
                    <a:pt x="506" y="925"/>
                  </a:cubicBezTo>
                  <a:cubicBezTo>
                    <a:pt x="491" y="940"/>
                    <a:pt x="439" y="957"/>
                    <a:pt x="418" y="964"/>
                  </a:cubicBezTo>
                  <a:cubicBezTo>
                    <a:pt x="358" y="943"/>
                    <a:pt x="303" y="917"/>
                    <a:pt x="242" y="896"/>
                  </a:cubicBezTo>
                  <a:cubicBezTo>
                    <a:pt x="200" y="899"/>
                    <a:pt x="157" y="906"/>
                    <a:pt x="115" y="906"/>
                  </a:cubicBezTo>
                  <a:cubicBezTo>
                    <a:pt x="105" y="906"/>
                    <a:pt x="92" y="904"/>
                    <a:pt x="86" y="896"/>
                  </a:cubicBezTo>
                  <a:cubicBezTo>
                    <a:pt x="74" y="879"/>
                    <a:pt x="66" y="837"/>
                    <a:pt x="66" y="837"/>
                  </a:cubicBezTo>
                  <a:cubicBezTo>
                    <a:pt x="63" y="655"/>
                    <a:pt x="63" y="472"/>
                    <a:pt x="57" y="290"/>
                  </a:cubicBezTo>
                  <a:cubicBezTo>
                    <a:pt x="54" y="204"/>
                    <a:pt x="0" y="93"/>
                    <a:pt x="86" y="37"/>
                  </a:cubicBezTo>
                  <a:cubicBezTo>
                    <a:pt x="194" y="46"/>
                    <a:pt x="300" y="58"/>
                    <a:pt x="408" y="66"/>
                  </a:cubicBezTo>
                  <a:cubicBezTo>
                    <a:pt x="485" y="55"/>
                    <a:pt x="459" y="72"/>
                    <a:pt x="496" y="37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Freeform 295"/>
            <p:cNvSpPr>
              <a:spLocks/>
            </p:cNvSpPr>
            <p:nvPr/>
          </p:nvSpPr>
          <p:spPr bwMode="auto">
            <a:xfrm>
              <a:off x="356" y="3056"/>
              <a:ext cx="477" cy="633"/>
            </a:xfrm>
            <a:custGeom>
              <a:avLst/>
              <a:gdLst>
                <a:gd name="T0" fmla="*/ 100 w 527"/>
                <a:gd name="T1" fmla="*/ 8 h 738"/>
                <a:gd name="T2" fmla="*/ 35 w 527"/>
                <a:gd name="T3" fmla="*/ 0 h 738"/>
                <a:gd name="T4" fmla="*/ 5 w 527"/>
                <a:gd name="T5" fmla="*/ 6 h 738"/>
                <a:gd name="T6" fmla="*/ 9 w 527"/>
                <a:gd name="T7" fmla="*/ 33 h 738"/>
                <a:gd name="T8" fmla="*/ 28 w 527"/>
                <a:gd name="T9" fmla="*/ 67 h 738"/>
                <a:gd name="T10" fmla="*/ 43 w 527"/>
                <a:gd name="T11" fmla="*/ 69 h 738"/>
                <a:gd name="T12" fmla="*/ 64 w 527"/>
                <a:gd name="T13" fmla="*/ 74 h 738"/>
                <a:gd name="T14" fmla="*/ 82 w 527"/>
                <a:gd name="T15" fmla="*/ 72 h 738"/>
                <a:gd name="T16" fmla="*/ 91 w 527"/>
                <a:gd name="T17" fmla="*/ 57 h 738"/>
                <a:gd name="T18" fmla="*/ 107 w 527"/>
                <a:gd name="T19" fmla="*/ 28 h 738"/>
                <a:gd name="T20" fmla="*/ 113 w 527"/>
                <a:gd name="T21" fmla="*/ 18 h 738"/>
                <a:gd name="T22" fmla="*/ 118 w 527"/>
                <a:gd name="T23" fmla="*/ 13 h 738"/>
                <a:gd name="T24" fmla="*/ 100 w 527"/>
                <a:gd name="T25" fmla="*/ 8 h 7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7"/>
                <a:gd name="T40" fmla="*/ 0 h 738"/>
                <a:gd name="T41" fmla="*/ 527 w 527"/>
                <a:gd name="T42" fmla="*/ 738 h 7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7" h="738">
                  <a:moveTo>
                    <a:pt x="449" y="78"/>
                  </a:moveTo>
                  <a:cubicBezTo>
                    <a:pt x="349" y="61"/>
                    <a:pt x="256" y="20"/>
                    <a:pt x="156" y="0"/>
                  </a:cubicBezTo>
                  <a:cubicBezTo>
                    <a:pt x="78" y="9"/>
                    <a:pt x="59" y="0"/>
                    <a:pt x="19" y="59"/>
                  </a:cubicBezTo>
                  <a:cubicBezTo>
                    <a:pt x="0" y="151"/>
                    <a:pt x="27" y="240"/>
                    <a:pt x="39" y="332"/>
                  </a:cubicBezTo>
                  <a:cubicBezTo>
                    <a:pt x="42" y="401"/>
                    <a:pt x="38" y="616"/>
                    <a:pt x="126" y="674"/>
                  </a:cubicBezTo>
                  <a:cubicBezTo>
                    <a:pt x="146" y="687"/>
                    <a:pt x="172" y="686"/>
                    <a:pt x="195" y="693"/>
                  </a:cubicBezTo>
                  <a:cubicBezTo>
                    <a:pt x="228" y="703"/>
                    <a:pt x="250" y="722"/>
                    <a:pt x="283" y="732"/>
                  </a:cubicBezTo>
                  <a:cubicBezTo>
                    <a:pt x="309" y="729"/>
                    <a:pt x="340" y="738"/>
                    <a:pt x="361" y="723"/>
                  </a:cubicBezTo>
                  <a:cubicBezTo>
                    <a:pt x="374" y="714"/>
                    <a:pt x="394" y="593"/>
                    <a:pt x="400" y="576"/>
                  </a:cubicBezTo>
                  <a:cubicBezTo>
                    <a:pt x="411" y="465"/>
                    <a:pt x="428" y="370"/>
                    <a:pt x="478" y="273"/>
                  </a:cubicBezTo>
                  <a:cubicBezTo>
                    <a:pt x="492" y="246"/>
                    <a:pt x="497" y="215"/>
                    <a:pt x="507" y="186"/>
                  </a:cubicBezTo>
                  <a:cubicBezTo>
                    <a:pt x="513" y="166"/>
                    <a:pt x="527" y="127"/>
                    <a:pt x="527" y="127"/>
                  </a:cubicBezTo>
                  <a:cubicBezTo>
                    <a:pt x="511" y="81"/>
                    <a:pt x="495" y="90"/>
                    <a:pt x="449" y="78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9" name="Group 322"/>
            <p:cNvGrpSpPr>
              <a:grpSpLocks/>
            </p:cNvGrpSpPr>
            <p:nvPr/>
          </p:nvGrpSpPr>
          <p:grpSpPr bwMode="auto">
            <a:xfrm>
              <a:off x="1097" y="985"/>
              <a:ext cx="205" cy="77"/>
              <a:chOff x="2336" y="3884"/>
              <a:chExt cx="226" cy="90"/>
            </a:xfrm>
          </p:grpSpPr>
          <p:sp>
            <p:nvSpPr>
              <p:cNvPr id="11392" name="Oval 323"/>
              <p:cNvSpPr>
                <a:spLocks noChangeArrowheads="1"/>
              </p:cNvSpPr>
              <p:nvPr/>
            </p:nvSpPr>
            <p:spPr bwMode="auto">
              <a:xfrm>
                <a:off x="2336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3" name="Oval 324"/>
              <p:cNvSpPr>
                <a:spLocks noChangeArrowheads="1"/>
              </p:cNvSpPr>
              <p:nvPr/>
            </p:nvSpPr>
            <p:spPr bwMode="auto">
              <a:xfrm>
                <a:off x="2472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0" name="Group 325"/>
            <p:cNvGrpSpPr>
              <a:grpSpLocks/>
            </p:cNvGrpSpPr>
            <p:nvPr/>
          </p:nvGrpSpPr>
          <p:grpSpPr bwMode="auto">
            <a:xfrm>
              <a:off x="1056" y="1684"/>
              <a:ext cx="204" cy="78"/>
              <a:chOff x="2336" y="3884"/>
              <a:chExt cx="226" cy="90"/>
            </a:xfrm>
          </p:grpSpPr>
          <p:sp>
            <p:nvSpPr>
              <p:cNvPr id="11390" name="Oval 326"/>
              <p:cNvSpPr>
                <a:spLocks noChangeArrowheads="1"/>
              </p:cNvSpPr>
              <p:nvPr/>
            </p:nvSpPr>
            <p:spPr bwMode="auto">
              <a:xfrm>
                <a:off x="2336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1" name="Oval 327"/>
              <p:cNvSpPr>
                <a:spLocks noChangeArrowheads="1"/>
              </p:cNvSpPr>
              <p:nvPr/>
            </p:nvSpPr>
            <p:spPr bwMode="auto">
              <a:xfrm>
                <a:off x="2472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1" name="Group 328"/>
            <p:cNvGrpSpPr>
              <a:grpSpLocks/>
            </p:cNvGrpSpPr>
            <p:nvPr/>
          </p:nvGrpSpPr>
          <p:grpSpPr bwMode="auto">
            <a:xfrm>
              <a:off x="523" y="2190"/>
              <a:ext cx="204" cy="77"/>
              <a:chOff x="2336" y="3884"/>
              <a:chExt cx="226" cy="90"/>
            </a:xfrm>
          </p:grpSpPr>
          <p:sp>
            <p:nvSpPr>
              <p:cNvPr id="11388" name="Oval 329"/>
              <p:cNvSpPr>
                <a:spLocks noChangeArrowheads="1"/>
              </p:cNvSpPr>
              <p:nvPr/>
            </p:nvSpPr>
            <p:spPr bwMode="auto">
              <a:xfrm>
                <a:off x="2336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9" name="Oval 330"/>
              <p:cNvSpPr>
                <a:spLocks noChangeArrowheads="1"/>
              </p:cNvSpPr>
              <p:nvPr/>
            </p:nvSpPr>
            <p:spPr bwMode="auto">
              <a:xfrm>
                <a:off x="2472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2" name="Group 341"/>
            <p:cNvGrpSpPr>
              <a:grpSpLocks/>
            </p:cNvGrpSpPr>
            <p:nvPr/>
          </p:nvGrpSpPr>
          <p:grpSpPr bwMode="auto">
            <a:xfrm>
              <a:off x="476" y="28"/>
              <a:ext cx="226" cy="90"/>
              <a:chOff x="2336" y="3884"/>
              <a:chExt cx="226" cy="90"/>
            </a:xfrm>
          </p:grpSpPr>
          <p:sp>
            <p:nvSpPr>
              <p:cNvPr id="11386" name="Oval 342"/>
              <p:cNvSpPr>
                <a:spLocks noChangeArrowheads="1"/>
              </p:cNvSpPr>
              <p:nvPr/>
            </p:nvSpPr>
            <p:spPr bwMode="auto">
              <a:xfrm>
                <a:off x="2336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7" name="Oval 343"/>
              <p:cNvSpPr>
                <a:spLocks noChangeArrowheads="1"/>
              </p:cNvSpPr>
              <p:nvPr/>
            </p:nvSpPr>
            <p:spPr bwMode="auto">
              <a:xfrm>
                <a:off x="2472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3" name="Group 347"/>
            <p:cNvGrpSpPr>
              <a:grpSpLocks/>
            </p:cNvGrpSpPr>
            <p:nvPr/>
          </p:nvGrpSpPr>
          <p:grpSpPr bwMode="auto">
            <a:xfrm rot="-5552688">
              <a:off x="1814" y="2863"/>
              <a:ext cx="226" cy="90"/>
              <a:chOff x="2336" y="3884"/>
              <a:chExt cx="226" cy="90"/>
            </a:xfrm>
          </p:grpSpPr>
          <p:sp>
            <p:nvSpPr>
              <p:cNvPr id="11384" name="Oval 348"/>
              <p:cNvSpPr>
                <a:spLocks noChangeArrowheads="1"/>
              </p:cNvSpPr>
              <p:nvPr/>
            </p:nvSpPr>
            <p:spPr bwMode="auto">
              <a:xfrm>
                <a:off x="2336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5" name="Oval 349"/>
              <p:cNvSpPr>
                <a:spLocks noChangeArrowheads="1"/>
              </p:cNvSpPr>
              <p:nvPr/>
            </p:nvSpPr>
            <p:spPr bwMode="auto">
              <a:xfrm>
                <a:off x="2472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360"/>
          <p:cNvGrpSpPr>
            <a:grpSpLocks/>
          </p:cNvGrpSpPr>
          <p:nvPr/>
        </p:nvGrpSpPr>
        <p:grpSpPr bwMode="auto">
          <a:xfrm>
            <a:off x="5762625" y="49213"/>
            <a:ext cx="3273425" cy="5834062"/>
            <a:chOff x="3630" y="31"/>
            <a:chExt cx="2062" cy="3675"/>
          </a:xfrm>
        </p:grpSpPr>
        <p:sp>
          <p:nvSpPr>
            <p:cNvPr id="11326" name="Freeform 296"/>
            <p:cNvSpPr>
              <a:spLocks/>
            </p:cNvSpPr>
            <p:nvPr/>
          </p:nvSpPr>
          <p:spPr bwMode="auto">
            <a:xfrm>
              <a:off x="4767" y="49"/>
              <a:ext cx="497" cy="593"/>
            </a:xfrm>
            <a:custGeom>
              <a:avLst/>
              <a:gdLst>
                <a:gd name="T0" fmla="*/ 31 w 549"/>
                <a:gd name="T1" fmla="*/ 3 h 693"/>
                <a:gd name="T2" fmla="*/ 13 w 549"/>
                <a:gd name="T3" fmla="*/ 6 h 693"/>
                <a:gd name="T4" fmla="*/ 9 w 549"/>
                <a:gd name="T5" fmla="*/ 11 h 693"/>
                <a:gd name="T6" fmla="*/ 13 w 549"/>
                <a:gd name="T7" fmla="*/ 62 h 693"/>
                <a:gd name="T8" fmla="*/ 26 w 549"/>
                <a:gd name="T9" fmla="*/ 63 h 693"/>
                <a:gd name="T10" fmla="*/ 55 w 549"/>
                <a:gd name="T11" fmla="*/ 63 h 693"/>
                <a:gd name="T12" fmla="*/ 86 w 549"/>
                <a:gd name="T13" fmla="*/ 67 h 693"/>
                <a:gd name="T14" fmla="*/ 117 w 549"/>
                <a:gd name="T15" fmla="*/ 63 h 693"/>
                <a:gd name="T16" fmla="*/ 123 w 549"/>
                <a:gd name="T17" fmla="*/ 58 h 693"/>
                <a:gd name="T18" fmla="*/ 119 w 549"/>
                <a:gd name="T19" fmla="*/ 21 h 693"/>
                <a:gd name="T20" fmla="*/ 106 w 549"/>
                <a:gd name="T21" fmla="*/ 8 h 693"/>
                <a:gd name="T22" fmla="*/ 42 w 549"/>
                <a:gd name="T23" fmla="*/ 0 h 693"/>
                <a:gd name="T24" fmla="*/ 31 w 549"/>
                <a:gd name="T25" fmla="*/ 3 h 6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9"/>
                <a:gd name="T40" fmla="*/ 0 h 693"/>
                <a:gd name="T41" fmla="*/ 549 w 549"/>
                <a:gd name="T42" fmla="*/ 693 h 6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9" h="693">
                  <a:moveTo>
                    <a:pt x="138" y="10"/>
                  </a:moveTo>
                  <a:cubicBezTo>
                    <a:pt x="103" y="21"/>
                    <a:pt x="77" y="21"/>
                    <a:pt x="60" y="58"/>
                  </a:cubicBezTo>
                  <a:cubicBezTo>
                    <a:pt x="52" y="77"/>
                    <a:pt x="40" y="117"/>
                    <a:pt x="40" y="117"/>
                  </a:cubicBezTo>
                  <a:cubicBezTo>
                    <a:pt x="31" y="296"/>
                    <a:pt x="0" y="470"/>
                    <a:pt x="60" y="644"/>
                  </a:cubicBezTo>
                  <a:cubicBezTo>
                    <a:pt x="66" y="663"/>
                    <a:pt x="98" y="652"/>
                    <a:pt x="118" y="654"/>
                  </a:cubicBezTo>
                  <a:cubicBezTo>
                    <a:pt x="160" y="659"/>
                    <a:pt x="203" y="661"/>
                    <a:pt x="245" y="664"/>
                  </a:cubicBezTo>
                  <a:cubicBezTo>
                    <a:pt x="290" y="678"/>
                    <a:pt x="337" y="678"/>
                    <a:pt x="382" y="693"/>
                  </a:cubicBezTo>
                  <a:cubicBezTo>
                    <a:pt x="436" y="686"/>
                    <a:pt x="470" y="679"/>
                    <a:pt x="519" y="664"/>
                  </a:cubicBezTo>
                  <a:cubicBezTo>
                    <a:pt x="533" y="642"/>
                    <a:pt x="549" y="624"/>
                    <a:pt x="548" y="595"/>
                  </a:cubicBezTo>
                  <a:cubicBezTo>
                    <a:pt x="545" y="468"/>
                    <a:pt x="535" y="342"/>
                    <a:pt x="528" y="215"/>
                  </a:cubicBezTo>
                  <a:cubicBezTo>
                    <a:pt x="526" y="174"/>
                    <a:pt x="510" y="110"/>
                    <a:pt x="470" y="88"/>
                  </a:cubicBezTo>
                  <a:cubicBezTo>
                    <a:pt x="399" y="48"/>
                    <a:pt x="267" y="20"/>
                    <a:pt x="187" y="0"/>
                  </a:cubicBezTo>
                  <a:cubicBezTo>
                    <a:pt x="125" y="11"/>
                    <a:pt x="108" y="10"/>
                    <a:pt x="138" y="10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297"/>
            <p:cNvSpPr>
              <a:spLocks/>
            </p:cNvSpPr>
            <p:nvPr/>
          </p:nvSpPr>
          <p:spPr bwMode="auto">
            <a:xfrm>
              <a:off x="4736" y="646"/>
              <a:ext cx="591" cy="745"/>
            </a:xfrm>
            <a:custGeom>
              <a:avLst/>
              <a:gdLst>
                <a:gd name="T0" fmla="*/ 27 w 653"/>
                <a:gd name="T1" fmla="*/ 3 h 869"/>
                <a:gd name="T2" fmla="*/ 5 w 653"/>
                <a:gd name="T3" fmla="*/ 18 h 869"/>
                <a:gd name="T4" fmla="*/ 8 w 653"/>
                <a:gd name="T5" fmla="*/ 48 h 869"/>
                <a:gd name="T6" fmla="*/ 10 w 653"/>
                <a:gd name="T7" fmla="*/ 64 h 869"/>
                <a:gd name="T8" fmla="*/ 54 w 653"/>
                <a:gd name="T9" fmla="*/ 80 h 869"/>
                <a:gd name="T10" fmla="*/ 129 w 653"/>
                <a:gd name="T11" fmla="*/ 73 h 869"/>
                <a:gd name="T12" fmla="*/ 135 w 653"/>
                <a:gd name="T13" fmla="*/ 42 h 869"/>
                <a:gd name="T14" fmla="*/ 129 w 653"/>
                <a:gd name="T15" fmla="*/ 19 h 869"/>
                <a:gd name="T16" fmla="*/ 117 w 653"/>
                <a:gd name="T17" fmla="*/ 9 h 869"/>
                <a:gd name="T18" fmla="*/ 47 w 653"/>
                <a:gd name="T19" fmla="*/ 4 h 869"/>
                <a:gd name="T20" fmla="*/ 39 w 653"/>
                <a:gd name="T21" fmla="*/ 3 h 869"/>
                <a:gd name="T22" fmla="*/ 27 w 653"/>
                <a:gd name="T23" fmla="*/ 3 h 8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3"/>
                <a:gd name="T37" fmla="*/ 0 h 869"/>
                <a:gd name="T38" fmla="*/ 653 w 653"/>
                <a:gd name="T39" fmla="*/ 869 h 8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3" h="869">
                  <a:moveTo>
                    <a:pt x="123" y="25"/>
                  </a:moveTo>
                  <a:cubicBezTo>
                    <a:pt x="43" y="52"/>
                    <a:pt x="38" y="98"/>
                    <a:pt x="16" y="172"/>
                  </a:cubicBezTo>
                  <a:cubicBezTo>
                    <a:pt x="0" y="278"/>
                    <a:pt x="27" y="378"/>
                    <a:pt x="35" y="484"/>
                  </a:cubicBezTo>
                  <a:cubicBezTo>
                    <a:pt x="39" y="539"/>
                    <a:pt x="40" y="595"/>
                    <a:pt x="45" y="650"/>
                  </a:cubicBezTo>
                  <a:cubicBezTo>
                    <a:pt x="56" y="774"/>
                    <a:pt x="138" y="784"/>
                    <a:pt x="240" y="797"/>
                  </a:cubicBezTo>
                  <a:cubicBezTo>
                    <a:pt x="653" y="783"/>
                    <a:pt x="480" y="869"/>
                    <a:pt x="572" y="728"/>
                  </a:cubicBezTo>
                  <a:cubicBezTo>
                    <a:pt x="583" y="627"/>
                    <a:pt x="588" y="526"/>
                    <a:pt x="601" y="426"/>
                  </a:cubicBezTo>
                  <a:cubicBezTo>
                    <a:pt x="595" y="343"/>
                    <a:pt x="590" y="270"/>
                    <a:pt x="572" y="191"/>
                  </a:cubicBezTo>
                  <a:cubicBezTo>
                    <a:pt x="560" y="140"/>
                    <a:pt x="574" y="109"/>
                    <a:pt x="523" y="94"/>
                  </a:cubicBezTo>
                  <a:cubicBezTo>
                    <a:pt x="438" y="35"/>
                    <a:pt x="307" y="51"/>
                    <a:pt x="211" y="45"/>
                  </a:cubicBezTo>
                  <a:cubicBezTo>
                    <a:pt x="198" y="42"/>
                    <a:pt x="185" y="39"/>
                    <a:pt x="172" y="35"/>
                  </a:cubicBezTo>
                  <a:cubicBezTo>
                    <a:pt x="112" y="16"/>
                    <a:pt x="98" y="0"/>
                    <a:pt x="123" y="25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298"/>
            <p:cNvSpPr>
              <a:spLocks/>
            </p:cNvSpPr>
            <p:nvPr/>
          </p:nvSpPr>
          <p:spPr bwMode="auto">
            <a:xfrm>
              <a:off x="4695" y="1379"/>
              <a:ext cx="597" cy="798"/>
            </a:xfrm>
            <a:custGeom>
              <a:avLst/>
              <a:gdLst>
                <a:gd name="T0" fmla="*/ 124 w 660"/>
                <a:gd name="T1" fmla="*/ 7 h 932"/>
                <a:gd name="T2" fmla="*/ 99 w 660"/>
                <a:gd name="T3" fmla="*/ 3 h 932"/>
                <a:gd name="T4" fmla="*/ 49 w 660"/>
                <a:gd name="T5" fmla="*/ 0 h 932"/>
                <a:gd name="T6" fmla="*/ 27 w 660"/>
                <a:gd name="T7" fmla="*/ 3 h 932"/>
                <a:gd name="T8" fmla="*/ 20 w 660"/>
                <a:gd name="T9" fmla="*/ 3 h 932"/>
                <a:gd name="T10" fmla="*/ 14 w 660"/>
                <a:gd name="T11" fmla="*/ 11 h 932"/>
                <a:gd name="T12" fmla="*/ 7 w 660"/>
                <a:gd name="T13" fmla="*/ 39 h 932"/>
                <a:gd name="T14" fmla="*/ 18 w 660"/>
                <a:gd name="T15" fmla="*/ 80 h 932"/>
                <a:gd name="T16" fmla="*/ 44 w 660"/>
                <a:gd name="T17" fmla="*/ 85 h 932"/>
                <a:gd name="T18" fmla="*/ 79 w 660"/>
                <a:gd name="T19" fmla="*/ 86 h 932"/>
                <a:gd name="T20" fmla="*/ 136 w 660"/>
                <a:gd name="T21" fmla="*/ 79 h 932"/>
                <a:gd name="T22" fmla="*/ 137 w 660"/>
                <a:gd name="T23" fmla="*/ 45 h 932"/>
                <a:gd name="T24" fmla="*/ 133 w 660"/>
                <a:gd name="T25" fmla="*/ 11 h 932"/>
                <a:gd name="T26" fmla="*/ 124 w 660"/>
                <a:gd name="T27" fmla="*/ 7 h 9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0"/>
                <a:gd name="T43" fmla="*/ 0 h 932"/>
                <a:gd name="T44" fmla="*/ 660 w 660"/>
                <a:gd name="T45" fmla="*/ 932 h 9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0" h="932">
                  <a:moveTo>
                    <a:pt x="559" y="68"/>
                  </a:moveTo>
                  <a:cubicBezTo>
                    <a:pt x="520" y="56"/>
                    <a:pt x="481" y="42"/>
                    <a:pt x="442" y="29"/>
                  </a:cubicBezTo>
                  <a:cubicBezTo>
                    <a:pt x="407" y="17"/>
                    <a:pt x="261" y="6"/>
                    <a:pt x="218" y="0"/>
                  </a:cubicBezTo>
                  <a:cubicBezTo>
                    <a:pt x="185" y="3"/>
                    <a:pt x="152" y="5"/>
                    <a:pt x="120" y="10"/>
                  </a:cubicBezTo>
                  <a:cubicBezTo>
                    <a:pt x="110" y="12"/>
                    <a:pt x="97" y="12"/>
                    <a:pt x="91" y="20"/>
                  </a:cubicBezTo>
                  <a:cubicBezTo>
                    <a:pt x="79" y="36"/>
                    <a:pt x="67" y="93"/>
                    <a:pt x="62" y="117"/>
                  </a:cubicBezTo>
                  <a:cubicBezTo>
                    <a:pt x="54" y="215"/>
                    <a:pt x="42" y="312"/>
                    <a:pt x="32" y="410"/>
                  </a:cubicBezTo>
                  <a:cubicBezTo>
                    <a:pt x="32" y="415"/>
                    <a:pt x="0" y="738"/>
                    <a:pt x="81" y="820"/>
                  </a:cubicBezTo>
                  <a:cubicBezTo>
                    <a:pt x="108" y="848"/>
                    <a:pt x="164" y="857"/>
                    <a:pt x="198" y="869"/>
                  </a:cubicBezTo>
                  <a:cubicBezTo>
                    <a:pt x="248" y="886"/>
                    <a:pt x="354" y="888"/>
                    <a:pt x="354" y="888"/>
                  </a:cubicBezTo>
                  <a:cubicBezTo>
                    <a:pt x="516" y="881"/>
                    <a:pt x="572" y="932"/>
                    <a:pt x="608" y="810"/>
                  </a:cubicBezTo>
                  <a:cubicBezTo>
                    <a:pt x="611" y="693"/>
                    <a:pt x="613" y="576"/>
                    <a:pt x="618" y="459"/>
                  </a:cubicBezTo>
                  <a:cubicBezTo>
                    <a:pt x="622" y="357"/>
                    <a:pt x="660" y="209"/>
                    <a:pt x="599" y="117"/>
                  </a:cubicBezTo>
                  <a:cubicBezTo>
                    <a:pt x="524" y="4"/>
                    <a:pt x="596" y="143"/>
                    <a:pt x="559" y="68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299"/>
            <p:cNvSpPr>
              <a:spLocks/>
            </p:cNvSpPr>
            <p:nvPr/>
          </p:nvSpPr>
          <p:spPr bwMode="auto">
            <a:xfrm>
              <a:off x="4701" y="2130"/>
              <a:ext cx="591" cy="745"/>
            </a:xfrm>
            <a:custGeom>
              <a:avLst/>
              <a:gdLst>
                <a:gd name="T0" fmla="*/ 27 w 653"/>
                <a:gd name="T1" fmla="*/ 3 h 869"/>
                <a:gd name="T2" fmla="*/ 5 w 653"/>
                <a:gd name="T3" fmla="*/ 18 h 869"/>
                <a:gd name="T4" fmla="*/ 8 w 653"/>
                <a:gd name="T5" fmla="*/ 48 h 869"/>
                <a:gd name="T6" fmla="*/ 10 w 653"/>
                <a:gd name="T7" fmla="*/ 64 h 869"/>
                <a:gd name="T8" fmla="*/ 54 w 653"/>
                <a:gd name="T9" fmla="*/ 80 h 869"/>
                <a:gd name="T10" fmla="*/ 129 w 653"/>
                <a:gd name="T11" fmla="*/ 73 h 869"/>
                <a:gd name="T12" fmla="*/ 135 w 653"/>
                <a:gd name="T13" fmla="*/ 42 h 869"/>
                <a:gd name="T14" fmla="*/ 129 w 653"/>
                <a:gd name="T15" fmla="*/ 19 h 869"/>
                <a:gd name="T16" fmla="*/ 117 w 653"/>
                <a:gd name="T17" fmla="*/ 9 h 869"/>
                <a:gd name="T18" fmla="*/ 47 w 653"/>
                <a:gd name="T19" fmla="*/ 4 h 869"/>
                <a:gd name="T20" fmla="*/ 39 w 653"/>
                <a:gd name="T21" fmla="*/ 3 h 869"/>
                <a:gd name="T22" fmla="*/ 27 w 653"/>
                <a:gd name="T23" fmla="*/ 3 h 8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3"/>
                <a:gd name="T37" fmla="*/ 0 h 869"/>
                <a:gd name="T38" fmla="*/ 653 w 653"/>
                <a:gd name="T39" fmla="*/ 869 h 8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3" h="869">
                  <a:moveTo>
                    <a:pt x="123" y="25"/>
                  </a:moveTo>
                  <a:cubicBezTo>
                    <a:pt x="43" y="52"/>
                    <a:pt x="38" y="98"/>
                    <a:pt x="16" y="172"/>
                  </a:cubicBezTo>
                  <a:cubicBezTo>
                    <a:pt x="0" y="278"/>
                    <a:pt x="27" y="378"/>
                    <a:pt x="35" y="484"/>
                  </a:cubicBezTo>
                  <a:cubicBezTo>
                    <a:pt x="39" y="539"/>
                    <a:pt x="40" y="595"/>
                    <a:pt x="45" y="650"/>
                  </a:cubicBezTo>
                  <a:cubicBezTo>
                    <a:pt x="56" y="774"/>
                    <a:pt x="138" y="784"/>
                    <a:pt x="240" y="797"/>
                  </a:cubicBezTo>
                  <a:cubicBezTo>
                    <a:pt x="653" y="783"/>
                    <a:pt x="480" y="869"/>
                    <a:pt x="572" y="728"/>
                  </a:cubicBezTo>
                  <a:cubicBezTo>
                    <a:pt x="583" y="627"/>
                    <a:pt x="588" y="526"/>
                    <a:pt x="601" y="426"/>
                  </a:cubicBezTo>
                  <a:cubicBezTo>
                    <a:pt x="595" y="343"/>
                    <a:pt x="590" y="270"/>
                    <a:pt x="572" y="191"/>
                  </a:cubicBezTo>
                  <a:cubicBezTo>
                    <a:pt x="560" y="140"/>
                    <a:pt x="574" y="109"/>
                    <a:pt x="523" y="94"/>
                  </a:cubicBezTo>
                  <a:cubicBezTo>
                    <a:pt x="438" y="35"/>
                    <a:pt x="307" y="51"/>
                    <a:pt x="211" y="45"/>
                  </a:cubicBezTo>
                  <a:cubicBezTo>
                    <a:pt x="198" y="42"/>
                    <a:pt x="185" y="39"/>
                    <a:pt x="172" y="35"/>
                  </a:cubicBezTo>
                  <a:cubicBezTo>
                    <a:pt x="112" y="16"/>
                    <a:pt x="98" y="0"/>
                    <a:pt x="123" y="25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Freeform 300"/>
            <p:cNvSpPr>
              <a:spLocks/>
            </p:cNvSpPr>
            <p:nvPr/>
          </p:nvSpPr>
          <p:spPr bwMode="auto">
            <a:xfrm>
              <a:off x="4701" y="2829"/>
              <a:ext cx="591" cy="745"/>
            </a:xfrm>
            <a:custGeom>
              <a:avLst/>
              <a:gdLst>
                <a:gd name="T0" fmla="*/ 27 w 653"/>
                <a:gd name="T1" fmla="*/ 3 h 869"/>
                <a:gd name="T2" fmla="*/ 5 w 653"/>
                <a:gd name="T3" fmla="*/ 18 h 869"/>
                <a:gd name="T4" fmla="*/ 8 w 653"/>
                <a:gd name="T5" fmla="*/ 48 h 869"/>
                <a:gd name="T6" fmla="*/ 10 w 653"/>
                <a:gd name="T7" fmla="*/ 64 h 869"/>
                <a:gd name="T8" fmla="*/ 54 w 653"/>
                <a:gd name="T9" fmla="*/ 80 h 869"/>
                <a:gd name="T10" fmla="*/ 129 w 653"/>
                <a:gd name="T11" fmla="*/ 73 h 869"/>
                <a:gd name="T12" fmla="*/ 135 w 653"/>
                <a:gd name="T13" fmla="*/ 42 h 869"/>
                <a:gd name="T14" fmla="*/ 129 w 653"/>
                <a:gd name="T15" fmla="*/ 19 h 869"/>
                <a:gd name="T16" fmla="*/ 117 w 653"/>
                <a:gd name="T17" fmla="*/ 9 h 869"/>
                <a:gd name="T18" fmla="*/ 47 w 653"/>
                <a:gd name="T19" fmla="*/ 4 h 869"/>
                <a:gd name="T20" fmla="*/ 39 w 653"/>
                <a:gd name="T21" fmla="*/ 3 h 869"/>
                <a:gd name="T22" fmla="*/ 27 w 653"/>
                <a:gd name="T23" fmla="*/ 3 h 8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3"/>
                <a:gd name="T37" fmla="*/ 0 h 869"/>
                <a:gd name="T38" fmla="*/ 653 w 653"/>
                <a:gd name="T39" fmla="*/ 869 h 8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3" h="869">
                  <a:moveTo>
                    <a:pt x="123" y="25"/>
                  </a:moveTo>
                  <a:cubicBezTo>
                    <a:pt x="43" y="52"/>
                    <a:pt x="38" y="98"/>
                    <a:pt x="16" y="172"/>
                  </a:cubicBezTo>
                  <a:cubicBezTo>
                    <a:pt x="0" y="278"/>
                    <a:pt x="27" y="378"/>
                    <a:pt x="35" y="484"/>
                  </a:cubicBezTo>
                  <a:cubicBezTo>
                    <a:pt x="39" y="539"/>
                    <a:pt x="40" y="595"/>
                    <a:pt x="45" y="650"/>
                  </a:cubicBezTo>
                  <a:cubicBezTo>
                    <a:pt x="56" y="774"/>
                    <a:pt x="138" y="784"/>
                    <a:pt x="240" y="797"/>
                  </a:cubicBezTo>
                  <a:cubicBezTo>
                    <a:pt x="653" y="783"/>
                    <a:pt x="480" y="869"/>
                    <a:pt x="572" y="728"/>
                  </a:cubicBezTo>
                  <a:cubicBezTo>
                    <a:pt x="583" y="627"/>
                    <a:pt x="588" y="526"/>
                    <a:pt x="601" y="426"/>
                  </a:cubicBezTo>
                  <a:cubicBezTo>
                    <a:pt x="595" y="343"/>
                    <a:pt x="590" y="270"/>
                    <a:pt x="572" y="191"/>
                  </a:cubicBezTo>
                  <a:cubicBezTo>
                    <a:pt x="560" y="140"/>
                    <a:pt x="574" y="109"/>
                    <a:pt x="523" y="94"/>
                  </a:cubicBezTo>
                  <a:cubicBezTo>
                    <a:pt x="438" y="35"/>
                    <a:pt x="307" y="51"/>
                    <a:pt x="211" y="45"/>
                  </a:cubicBezTo>
                  <a:cubicBezTo>
                    <a:pt x="198" y="42"/>
                    <a:pt x="185" y="39"/>
                    <a:pt x="172" y="35"/>
                  </a:cubicBezTo>
                  <a:cubicBezTo>
                    <a:pt x="112" y="16"/>
                    <a:pt x="98" y="0"/>
                    <a:pt x="123" y="25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Freeform 301"/>
            <p:cNvSpPr>
              <a:spLocks/>
            </p:cNvSpPr>
            <p:nvPr/>
          </p:nvSpPr>
          <p:spPr bwMode="auto">
            <a:xfrm>
              <a:off x="4209" y="303"/>
              <a:ext cx="591" cy="745"/>
            </a:xfrm>
            <a:custGeom>
              <a:avLst/>
              <a:gdLst>
                <a:gd name="T0" fmla="*/ 27 w 653"/>
                <a:gd name="T1" fmla="*/ 3 h 869"/>
                <a:gd name="T2" fmla="*/ 5 w 653"/>
                <a:gd name="T3" fmla="*/ 18 h 869"/>
                <a:gd name="T4" fmla="*/ 8 w 653"/>
                <a:gd name="T5" fmla="*/ 48 h 869"/>
                <a:gd name="T6" fmla="*/ 10 w 653"/>
                <a:gd name="T7" fmla="*/ 64 h 869"/>
                <a:gd name="T8" fmla="*/ 54 w 653"/>
                <a:gd name="T9" fmla="*/ 80 h 869"/>
                <a:gd name="T10" fmla="*/ 129 w 653"/>
                <a:gd name="T11" fmla="*/ 73 h 869"/>
                <a:gd name="T12" fmla="*/ 135 w 653"/>
                <a:gd name="T13" fmla="*/ 42 h 869"/>
                <a:gd name="T14" fmla="*/ 129 w 653"/>
                <a:gd name="T15" fmla="*/ 19 h 869"/>
                <a:gd name="T16" fmla="*/ 117 w 653"/>
                <a:gd name="T17" fmla="*/ 9 h 869"/>
                <a:gd name="T18" fmla="*/ 47 w 653"/>
                <a:gd name="T19" fmla="*/ 4 h 869"/>
                <a:gd name="T20" fmla="*/ 39 w 653"/>
                <a:gd name="T21" fmla="*/ 3 h 869"/>
                <a:gd name="T22" fmla="*/ 27 w 653"/>
                <a:gd name="T23" fmla="*/ 3 h 8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3"/>
                <a:gd name="T37" fmla="*/ 0 h 869"/>
                <a:gd name="T38" fmla="*/ 653 w 653"/>
                <a:gd name="T39" fmla="*/ 869 h 8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3" h="869">
                  <a:moveTo>
                    <a:pt x="123" y="25"/>
                  </a:moveTo>
                  <a:cubicBezTo>
                    <a:pt x="43" y="52"/>
                    <a:pt x="38" y="98"/>
                    <a:pt x="16" y="172"/>
                  </a:cubicBezTo>
                  <a:cubicBezTo>
                    <a:pt x="0" y="278"/>
                    <a:pt x="27" y="378"/>
                    <a:pt x="35" y="484"/>
                  </a:cubicBezTo>
                  <a:cubicBezTo>
                    <a:pt x="39" y="539"/>
                    <a:pt x="40" y="595"/>
                    <a:pt x="45" y="650"/>
                  </a:cubicBezTo>
                  <a:cubicBezTo>
                    <a:pt x="56" y="774"/>
                    <a:pt x="138" y="784"/>
                    <a:pt x="240" y="797"/>
                  </a:cubicBezTo>
                  <a:cubicBezTo>
                    <a:pt x="653" y="783"/>
                    <a:pt x="480" y="869"/>
                    <a:pt x="572" y="728"/>
                  </a:cubicBezTo>
                  <a:cubicBezTo>
                    <a:pt x="583" y="627"/>
                    <a:pt x="588" y="526"/>
                    <a:pt x="601" y="426"/>
                  </a:cubicBezTo>
                  <a:cubicBezTo>
                    <a:pt x="595" y="343"/>
                    <a:pt x="590" y="270"/>
                    <a:pt x="572" y="191"/>
                  </a:cubicBezTo>
                  <a:cubicBezTo>
                    <a:pt x="560" y="140"/>
                    <a:pt x="574" y="109"/>
                    <a:pt x="523" y="94"/>
                  </a:cubicBezTo>
                  <a:cubicBezTo>
                    <a:pt x="438" y="35"/>
                    <a:pt x="307" y="51"/>
                    <a:pt x="211" y="45"/>
                  </a:cubicBezTo>
                  <a:cubicBezTo>
                    <a:pt x="198" y="42"/>
                    <a:pt x="185" y="39"/>
                    <a:pt x="172" y="35"/>
                  </a:cubicBezTo>
                  <a:cubicBezTo>
                    <a:pt x="112" y="16"/>
                    <a:pt x="98" y="0"/>
                    <a:pt x="123" y="25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302"/>
            <p:cNvSpPr>
              <a:spLocks/>
            </p:cNvSpPr>
            <p:nvPr/>
          </p:nvSpPr>
          <p:spPr bwMode="auto">
            <a:xfrm>
              <a:off x="4168" y="1002"/>
              <a:ext cx="591" cy="745"/>
            </a:xfrm>
            <a:custGeom>
              <a:avLst/>
              <a:gdLst>
                <a:gd name="T0" fmla="*/ 27 w 653"/>
                <a:gd name="T1" fmla="*/ 3 h 869"/>
                <a:gd name="T2" fmla="*/ 5 w 653"/>
                <a:gd name="T3" fmla="*/ 18 h 869"/>
                <a:gd name="T4" fmla="*/ 8 w 653"/>
                <a:gd name="T5" fmla="*/ 48 h 869"/>
                <a:gd name="T6" fmla="*/ 10 w 653"/>
                <a:gd name="T7" fmla="*/ 64 h 869"/>
                <a:gd name="T8" fmla="*/ 54 w 653"/>
                <a:gd name="T9" fmla="*/ 80 h 869"/>
                <a:gd name="T10" fmla="*/ 129 w 653"/>
                <a:gd name="T11" fmla="*/ 73 h 869"/>
                <a:gd name="T12" fmla="*/ 135 w 653"/>
                <a:gd name="T13" fmla="*/ 42 h 869"/>
                <a:gd name="T14" fmla="*/ 129 w 653"/>
                <a:gd name="T15" fmla="*/ 19 h 869"/>
                <a:gd name="T16" fmla="*/ 117 w 653"/>
                <a:gd name="T17" fmla="*/ 9 h 869"/>
                <a:gd name="T18" fmla="*/ 47 w 653"/>
                <a:gd name="T19" fmla="*/ 4 h 869"/>
                <a:gd name="T20" fmla="*/ 39 w 653"/>
                <a:gd name="T21" fmla="*/ 3 h 869"/>
                <a:gd name="T22" fmla="*/ 27 w 653"/>
                <a:gd name="T23" fmla="*/ 3 h 8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3"/>
                <a:gd name="T37" fmla="*/ 0 h 869"/>
                <a:gd name="T38" fmla="*/ 653 w 653"/>
                <a:gd name="T39" fmla="*/ 869 h 8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3" h="869">
                  <a:moveTo>
                    <a:pt x="123" y="25"/>
                  </a:moveTo>
                  <a:cubicBezTo>
                    <a:pt x="43" y="52"/>
                    <a:pt x="38" y="98"/>
                    <a:pt x="16" y="172"/>
                  </a:cubicBezTo>
                  <a:cubicBezTo>
                    <a:pt x="0" y="278"/>
                    <a:pt x="27" y="378"/>
                    <a:pt x="35" y="484"/>
                  </a:cubicBezTo>
                  <a:cubicBezTo>
                    <a:pt x="39" y="539"/>
                    <a:pt x="40" y="595"/>
                    <a:pt x="45" y="650"/>
                  </a:cubicBezTo>
                  <a:cubicBezTo>
                    <a:pt x="56" y="774"/>
                    <a:pt x="138" y="784"/>
                    <a:pt x="240" y="797"/>
                  </a:cubicBezTo>
                  <a:cubicBezTo>
                    <a:pt x="653" y="783"/>
                    <a:pt x="480" y="869"/>
                    <a:pt x="572" y="728"/>
                  </a:cubicBezTo>
                  <a:cubicBezTo>
                    <a:pt x="583" y="627"/>
                    <a:pt x="588" y="526"/>
                    <a:pt x="601" y="426"/>
                  </a:cubicBezTo>
                  <a:cubicBezTo>
                    <a:pt x="595" y="343"/>
                    <a:pt x="590" y="270"/>
                    <a:pt x="572" y="191"/>
                  </a:cubicBezTo>
                  <a:cubicBezTo>
                    <a:pt x="560" y="140"/>
                    <a:pt x="574" y="109"/>
                    <a:pt x="523" y="94"/>
                  </a:cubicBezTo>
                  <a:cubicBezTo>
                    <a:pt x="438" y="35"/>
                    <a:pt x="307" y="51"/>
                    <a:pt x="211" y="45"/>
                  </a:cubicBezTo>
                  <a:cubicBezTo>
                    <a:pt x="198" y="42"/>
                    <a:pt x="185" y="39"/>
                    <a:pt x="172" y="35"/>
                  </a:cubicBezTo>
                  <a:cubicBezTo>
                    <a:pt x="112" y="16"/>
                    <a:pt x="98" y="0"/>
                    <a:pt x="123" y="25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303"/>
            <p:cNvSpPr>
              <a:spLocks/>
            </p:cNvSpPr>
            <p:nvPr/>
          </p:nvSpPr>
          <p:spPr bwMode="auto">
            <a:xfrm>
              <a:off x="4126" y="1702"/>
              <a:ext cx="591" cy="745"/>
            </a:xfrm>
            <a:custGeom>
              <a:avLst/>
              <a:gdLst>
                <a:gd name="T0" fmla="*/ 27 w 653"/>
                <a:gd name="T1" fmla="*/ 3 h 869"/>
                <a:gd name="T2" fmla="*/ 5 w 653"/>
                <a:gd name="T3" fmla="*/ 18 h 869"/>
                <a:gd name="T4" fmla="*/ 8 w 653"/>
                <a:gd name="T5" fmla="*/ 48 h 869"/>
                <a:gd name="T6" fmla="*/ 10 w 653"/>
                <a:gd name="T7" fmla="*/ 64 h 869"/>
                <a:gd name="T8" fmla="*/ 54 w 653"/>
                <a:gd name="T9" fmla="*/ 80 h 869"/>
                <a:gd name="T10" fmla="*/ 129 w 653"/>
                <a:gd name="T11" fmla="*/ 73 h 869"/>
                <a:gd name="T12" fmla="*/ 135 w 653"/>
                <a:gd name="T13" fmla="*/ 42 h 869"/>
                <a:gd name="T14" fmla="*/ 129 w 653"/>
                <a:gd name="T15" fmla="*/ 19 h 869"/>
                <a:gd name="T16" fmla="*/ 117 w 653"/>
                <a:gd name="T17" fmla="*/ 9 h 869"/>
                <a:gd name="T18" fmla="*/ 47 w 653"/>
                <a:gd name="T19" fmla="*/ 4 h 869"/>
                <a:gd name="T20" fmla="*/ 39 w 653"/>
                <a:gd name="T21" fmla="*/ 3 h 869"/>
                <a:gd name="T22" fmla="*/ 27 w 653"/>
                <a:gd name="T23" fmla="*/ 3 h 8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3"/>
                <a:gd name="T37" fmla="*/ 0 h 869"/>
                <a:gd name="T38" fmla="*/ 653 w 653"/>
                <a:gd name="T39" fmla="*/ 869 h 8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3" h="869">
                  <a:moveTo>
                    <a:pt x="123" y="25"/>
                  </a:moveTo>
                  <a:cubicBezTo>
                    <a:pt x="43" y="52"/>
                    <a:pt x="38" y="98"/>
                    <a:pt x="16" y="172"/>
                  </a:cubicBezTo>
                  <a:cubicBezTo>
                    <a:pt x="0" y="278"/>
                    <a:pt x="27" y="378"/>
                    <a:pt x="35" y="484"/>
                  </a:cubicBezTo>
                  <a:cubicBezTo>
                    <a:pt x="39" y="539"/>
                    <a:pt x="40" y="595"/>
                    <a:pt x="45" y="650"/>
                  </a:cubicBezTo>
                  <a:cubicBezTo>
                    <a:pt x="56" y="774"/>
                    <a:pt x="138" y="784"/>
                    <a:pt x="240" y="797"/>
                  </a:cubicBezTo>
                  <a:cubicBezTo>
                    <a:pt x="653" y="783"/>
                    <a:pt x="480" y="869"/>
                    <a:pt x="572" y="728"/>
                  </a:cubicBezTo>
                  <a:cubicBezTo>
                    <a:pt x="583" y="627"/>
                    <a:pt x="588" y="526"/>
                    <a:pt x="601" y="426"/>
                  </a:cubicBezTo>
                  <a:cubicBezTo>
                    <a:pt x="595" y="343"/>
                    <a:pt x="590" y="270"/>
                    <a:pt x="572" y="191"/>
                  </a:cubicBezTo>
                  <a:cubicBezTo>
                    <a:pt x="560" y="140"/>
                    <a:pt x="574" y="109"/>
                    <a:pt x="523" y="94"/>
                  </a:cubicBezTo>
                  <a:cubicBezTo>
                    <a:pt x="438" y="35"/>
                    <a:pt x="307" y="51"/>
                    <a:pt x="211" y="45"/>
                  </a:cubicBezTo>
                  <a:cubicBezTo>
                    <a:pt x="198" y="42"/>
                    <a:pt x="185" y="39"/>
                    <a:pt x="172" y="35"/>
                  </a:cubicBezTo>
                  <a:cubicBezTo>
                    <a:pt x="112" y="16"/>
                    <a:pt x="98" y="0"/>
                    <a:pt x="123" y="25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304"/>
            <p:cNvSpPr>
              <a:spLocks/>
            </p:cNvSpPr>
            <p:nvPr/>
          </p:nvSpPr>
          <p:spPr bwMode="auto">
            <a:xfrm>
              <a:off x="4168" y="2440"/>
              <a:ext cx="591" cy="745"/>
            </a:xfrm>
            <a:custGeom>
              <a:avLst/>
              <a:gdLst>
                <a:gd name="T0" fmla="*/ 27 w 653"/>
                <a:gd name="T1" fmla="*/ 3 h 869"/>
                <a:gd name="T2" fmla="*/ 5 w 653"/>
                <a:gd name="T3" fmla="*/ 18 h 869"/>
                <a:gd name="T4" fmla="*/ 8 w 653"/>
                <a:gd name="T5" fmla="*/ 48 h 869"/>
                <a:gd name="T6" fmla="*/ 10 w 653"/>
                <a:gd name="T7" fmla="*/ 64 h 869"/>
                <a:gd name="T8" fmla="*/ 54 w 653"/>
                <a:gd name="T9" fmla="*/ 80 h 869"/>
                <a:gd name="T10" fmla="*/ 129 w 653"/>
                <a:gd name="T11" fmla="*/ 73 h 869"/>
                <a:gd name="T12" fmla="*/ 135 w 653"/>
                <a:gd name="T13" fmla="*/ 42 h 869"/>
                <a:gd name="T14" fmla="*/ 129 w 653"/>
                <a:gd name="T15" fmla="*/ 19 h 869"/>
                <a:gd name="T16" fmla="*/ 117 w 653"/>
                <a:gd name="T17" fmla="*/ 9 h 869"/>
                <a:gd name="T18" fmla="*/ 47 w 653"/>
                <a:gd name="T19" fmla="*/ 4 h 869"/>
                <a:gd name="T20" fmla="*/ 39 w 653"/>
                <a:gd name="T21" fmla="*/ 3 h 869"/>
                <a:gd name="T22" fmla="*/ 27 w 653"/>
                <a:gd name="T23" fmla="*/ 3 h 8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3"/>
                <a:gd name="T37" fmla="*/ 0 h 869"/>
                <a:gd name="T38" fmla="*/ 653 w 653"/>
                <a:gd name="T39" fmla="*/ 869 h 8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3" h="869">
                  <a:moveTo>
                    <a:pt x="123" y="25"/>
                  </a:moveTo>
                  <a:cubicBezTo>
                    <a:pt x="43" y="52"/>
                    <a:pt x="38" y="98"/>
                    <a:pt x="16" y="172"/>
                  </a:cubicBezTo>
                  <a:cubicBezTo>
                    <a:pt x="0" y="278"/>
                    <a:pt x="27" y="378"/>
                    <a:pt x="35" y="484"/>
                  </a:cubicBezTo>
                  <a:cubicBezTo>
                    <a:pt x="39" y="539"/>
                    <a:pt x="40" y="595"/>
                    <a:pt x="45" y="650"/>
                  </a:cubicBezTo>
                  <a:cubicBezTo>
                    <a:pt x="56" y="774"/>
                    <a:pt x="138" y="784"/>
                    <a:pt x="240" y="797"/>
                  </a:cubicBezTo>
                  <a:cubicBezTo>
                    <a:pt x="653" y="783"/>
                    <a:pt x="480" y="869"/>
                    <a:pt x="572" y="728"/>
                  </a:cubicBezTo>
                  <a:cubicBezTo>
                    <a:pt x="583" y="627"/>
                    <a:pt x="588" y="526"/>
                    <a:pt x="601" y="426"/>
                  </a:cubicBezTo>
                  <a:cubicBezTo>
                    <a:pt x="595" y="343"/>
                    <a:pt x="590" y="270"/>
                    <a:pt x="572" y="191"/>
                  </a:cubicBezTo>
                  <a:cubicBezTo>
                    <a:pt x="560" y="140"/>
                    <a:pt x="574" y="109"/>
                    <a:pt x="523" y="94"/>
                  </a:cubicBezTo>
                  <a:cubicBezTo>
                    <a:pt x="438" y="35"/>
                    <a:pt x="307" y="51"/>
                    <a:pt x="211" y="45"/>
                  </a:cubicBezTo>
                  <a:cubicBezTo>
                    <a:pt x="198" y="42"/>
                    <a:pt x="185" y="39"/>
                    <a:pt x="172" y="35"/>
                  </a:cubicBezTo>
                  <a:cubicBezTo>
                    <a:pt x="112" y="16"/>
                    <a:pt x="98" y="0"/>
                    <a:pt x="123" y="25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305"/>
            <p:cNvSpPr>
              <a:spLocks/>
            </p:cNvSpPr>
            <p:nvPr/>
          </p:nvSpPr>
          <p:spPr bwMode="auto">
            <a:xfrm>
              <a:off x="4088" y="3161"/>
              <a:ext cx="618" cy="545"/>
            </a:xfrm>
            <a:custGeom>
              <a:avLst/>
              <a:gdLst>
                <a:gd name="T0" fmla="*/ 136 w 684"/>
                <a:gd name="T1" fmla="*/ 3 h 636"/>
                <a:gd name="T2" fmla="*/ 124 w 684"/>
                <a:gd name="T3" fmla="*/ 3 h 636"/>
                <a:gd name="T4" fmla="*/ 117 w 684"/>
                <a:gd name="T5" fmla="*/ 3 h 636"/>
                <a:gd name="T6" fmla="*/ 62 w 684"/>
                <a:gd name="T7" fmla="*/ 0 h 636"/>
                <a:gd name="T8" fmla="*/ 38 w 684"/>
                <a:gd name="T9" fmla="*/ 3 h 636"/>
                <a:gd name="T10" fmla="*/ 26 w 684"/>
                <a:gd name="T11" fmla="*/ 3 h 636"/>
                <a:gd name="T12" fmla="*/ 19 w 684"/>
                <a:gd name="T13" fmla="*/ 3 h 636"/>
                <a:gd name="T14" fmla="*/ 0 w 684"/>
                <a:gd name="T15" fmla="*/ 18 h 636"/>
                <a:gd name="T16" fmla="*/ 5 w 684"/>
                <a:gd name="T17" fmla="*/ 48 h 636"/>
                <a:gd name="T18" fmla="*/ 65 w 684"/>
                <a:gd name="T19" fmla="*/ 63 h 636"/>
                <a:gd name="T20" fmla="*/ 107 w 684"/>
                <a:gd name="T21" fmla="*/ 63 h 636"/>
                <a:gd name="T22" fmla="*/ 119 w 684"/>
                <a:gd name="T23" fmla="*/ 58 h 636"/>
                <a:gd name="T24" fmla="*/ 141 w 684"/>
                <a:gd name="T25" fmla="*/ 54 h 636"/>
                <a:gd name="T26" fmla="*/ 145 w 684"/>
                <a:gd name="T27" fmla="*/ 51 h 636"/>
                <a:gd name="T28" fmla="*/ 149 w 684"/>
                <a:gd name="T29" fmla="*/ 46 h 636"/>
                <a:gd name="T30" fmla="*/ 148 w 684"/>
                <a:gd name="T31" fmla="*/ 15 h 636"/>
                <a:gd name="T32" fmla="*/ 141 w 684"/>
                <a:gd name="T33" fmla="*/ 3 h 636"/>
                <a:gd name="T34" fmla="*/ 136 w 684"/>
                <a:gd name="T35" fmla="*/ 3 h 6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4"/>
                <a:gd name="T55" fmla="*/ 0 h 636"/>
                <a:gd name="T56" fmla="*/ 684 w 684"/>
                <a:gd name="T57" fmla="*/ 636 h 6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4" h="636">
                  <a:moveTo>
                    <a:pt x="625" y="9"/>
                  </a:moveTo>
                  <a:cubicBezTo>
                    <a:pt x="606" y="16"/>
                    <a:pt x="586" y="22"/>
                    <a:pt x="567" y="29"/>
                  </a:cubicBezTo>
                  <a:cubicBezTo>
                    <a:pt x="557" y="32"/>
                    <a:pt x="537" y="39"/>
                    <a:pt x="537" y="39"/>
                  </a:cubicBezTo>
                  <a:cubicBezTo>
                    <a:pt x="450" y="32"/>
                    <a:pt x="367" y="25"/>
                    <a:pt x="283" y="0"/>
                  </a:cubicBezTo>
                  <a:cubicBezTo>
                    <a:pt x="247" y="3"/>
                    <a:pt x="211" y="3"/>
                    <a:pt x="176" y="9"/>
                  </a:cubicBezTo>
                  <a:cubicBezTo>
                    <a:pt x="156" y="13"/>
                    <a:pt x="137" y="22"/>
                    <a:pt x="118" y="29"/>
                  </a:cubicBezTo>
                  <a:cubicBezTo>
                    <a:pt x="108" y="32"/>
                    <a:pt x="88" y="39"/>
                    <a:pt x="88" y="39"/>
                  </a:cubicBezTo>
                  <a:cubicBezTo>
                    <a:pt x="47" y="80"/>
                    <a:pt x="19" y="130"/>
                    <a:pt x="0" y="185"/>
                  </a:cubicBezTo>
                  <a:cubicBezTo>
                    <a:pt x="3" y="286"/>
                    <a:pt x="4" y="387"/>
                    <a:pt x="10" y="488"/>
                  </a:cubicBezTo>
                  <a:cubicBezTo>
                    <a:pt x="17" y="609"/>
                    <a:pt x="226" y="608"/>
                    <a:pt x="303" y="634"/>
                  </a:cubicBezTo>
                  <a:cubicBezTo>
                    <a:pt x="365" y="631"/>
                    <a:pt x="428" y="636"/>
                    <a:pt x="489" y="624"/>
                  </a:cubicBezTo>
                  <a:cubicBezTo>
                    <a:pt x="512" y="619"/>
                    <a:pt x="528" y="598"/>
                    <a:pt x="547" y="585"/>
                  </a:cubicBezTo>
                  <a:cubicBezTo>
                    <a:pt x="580" y="563"/>
                    <a:pt x="606" y="556"/>
                    <a:pt x="645" y="546"/>
                  </a:cubicBezTo>
                  <a:cubicBezTo>
                    <a:pt x="651" y="536"/>
                    <a:pt x="659" y="528"/>
                    <a:pt x="664" y="517"/>
                  </a:cubicBezTo>
                  <a:cubicBezTo>
                    <a:pt x="672" y="498"/>
                    <a:pt x="684" y="458"/>
                    <a:pt x="684" y="458"/>
                  </a:cubicBezTo>
                  <a:cubicBezTo>
                    <a:pt x="681" y="357"/>
                    <a:pt x="679" y="257"/>
                    <a:pt x="674" y="156"/>
                  </a:cubicBezTo>
                  <a:cubicBezTo>
                    <a:pt x="673" y="135"/>
                    <a:pt x="664" y="53"/>
                    <a:pt x="645" y="29"/>
                  </a:cubicBezTo>
                  <a:cubicBezTo>
                    <a:pt x="628" y="7"/>
                    <a:pt x="599" y="9"/>
                    <a:pt x="625" y="9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Freeform 306"/>
            <p:cNvSpPr>
              <a:spLocks/>
            </p:cNvSpPr>
            <p:nvPr/>
          </p:nvSpPr>
          <p:spPr bwMode="auto">
            <a:xfrm>
              <a:off x="4136" y="31"/>
              <a:ext cx="574" cy="286"/>
            </a:xfrm>
            <a:custGeom>
              <a:avLst/>
              <a:gdLst>
                <a:gd name="T0" fmla="*/ 5 w 634"/>
                <a:gd name="T1" fmla="*/ 5 h 333"/>
                <a:gd name="T2" fmla="*/ 32 w 634"/>
                <a:gd name="T3" fmla="*/ 29 h 333"/>
                <a:gd name="T4" fmla="*/ 93 w 634"/>
                <a:gd name="T5" fmla="*/ 29 h 333"/>
                <a:gd name="T6" fmla="*/ 115 w 634"/>
                <a:gd name="T7" fmla="*/ 34 h 333"/>
                <a:gd name="T8" fmla="*/ 135 w 634"/>
                <a:gd name="T9" fmla="*/ 33 h 333"/>
                <a:gd name="T10" fmla="*/ 137 w 634"/>
                <a:gd name="T11" fmla="*/ 29 h 333"/>
                <a:gd name="T12" fmla="*/ 142 w 634"/>
                <a:gd name="T13" fmla="*/ 11 h 333"/>
                <a:gd name="T14" fmla="*/ 132 w 634"/>
                <a:gd name="T15" fmla="*/ 6 h 333"/>
                <a:gd name="T16" fmla="*/ 104 w 634"/>
                <a:gd name="T17" fmla="*/ 3 h 333"/>
                <a:gd name="T18" fmla="*/ 91 w 634"/>
                <a:gd name="T19" fmla="*/ 3 h 333"/>
                <a:gd name="T20" fmla="*/ 84 w 634"/>
                <a:gd name="T21" fmla="*/ 0 h 333"/>
                <a:gd name="T22" fmla="*/ 21 w 634"/>
                <a:gd name="T23" fmla="*/ 3 h 333"/>
                <a:gd name="T24" fmla="*/ 5 w 634"/>
                <a:gd name="T25" fmla="*/ 5 h 3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4"/>
                <a:gd name="T40" fmla="*/ 0 h 333"/>
                <a:gd name="T41" fmla="*/ 634 w 634"/>
                <a:gd name="T42" fmla="*/ 333 h 3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4" h="333">
                  <a:moveTo>
                    <a:pt x="15" y="49"/>
                  </a:moveTo>
                  <a:cubicBezTo>
                    <a:pt x="35" y="156"/>
                    <a:pt x="0" y="274"/>
                    <a:pt x="142" y="283"/>
                  </a:cubicBezTo>
                  <a:cubicBezTo>
                    <a:pt x="233" y="289"/>
                    <a:pt x="324" y="290"/>
                    <a:pt x="415" y="293"/>
                  </a:cubicBezTo>
                  <a:cubicBezTo>
                    <a:pt x="452" y="302"/>
                    <a:pt x="477" y="320"/>
                    <a:pt x="513" y="332"/>
                  </a:cubicBezTo>
                  <a:cubicBezTo>
                    <a:pt x="542" y="329"/>
                    <a:pt x="573" y="333"/>
                    <a:pt x="600" y="322"/>
                  </a:cubicBezTo>
                  <a:cubicBezTo>
                    <a:pt x="609" y="318"/>
                    <a:pt x="609" y="303"/>
                    <a:pt x="610" y="293"/>
                  </a:cubicBezTo>
                  <a:cubicBezTo>
                    <a:pt x="634" y="90"/>
                    <a:pt x="605" y="216"/>
                    <a:pt x="630" y="117"/>
                  </a:cubicBezTo>
                  <a:cubicBezTo>
                    <a:pt x="617" y="98"/>
                    <a:pt x="614" y="63"/>
                    <a:pt x="591" y="59"/>
                  </a:cubicBezTo>
                  <a:cubicBezTo>
                    <a:pt x="547" y="52"/>
                    <a:pt x="506" y="44"/>
                    <a:pt x="464" y="30"/>
                  </a:cubicBezTo>
                  <a:cubicBezTo>
                    <a:pt x="444" y="24"/>
                    <a:pt x="425" y="17"/>
                    <a:pt x="405" y="10"/>
                  </a:cubicBezTo>
                  <a:cubicBezTo>
                    <a:pt x="395" y="7"/>
                    <a:pt x="376" y="0"/>
                    <a:pt x="376" y="0"/>
                  </a:cubicBezTo>
                  <a:cubicBezTo>
                    <a:pt x="282" y="3"/>
                    <a:pt x="187" y="4"/>
                    <a:pt x="93" y="10"/>
                  </a:cubicBezTo>
                  <a:cubicBezTo>
                    <a:pt x="54" y="12"/>
                    <a:pt x="45" y="49"/>
                    <a:pt x="15" y="49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Freeform 307"/>
            <p:cNvSpPr>
              <a:spLocks/>
            </p:cNvSpPr>
            <p:nvPr/>
          </p:nvSpPr>
          <p:spPr bwMode="auto">
            <a:xfrm>
              <a:off x="3659" y="73"/>
              <a:ext cx="562" cy="703"/>
            </a:xfrm>
            <a:custGeom>
              <a:avLst/>
              <a:gdLst>
                <a:gd name="T0" fmla="*/ 12 w 621"/>
                <a:gd name="T1" fmla="*/ 0 h 820"/>
                <a:gd name="T2" fmla="*/ 97 w 621"/>
                <a:gd name="T3" fmla="*/ 3 h 820"/>
                <a:gd name="T4" fmla="*/ 104 w 621"/>
                <a:gd name="T5" fmla="*/ 3 h 820"/>
                <a:gd name="T6" fmla="*/ 107 w 621"/>
                <a:gd name="T7" fmla="*/ 7 h 820"/>
                <a:gd name="T8" fmla="*/ 117 w 621"/>
                <a:gd name="T9" fmla="*/ 15 h 820"/>
                <a:gd name="T10" fmla="*/ 121 w 621"/>
                <a:gd name="T11" fmla="*/ 28 h 820"/>
                <a:gd name="T12" fmla="*/ 125 w 621"/>
                <a:gd name="T13" fmla="*/ 34 h 820"/>
                <a:gd name="T14" fmla="*/ 121 w 621"/>
                <a:gd name="T15" fmla="*/ 48 h 820"/>
                <a:gd name="T16" fmla="*/ 113 w 621"/>
                <a:gd name="T17" fmla="*/ 81 h 820"/>
                <a:gd name="T18" fmla="*/ 72 w 621"/>
                <a:gd name="T19" fmla="*/ 77 h 820"/>
                <a:gd name="T20" fmla="*/ 30 w 621"/>
                <a:gd name="T21" fmla="*/ 72 h 820"/>
                <a:gd name="T22" fmla="*/ 12 w 621"/>
                <a:gd name="T23" fmla="*/ 64 h 820"/>
                <a:gd name="T24" fmla="*/ 5 w 621"/>
                <a:gd name="T25" fmla="*/ 38 h 820"/>
                <a:gd name="T26" fmla="*/ 5 w 621"/>
                <a:gd name="T27" fmla="*/ 8 h 820"/>
                <a:gd name="T28" fmla="*/ 12 w 621"/>
                <a:gd name="T29" fmla="*/ 0 h 8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1"/>
                <a:gd name="T46" fmla="*/ 0 h 820"/>
                <a:gd name="T47" fmla="*/ 621 w 621"/>
                <a:gd name="T48" fmla="*/ 820 h 8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1" h="820">
                  <a:moveTo>
                    <a:pt x="55" y="0"/>
                  </a:moveTo>
                  <a:cubicBezTo>
                    <a:pt x="180" y="22"/>
                    <a:pt x="309" y="22"/>
                    <a:pt x="435" y="29"/>
                  </a:cubicBezTo>
                  <a:cubicBezTo>
                    <a:pt x="445" y="32"/>
                    <a:pt x="458" y="32"/>
                    <a:pt x="465" y="39"/>
                  </a:cubicBezTo>
                  <a:cubicBezTo>
                    <a:pt x="472" y="46"/>
                    <a:pt x="469" y="59"/>
                    <a:pt x="474" y="68"/>
                  </a:cubicBezTo>
                  <a:cubicBezTo>
                    <a:pt x="532" y="174"/>
                    <a:pt x="499" y="88"/>
                    <a:pt x="523" y="156"/>
                  </a:cubicBezTo>
                  <a:cubicBezTo>
                    <a:pt x="535" y="289"/>
                    <a:pt x="521" y="226"/>
                    <a:pt x="543" y="293"/>
                  </a:cubicBezTo>
                  <a:cubicBezTo>
                    <a:pt x="549" y="313"/>
                    <a:pt x="562" y="352"/>
                    <a:pt x="562" y="352"/>
                  </a:cubicBezTo>
                  <a:cubicBezTo>
                    <a:pt x="557" y="398"/>
                    <a:pt x="545" y="442"/>
                    <a:pt x="543" y="488"/>
                  </a:cubicBezTo>
                  <a:cubicBezTo>
                    <a:pt x="525" y="817"/>
                    <a:pt x="621" y="743"/>
                    <a:pt x="504" y="820"/>
                  </a:cubicBezTo>
                  <a:cubicBezTo>
                    <a:pt x="442" y="810"/>
                    <a:pt x="378" y="799"/>
                    <a:pt x="318" y="781"/>
                  </a:cubicBezTo>
                  <a:cubicBezTo>
                    <a:pt x="256" y="762"/>
                    <a:pt x="196" y="738"/>
                    <a:pt x="133" y="723"/>
                  </a:cubicBezTo>
                  <a:cubicBezTo>
                    <a:pt x="91" y="702"/>
                    <a:pt x="69" y="690"/>
                    <a:pt x="55" y="644"/>
                  </a:cubicBezTo>
                  <a:cubicBezTo>
                    <a:pt x="47" y="498"/>
                    <a:pt x="42" y="482"/>
                    <a:pt x="16" y="371"/>
                  </a:cubicBezTo>
                  <a:cubicBezTo>
                    <a:pt x="3" y="230"/>
                    <a:pt x="0" y="259"/>
                    <a:pt x="16" y="88"/>
                  </a:cubicBezTo>
                  <a:cubicBezTo>
                    <a:pt x="19" y="56"/>
                    <a:pt x="45" y="30"/>
                    <a:pt x="55" y="0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Freeform 308"/>
            <p:cNvSpPr>
              <a:spLocks/>
            </p:cNvSpPr>
            <p:nvPr/>
          </p:nvSpPr>
          <p:spPr bwMode="auto">
            <a:xfrm>
              <a:off x="3699" y="779"/>
              <a:ext cx="495" cy="691"/>
            </a:xfrm>
            <a:custGeom>
              <a:avLst/>
              <a:gdLst>
                <a:gd name="T0" fmla="*/ 122 w 547"/>
                <a:gd name="T1" fmla="*/ 4 h 807"/>
                <a:gd name="T2" fmla="*/ 67 w 547"/>
                <a:gd name="T3" fmla="*/ 3 h 807"/>
                <a:gd name="T4" fmla="*/ 26 w 547"/>
                <a:gd name="T5" fmla="*/ 3 h 807"/>
                <a:gd name="T6" fmla="*/ 13 w 547"/>
                <a:gd name="T7" fmla="*/ 7 h 807"/>
                <a:gd name="T8" fmla="*/ 0 w 547"/>
                <a:gd name="T9" fmla="*/ 21 h 807"/>
                <a:gd name="T10" fmla="*/ 9 w 547"/>
                <a:gd name="T11" fmla="*/ 69 h 807"/>
                <a:gd name="T12" fmla="*/ 22 w 547"/>
                <a:gd name="T13" fmla="*/ 75 h 807"/>
                <a:gd name="T14" fmla="*/ 29 w 547"/>
                <a:gd name="T15" fmla="*/ 76 h 807"/>
                <a:gd name="T16" fmla="*/ 41 w 547"/>
                <a:gd name="T17" fmla="*/ 79 h 807"/>
                <a:gd name="T18" fmla="*/ 100 w 547"/>
                <a:gd name="T19" fmla="*/ 75 h 807"/>
                <a:gd name="T20" fmla="*/ 109 w 547"/>
                <a:gd name="T21" fmla="*/ 63 h 807"/>
                <a:gd name="T22" fmla="*/ 107 w 547"/>
                <a:gd name="T23" fmla="*/ 27 h 807"/>
                <a:gd name="T24" fmla="*/ 122 w 547"/>
                <a:gd name="T25" fmla="*/ 4 h 8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7"/>
                <a:gd name="T40" fmla="*/ 0 h 807"/>
                <a:gd name="T41" fmla="*/ 547 w 547"/>
                <a:gd name="T42" fmla="*/ 807 h 8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7" h="807">
                  <a:moveTo>
                    <a:pt x="547" y="46"/>
                  </a:moveTo>
                  <a:cubicBezTo>
                    <a:pt x="464" y="34"/>
                    <a:pt x="386" y="16"/>
                    <a:pt x="302" y="7"/>
                  </a:cubicBezTo>
                  <a:cubicBezTo>
                    <a:pt x="240" y="12"/>
                    <a:pt x="173" y="0"/>
                    <a:pt x="117" y="26"/>
                  </a:cubicBezTo>
                  <a:cubicBezTo>
                    <a:pt x="95" y="36"/>
                    <a:pt x="58" y="66"/>
                    <a:pt x="58" y="66"/>
                  </a:cubicBezTo>
                  <a:cubicBezTo>
                    <a:pt x="29" y="111"/>
                    <a:pt x="17" y="162"/>
                    <a:pt x="0" y="212"/>
                  </a:cubicBezTo>
                  <a:cubicBezTo>
                    <a:pt x="2" y="269"/>
                    <a:pt x="9" y="614"/>
                    <a:pt x="39" y="700"/>
                  </a:cubicBezTo>
                  <a:cubicBezTo>
                    <a:pt x="52" y="738"/>
                    <a:pt x="57" y="756"/>
                    <a:pt x="97" y="768"/>
                  </a:cubicBezTo>
                  <a:cubicBezTo>
                    <a:pt x="107" y="775"/>
                    <a:pt x="116" y="783"/>
                    <a:pt x="127" y="788"/>
                  </a:cubicBezTo>
                  <a:cubicBezTo>
                    <a:pt x="146" y="796"/>
                    <a:pt x="185" y="807"/>
                    <a:pt x="185" y="807"/>
                  </a:cubicBezTo>
                  <a:cubicBezTo>
                    <a:pt x="275" y="799"/>
                    <a:pt x="360" y="779"/>
                    <a:pt x="449" y="768"/>
                  </a:cubicBezTo>
                  <a:cubicBezTo>
                    <a:pt x="478" y="723"/>
                    <a:pt x="480" y="698"/>
                    <a:pt x="488" y="642"/>
                  </a:cubicBezTo>
                  <a:cubicBezTo>
                    <a:pt x="481" y="522"/>
                    <a:pt x="458" y="391"/>
                    <a:pt x="478" y="271"/>
                  </a:cubicBezTo>
                  <a:cubicBezTo>
                    <a:pt x="492" y="189"/>
                    <a:pt x="547" y="132"/>
                    <a:pt x="547" y="46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Freeform 309"/>
            <p:cNvSpPr>
              <a:spLocks/>
            </p:cNvSpPr>
            <p:nvPr/>
          </p:nvSpPr>
          <p:spPr bwMode="auto">
            <a:xfrm>
              <a:off x="3678" y="1488"/>
              <a:ext cx="439" cy="688"/>
            </a:xfrm>
            <a:custGeom>
              <a:avLst/>
              <a:gdLst>
                <a:gd name="T0" fmla="*/ 100 w 486"/>
                <a:gd name="T1" fmla="*/ 74 h 803"/>
                <a:gd name="T2" fmla="*/ 100 w 486"/>
                <a:gd name="T3" fmla="*/ 34 h 803"/>
                <a:gd name="T4" fmla="*/ 63 w 486"/>
                <a:gd name="T5" fmla="*/ 3 h 803"/>
                <a:gd name="T6" fmla="*/ 8 w 486"/>
                <a:gd name="T7" fmla="*/ 13 h 803"/>
                <a:gd name="T8" fmla="*/ 5 w 486"/>
                <a:gd name="T9" fmla="*/ 67 h 803"/>
                <a:gd name="T10" fmla="*/ 42 w 486"/>
                <a:gd name="T11" fmla="*/ 80 h 803"/>
                <a:gd name="T12" fmla="*/ 98 w 486"/>
                <a:gd name="T13" fmla="*/ 78 h 803"/>
                <a:gd name="T14" fmla="*/ 100 w 486"/>
                <a:gd name="T15" fmla="*/ 74 h 8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6"/>
                <a:gd name="T25" fmla="*/ 0 h 803"/>
                <a:gd name="T26" fmla="*/ 486 w 486"/>
                <a:gd name="T27" fmla="*/ 803 h 8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6" h="803">
                  <a:moveTo>
                    <a:pt x="463" y="751"/>
                  </a:moveTo>
                  <a:cubicBezTo>
                    <a:pt x="428" y="580"/>
                    <a:pt x="463" y="770"/>
                    <a:pt x="463" y="350"/>
                  </a:cubicBezTo>
                  <a:cubicBezTo>
                    <a:pt x="463" y="155"/>
                    <a:pt x="470" y="85"/>
                    <a:pt x="287" y="38"/>
                  </a:cubicBezTo>
                  <a:cubicBezTo>
                    <a:pt x="119" y="46"/>
                    <a:pt x="65" y="0"/>
                    <a:pt x="34" y="136"/>
                  </a:cubicBezTo>
                  <a:cubicBezTo>
                    <a:pt x="26" y="292"/>
                    <a:pt x="0" y="512"/>
                    <a:pt x="24" y="682"/>
                  </a:cubicBezTo>
                  <a:cubicBezTo>
                    <a:pt x="32" y="740"/>
                    <a:pt x="144" y="785"/>
                    <a:pt x="190" y="800"/>
                  </a:cubicBezTo>
                  <a:cubicBezTo>
                    <a:pt x="278" y="797"/>
                    <a:pt x="366" y="803"/>
                    <a:pt x="453" y="790"/>
                  </a:cubicBezTo>
                  <a:cubicBezTo>
                    <a:pt x="486" y="785"/>
                    <a:pt x="433" y="690"/>
                    <a:pt x="463" y="751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Freeform 310"/>
            <p:cNvSpPr>
              <a:spLocks/>
            </p:cNvSpPr>
            <p:nvPr/>
          </p:nvSpPr>
          <p:spPr bwMode="auto">
            <a:xfrm>
              <a:off x="3657" y="2209"/>
              <a:ext cx="493" cy="826"/>
            </a:xfrm>
            <a:custGeom>
              <a:avLst/>
              <a:gdLst>
                <a:gd name="T0" fmla="*/ 110 w 545"/>
                <a:gd name="T1" fmla="*/ 3 h 964"/>
                <a:gd name="T2" fmla="*/ 116 w 545"/>
                <a:gd name="T3" fmla="*/ 21 h 964"/>
                <a:gd name="T4" fmla="*/ 121 w 545"/>
                <a:gd name="T5" fmla="*/ 29 h 964"/>
                <a:gd name="T6" fmla="*/ 119 w 545"/>
                <a:gd name="T7" fmla="*/ 64 h 964"/>
                <a:gd name="T8" fmla="*/ 117 w 545"/>
                <a:gd name="T9" fmla="*/ 82 h 964"/>
                <a:gd name="T10" fmla="*/ 112 w 545"/>
                <a:gd name="T11" fmla="*/ 91 h 964"/>
                <a:gd name="T12" fmla="*/ 92 w 545"/>
                <a:gd name="T13" fmla="*/ 95 h 964"/>
                <a:gd name="T14" fmla="*/ 54 w 545"/>
                <a:gd name="T15" fmla="*/ 89 h 964"/>
                <a:gd name="T16" fmla="*/ 26 w 545"/>
                <a:gd name="T17" fmla="*/ 89 h 964"/>
                <a:gd name="T18" fmla="*/ 20 w 545"/>
                <a:gd name="T19" fmla="*/ 89 h 964"/>
                <a:gd name="T20" fmla="*/ 14 w 545"/>
                <a:gd name="T21" fmla="*/ 82 h 964"/>
                <a:gd name="T22" fmla="*/ 13 w 545"/>
                <a:gd name="T23" fmla="*/ 28 h 964"/>
                <a:gd name="T24" fmla="*/ 20 w 545"/>
                <a:gd name="T25" fmla="*/ 3 h 964"/>
                <a:gd name="T26" fmla="*/ 90 w 545"/>
                <a:gd name="T27" fmla="*/ 7 h 964"/>
                <a:gd name="T28" fmla="*/ 110 w 545"/>
                <a:gd name="T29" fmla="*/ 3 h 9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5"/>
                <a:gd name="T46" fmla="*/ 0 h 964"/>
                <a:gd name="T47" fmla="*/ 545 w 545"/>
                <a:gd name="T48" fmla="*/ 964 h 9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5" h="964">
                  <a:moveTo>
                    <a:pt x="496" y="37"/>
                  </a:moveTo>
                  <a:cubicBezTo>
                    <a:pt x="520" y="152"/>
                    <a:pt x="490" y="0"/>
                    <a:pt x="515" y="203"/>
                  </a:cubicBezTo>
                  <a:cubicBezTo>
                    <a:pt x="519" y="237"/>
                    <a:pt x="545" y="300"/>
                    <a:pt x="545" y="300"/>
                  </a:cubicBezTo>
                  <a:cubicBezTo>
                    <a:pt x="542" y="417"/>
                    <a:pt x="539" y="535"/>
                    <a:pt x="535" y="652"/>
                  </a:cubicBezTo>
                  <a:cubicBezTo>
                    <a:pt x="533" y="714"/>
                    <a:pt x="530" y="775"/>
                    <a:pt x="525" y="837"/>
                  </a:cubicBezTo>
                  <a:cubicBezTo>
                    <a:pt x="523" y="867"/>
                    <a:pt x="527" y="904"/>
                    <a:pt x="506" y="925"/>
                  </a:cubicBezTo>
                  <a:cubicBezTo>
                    <a:pt x="491" y="940"/>
                    <a:pt x="439" y="957"/>
                    <a:pt x="418" y="964"/>
                  </a:cubicBezTo>
                  <a:cubicBezTo>
                    <a:pt x="358" y="943"/>
                    <a:pt x="303" y="917"/>
                    <a:pt x="242" y="896"/>
                  </a:cubicBezTo>
                  <a:cubicBezTo>
                    <a:pt x="200" y="899"/>
                    <a:pt x="157" y="906"/>
                    <a:pt x="115" y="906"/>
                  </a:cubicBezTo>
                  <a:cubicBezTo>
                    <a:pt x="105" y="906"/>
                    <a:pt x="92" y="904"/>
                    <a:pt x="86" y="896"/>
                  </a:cubicBezTo>
                  <a:cubicBezTo>
                    <a:pt x="74" y="879"/>
                    <a:pt x="66" y="837"/>
                    <a:pt x="66" y="837"/>
                  </a:cubicBezTo>
                  <a:cubicBezTo>
                    <a:pt x="63" y="655"/>
                    <a:pt x="63" y="472"/>
                    <a:pt x="57" y="290"/>
                  </a:cubicBezTo>
                  <a:cubicBezTo>
                    <a:pt x="54" y="204"/>
                    <a:pt x="0" y="93"/>
                    <a:pt x="86" y="37"/>
                  </a:cubicBezTo>
                  <a:cubicBezTo>
                    <a:pt x="194" y="46"/>
                    <a:pt x="300" y="58"/>
                    <a:pt x="408" y="66"/>
                  </a:cubicBezTo>
                  <a:cubicBezTo>
                    <a:pt x="485" y="55"/>
                    <a:pt x="459" y="72"/>
                    <a:pt x="496" y="37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Freeform 311"/>
            <p:cNvSpPr>
              <a:spLocks/>
            </p:cNvSpPr>
            <p:nvPr/>
          </p:nvSpPr>
          <p:spPr bwMode="auto">
            <a:xfrm>
              <a:off x="3673" y="3035"/>
              <a:ext cx="477" cy="632"/>
            </a:xfrm>
            <a:custGeom>
              <a:avLst/>
              <a:gdLst>
                <a:gd name="T0" fmla="*/ 100 w 527"/>
                <a:gd name="T1" fmla="*/ 8 h 738"/>
                <a:gd name="T2" fmla="*/ 35 w 527"/>
                <a:gd name="T3" fmla="*/ 0 h 738"/>
                <a:gd name="T4" fmla="*/ 5 w 527"/>
                <a:gd name="T5" fmla="*/ 6 h 738"/>
                <a:gd name="T6" fmla="*/ 9 w 527"/>
                <a:gd name="T7" fmla="*/ 33 h 738"/>
                <a:gd name="T8" fmla="*/ 28 w 527"/>
                <a:gd name="T9" fmla="*/ 65 h 738"/>
                <a:gd name="T10" fmla="*/ 43 w 527"/>
                <a:gd name="T11" fmla="*/ 68 h 738"/>
                <a:gd name="T12" fmla="*/ 64 w 527"/>
                <a:gd name="T13" fmla="*/ 72 h 738"/>
                <a:gd name="T14" fmla="*/ 82 w 527"/>
                <a:gd name="T15" fmla="*/ 70 h 738"/>
                <a:gd name="T16" fmla="*/ 91 w 527"/>
                <a:gd name="T17" fmla="*/ 56 h 738"/>
                <a:gd name="T18" fmla="*/ 107 w 527"/>
                <a:gd name="T19" fmla="*/ 27 h 738"/>
                <a:gd name="T20" fmla="*/ 113 w 527"/>
                <a:gd name="T21" fmla="*/ 18 h 738"/>
                <a:gd name="T22" fmla="*/ 118 w 527"/>
                <a:gd name="T23" fmla="*/ 13 h 738"/>
                <a:gd name="T24" fmla="*/ 100 w 527"/>
                <a:gd name="T25" fmla="*/ 8 h 7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7"/>
                <a:gd name="T40" fmla="*/ 0 h 738"/>
                <a:gd name="T41" fmla="*/ 527 w 527"/>
                <a:gd name="T42" fmla="*/ 738 h 7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7" h="738">
                  <a:moveTo>
                    <a:pt x="449" y="78"/>
                  </a:moveTo>
                  <a:cubicBezTo>
                    <a:pt x="349" y="61"/>
                    <a:pt x="256" y="20"/>
                    <a:pt x="156" y="0"/>
                  </a:cubicBezTo>
                  <a:cubicBezTo>
                    <a:pt x="78" y="9"/>
                    <a:pt x="59" y="0"/>
                    <a:pt x="19" y="59"/>
                  </a:cubicBezTo>
                  <a:cubicBezTo>
                    <a:pt x="0" y="151"/>
                    <a:pt x="27" y="240"/>
                    <a:pt x="39" y="332"/>
                  </a:cubicBezTo>
                  <a:cubicBezTo>
                    <a:pt x="42" y="401"/>
                    <a:pt x="38" y="616"/>
                    <a:pt x="126" y="674"/>
                  </a:cubicBezTo>
                  <a:cubicBezTo>
                    <a:pt x="146" y="687"/>
                    <a:pt x="172" y="686"/>
                    <a:pt x="195" y="693"/>
                  </a:cubicBezTo>
                  <a:cubicBezTo>
                    <a:pt x="228" y="703"/>
                    <a:pt x="250" y="722"/>
                    <a:pt x="283" y="732"/>
                  </a:cubicBezTo>
                  <a:cubicBezTo>
                    <a:pt x="309" y="729"/>
                    <a:pt x="340" y="738"/>
                    <a:pt x="361" y="723"/>
                  </a:cubicBezTo>
                  <a:cubicBezTo>
                    <a:pt x="374" y="714"/>
                    <a:pt x="394" y="593"/>
                    <a:pt x="400" y="576"/>
                  </a:cubicBezTo>
                  <a:cubicBezTo>
                    <a:pt x="411" y="465"/>
                    <a:pt x="428" y="370"/>
                    <a:pt x="478" y="273"/>
                  </a:cubicBezTo>
                  <a:cubicBezTo>
                    <a:pt x="492" y="246"/>
                    <a:pt x="497" y="215"/>
                    <a:pt x="507" y="186"/>
                  </a:cubicBezTo>
                  <a:cubicBezTo>
                    <a:pt x="513" y="166"/>
                    <a:pt x="527" y="127"/>
                    <a:pt x="527" y="127"/>
                  </a:cubicBezTo>
                  <a:cubicBezTo>
                    <a:pt x="511" y="81"/>
                    <a:pt x="495" y="90"/>
                    <a:pt x="449" y="78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312"/>
            <p:cNvSpPr>
              <a:spLocks/>
            </p:cNvSpPr>
            <p:nvPr/>
          </p:nvSpPr>
          <p:spPr bwMode="auto">
            <a:xfrm>
              <a:off x="5277" y="79"/>
              <a:ext cx="381" cy="610"/>
            </a:xfrm>
            <a:custGeom>
              <a:avLst/>
              <a:gdLst>
                <a:gd name="T0" fmla="*/ 9 w 421"/>
                <a:gd name="T1" fmla="*/ 3 h 712"/>
                <a:gd name="T2" fmla="*/ 6 w 421"/>
                <a:gd name="T3" fmla="*/ 13 h 712"/>
                <a:gd name="T4" fmla="*/ 5 w 421"/>
                <a:gd name="T5" fmla="*/ 20 h 712"/>
                <a:gd name="T6" fmla="*/ 0 w 421"/>
                <a:gd name="T7" fmla="*/ 22 h 712"/>
                <a:gd name="T8" fmla="*/ 5 w 421"/>
                <a:gd name="T9" fmla="*/ 42 h 712"/>
                <a:gd name="T10" fmla="*/ 9 w 421"/>
                <a:gd name="T11" fmla="*/ 51 h 712"/>
                <a:gd name="T12" fmla="*/ 30 w 421"/>
                <a:gd name="T13" fmla="*/ 69 h 712"/>
                <a:gd name="T14" fmla="*/ 48 w 421"/>
                <a:gd name="T15" fmla="*/ 69 h 712"/>
                <a:gd name="T16" fmla="*/ 54 w 421"/>
                <a:gd name="T17" fmla="*/ 68 h 712"/>
                <a:gd name="T18" fmla="*/ 66 w 421"/>
                <a:gd name="T19" fmla="*/ 66 h 712"/>
                <a:gd name="T20" fmla="*/ 72 w 421"/>
                <a:gd name="T21" fmla="*/ 13 h 712"/>
                <a:gd name="T22" fmla="*/ 64 w 421"/>
                <a:gd name="T23" fmla="*/ 3 h 712"/>
                <a:gd name="T24" fmla="*/ 35 w 421"/>
                <a:gd name="T25" fmla="*/ 0 h 712"/>
                <a:gd name="T26" fmla="*/ 15 w 421"/>
                <a:gd name="T27" fmla="*/ 3 h 712"/>
                <a:gd name="T28" fmla="*/ 9 w 421"/>
                <a:gd name="T29" fmla="*/ 3 h 7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1"/>
                <a:gd name="T46" fmla="*/ 0 h 712"/>
                <a:gd name="T47" fmla="*/ 421 w 421"/>
                <a:gd name="T48" fmla="*/ 712 h 7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1" h="712">
                  <a:moveTo>
                    <a:pt x="39" y="19"/>
                  </a:moveTo>
                  <a:cubicBezTo>
                    <a:pt x="36" y="58"/>
                    <a:pt x="36" y="97"/>
                    <a:pt x="30" y="136"/>
                  </a:cubicBezTo>
                  <a:cubicBezTo>
                    <a:pt x="27" y="156"/>
                    <a:pt x="17" y="175"/>
                    <a:pt x="10" y="195"/>
                  </a:cubicBezTo>
                  <a:cubicBezTo>
                    <a:pt x="7" y="205"/>
                    <a:pt x="0" y="224"/>
                    <a:pt x="0" y="224"/>
                  </a:cubicBezTo>
                  <a:cubicBezTo>
                    <a:pt x="3" y="289"/>
                    <a:pt x="2" y="354"/>
                    <a:pt x="10" y="419"/>
                  </a:cubicBezTo>
                  <a:cubicBezTo>
                    <a:pt x="14" y="453"/>
                    <a:pt x="33" y="484"/>
                    <a:pt x="39" y="517"/>
                  </a:cubicBezTo>
                  <a:cubicBezTo>
                    <a:pt x="56" y="603"/>
                    <a:pt x="63" y="663"/>
                    <a:pt x="137" y="712"/>
                  </a:cubicBezTo>
                  <a:cubicBezTo>
                    <a:pt x="163" y="709"/>
                    <a:pt x="190" y="709"/>
                    <a:pt x="215" y="702"/>
                  </a:cubicBezTo>
                  <a:cubicBezTo>
                    <a:pt x="226" y="699"/>
                    <a:pt x="234" y="687"/>
                    <a:pt x="245" y="683"/>
                  </a:cubicBezTo>
                  <a:cubicBezTo>
                    <a:pt x="260" y="677"/>
                    <a:pt x="277" y="676"/>
                    <a:pt x="293" y="673"/>
                  </a:cubicBezTo>
                  <a:cubicBezTo>
                    <a:pt x="421" y="483"/>
                    <a:pt x="349" y="614"/>
                    <a:pt x="323" y="126"/>
                  </a:cubicBezTo>
                  <a:cubicBezTo>
                    <a:pt x="323" y="120"/>
                    <a:pt x="301" y="50"/>
                    <a:pt x="284" y="39"/>
                  </a:cubicBezTo>
                  <a:cubicBezTo>
                    <a:pt x="253" y="19"/>
                    <a:pt x="195" y="9"/>
                    <a:pt x="157" y="0"/>
                  </a:cubicBezTo>
                  <a:cubicBezTo>
                    <a:pt x="128" y="3"/>
                    <a:pt x="98" y="2"/>
                    <a:pt x="69" y="9"/>
                  </a:cubicBezTo>
                  <a:cubicBezTo>
                    <a:pt x="36" y="17"/>
                    <a:pt x="39" y="45"/>
                    <a:pt x="39" y="19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313"/>
            <p:cNvSpPr>
              <a:spLocks/>
            </p:cNvSpPr>
            <p:nvPr/>
          </p:nvSpPr>
          <p:spPr bwMode="auto">
            <a:xfrm>
              <a:off x="5321" y="731"/>
              <a:ext cx="319" cy="611"/>
            </a:xfrm>
            <a:custGeom>
              <a:avLst/>
              <a:gdLst>
                <a:gd name="T0" fmla="*/ 7 w 352"/>
                <a:gd name="T1" fmla="*/ 0 h 713"/>
                <a:gd name="T2" fmla="*/ 45 w 352"/>
                <a:gd name="T3" fmla="*/ 3 h 713"/>
                <a:gd name="T4" fmla="*/ 61 w 352"/>
                <a:gd name="T5" fmla="*/ 5 h 713"/>
                <a:gd name="T6" fmla="*/ 69 w 352"/>
                <a:gd name="T7" fmla="*/ 11 h 713"/>
                <a:gd name="T8" fmla="*/ 81 w 352"/>
                <a:gd name="T9" fmla="*/ 44 h 713"/>
                <a:gd name="T10" fmla="*/ 77 w 352"/>
                <a:gd name="T11" fmla="*/ 64 h 713"/>
                <a:gd name="T12" fmla="*/ 43 w 352"/>
                <a:gd name="T13" fmla="*/ 70 h 713"/>
                <a:gd name="T14" fmla="*/ 22 w 352"/>
                <a:gd name="T15" fmla="*/ 69 h 713"/>
                <a:gd name="T16" fmla="*/ 7 w 352"/>
                <a:gd name="T17" fmla="*/ 54 h 713"/>
                <a:gd name="T18" fmla="*/ 0 w 352"/>
                <a:gd name="T19" fmla="*/ 30 h 713"/>
                <a:gd name="T20" fmla="*/ 5 w 352"/>
                <a:gd name="T21" fmla="*/ 3 h 713"/>
                <a:gd name="T22" fmla="*/ 7 w 352"/>
                <a:gd name="T23" fmla="*/ 3 h 713"/>
                <a:gd name="T24" fmla="*/ 7 w 352"/>
                <a:gd name="T25" fmla="*/ 0 h 7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713"/>
                <a:gd name="T41" fmla="*/ 352 w 352"/>
                <a:gd name="T42" fmla="*/ 713 h 7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713">
                  <a:moveTo>
                    <a:pt x="30" y="0"/>
                  </a:moveTo>
                  <a:cubicBezTo>
                    <a:pt x="87" y="12"/>
                    <a:pt x="138" y="22"/>
                    <a:pt x="196" y="29"/>
                  </a:cubicBezTo>
                  <a:cubicBezTo>
                    <a:pt x="197" y="29"/>
                    <a:pt x="259" y="44"/>
                    <a:pt x="264" y="49"/>
                  </a:cubicBezTo>
                  <a:cubicBezTo>
                    <a:pt x="280" y="65"/>
                    <a:pt x="303" y="107"/>
                    <a:pt x="303" y="107"/>
                  </a:cubicBezTo>
                  <a:cubicBezTo>
                    <a:pt x="315" y="223"/>
                    <a:pt x="332" y="334"/>
                    <a:pt x="352" y="449"/>
                  </a:cubicBezTo>
                  <a:cubicBezTo>
                    <a:pt x="349" y="517"/>
                    <a:pt x="351" y="586"/>
                    <a:pt x="342" y="654"/>
                  </a:cubicBezTo>
                  <a:cubicBezTo>
                    <a:pt x="335" y="709"/>
                    <a:pt x="220" y="709"/>
                    <a:pt x="186" y="713"/>
                  </a:cubicBezTo>
                  <a:cubicBezTo>
                    <a:pt x="157" y="710"/>
                    <a:pt x="126" y="712"/>
                    <a:pt x="98" y="703"/>
                  </a:cubicBezTo>
                  <a:cubicBezTo>
                    <a:pt x="58" y="690"/>
                    <a:pt x="40" y="589"/>
                    <a:pt x="30" y="547"/>
                  </a:cubicBezTo>
                  <a:cubicBezTo>
                    <a:pt x="23" y="461"/>
                    <a:pt x="9" y="388"/>
                    <a:pt x="0" y="303"/>
                  </a:cubicBezTo>
                  <a:cubicBezTo>
                    <a:pt x="3" y="215"/>
                    <a:pt x="1" y="127"/>
                    <a:pt x="10" y="39"/>
                  </a:cubicBezTo>
                  <a:cubicBezTo>
                    <a:pt x="11" y="27"/>
                    <a:pt x="25" y="20"/>
                    <a:pt x="30" y="10"/>
                  </a:cubicBezTo>
                  <a:cubicBezTo>
                    <a:pt x="32" y="7"/>
                    <a:pt x="30" y="3"/>
                    <a:pt x="30" y="0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314"/>
            <p:cNvSpPr>
              <a:spLocks/>
            </p:cNvSpPr>
            <p:nvPr/>
          </p:nvSpPr>
          <p:spPr bwMode="auto">
            <a:xfrm>
              <a:off x="5277" y="1461"/>
              <a:ext cx="415" cy="818"/>
            </a:xfrm>
            <a:custGeom>
              <a:avLst/>
              <a:gdLst>
                <a:gd name="T0" fmla="*/ 11 w 459"/>
                <a:gd name="T1" fmla="*/ 3 h 955"/>
                <a:gd name="T2" fmla="*/ 45 w 459"/>
                <a:gd name="T3" fmla="*/ 3 h 955"/>
                <a:gd name="T4" fmla="*/ 72 w 459"/>
                <a:gd name="T5" fmla="*/ 11 h 955"/>
                <a:gd name="T6" fmla="*/ 84 w 459"/>
                <a:gd name="T7" fmla="*/ 33 h 955"/>
                <a:gd name="T8" fmla="*/ 74 w 459"/>
                <a:gd name="T9" fmla="*/ 81 h 955"/>
                <a:gd name="T10" fmla="*/ 63 w 459"/>
                <a:gd name="T11" fmla="*/ 86 h 955"/>
                <a:gd name="T12" fmla="*/ 49 w 459"/>
                <a:gd name="T13" fmla="*/ 89 h 955"/>
                <a:gd name="T14" fmla="*/ 45 w 459"/>
                <a:gd name="T15" fmla="*/ 92 h 955"/>
                <a:gd name="T16" fmla="*/ 9 w 459"/>
                <a:gd name="T17" fmla="*/ 88 h 955"/>
                <a:gd name="T18" fmla="*/ 5 w 459"/>
                <a:gd name="T19" fmla="*/ 81 h 955"/>
                <a:gd name="T20" fmla="*/ 11 w 459"/>
                <a:gd name="T21" fmla="*/ 69 h 955"/>
                <a:gd name="T22" fmla="*/ 6 w 459"/>
                <a:gd name="T23" fmla="*/ 38 h 955"/>
                <a:gd name="T24" fmla="*/ 0 w 459"/>
                <a:gd name="T25" fmla="*/ 25 h 955"/>
                <a:gd name="T26" fmla="*/ 5 w 459"/>
                <a:gd name="T27" fmla="*/ 11 h 955"/>
                <a:gd name="T28" fmla="*/ 11 w 459"/>
                <a:gd name="T29" fmla="*/ 3 h 9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9"/>
                <a:gd name="T46" fmla="*/ 0 h 955"/>
                <a:gd name="T47" fmla="*/ 459 w 459"/>
                <a:gd name="T48" fmla="*/ 955 h 9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9" h="955">
                  <a:moveTo>
                    <a:pt x="49" y="27"/>
                  </a:moveTo>
                  <a:cubicBezTo>
                    <a:pt x="101" y="14"/>
                    <a:pt x="146" y="0"/>
                    <a:pt x="205" y="7"/>
                  </a:cubicBezTo>
                  <a:cubicBezTo>
                    <a:pt x="239" y="11"/>
                    <a:pt x="290" y="93"/>
                    <a:pt x="323" y="115"/>
                  </a:cubicBezTo>
                  <a:cubicBezTo>
                    <a:pt x="347" y="188"/>
                    <a:pt x="368" y="253"/>
                    <a:pt x="381" y="329"/>
                  </a:cubicBezTo>
                  <a:cubicBezTo>
                    <a:pt x="388" y="453"/>
                    <a:pt x="459" y="797"/>
                    <a:pt x="342" y="837"/>
                  </a:cubicBezTo>
                  <a:cubicBezTo>
                    <a:pt x="253" y="926"/>
                    <a:pt x="365" y="822"/>
                    <a:pt x="284" y="876"/>
                  </a:cubicBezTo>
                  <a:cubicBezTo>
                    <a:pt x="211" y="925"/>
                    <a:pt x="294" y="891"/>
                    <a:pt x="225" y="915"/>
                  </a:cubicBezTo>
                  <a:cubicBezTo>
                    <a:pt x="218" y="925"/>
                    <a:pt x="217" y="942"/>
                    <a:pt x="205" y="944"/>
                  </a:cubicBezTo>
                  <a:cubicBezTo>
                    <a:pt x="150" y="955"/>
                    <a:pt x="85" y="925"/>
                    <a:pt x="39" y="896"/>
                  </a:cubicBezTo>
                  <a:cubicBezTo>
                    <a:pt x="33" y="876"/>
                    <a:pt x="20" y="858"/>
                    <a:pt x="20" y="837"/>
                  </a:cubicBezTo>
                  <a:cubicBezTo>
                    <a:pt x="20" y="795"/>
                    <a:pt x="40" y="742"/>
                    <a:pt x="49" y="700"/>
                  </a:cubicBezTo>
                  <a:cubicBezTo>
                    <a:pt x="46" y="629"/>
                    <a:pt x="53" y="484"/>
                    <a:pt x="30" y="388"/>
                  </a:cubicBezTo>
                  <a:cubicBezTo>
                    <a:pt x="20" y="346"/>
                    <a:pt x="0" y="261"/>
                    <a:pt x="0" y="261"/>
                  </a:cubicBezTo>
                  <a:cubicBezTo>
                    <a:pt x="8" y="174"/>
                    <a:pt x="2" y="176"/>
                    <a:pt x="20" y="115"/>
                  </a:cubicBezTo>
                  <a:cubicBezTo>
                    <a:pt x="30" y="80"/>
                    <a:pt x="49" y="64"/>
                    <a:pt x="49" y="27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315"/>
            <p:cNvSpPr>
              <a:spLocks/>
            </p:cNvSpPr>
            <p:nvPr/>
          </p:nvSpPr>
          <p:spPr bwMode="auto">
            <a:xfrm>
              <a:off x="5241" y="2319"/>
              <a:ext cx="405" cy="779"/>
            </a:xfrm>
            <a:custGeom>
              <a:avLst/>
              <a:gdLst>
                <a:gd name="T0" fmla="*/ 2 w 498"/>
                <a:gd name="T1" fmla="*/ 3 h 909"/>
                <a:gd name="T2" fmla="*/ 8 w 498"/>
                <a:gd name="T3" fmla="*/ 1 h 909"/>
                <a:gd name="T4" fmla="*/ 15 w 498"/>
                <a:gd name="T5" fmla="*/ 3 h 909"/>
                <a:gd name="T6" fmla="*/ 18 w 498"/>
                <a:gd name="T7" fmla="*/ 15 h 909"/>
                <a:gd name="T8" fmla="*/ 22 w 498"/>
                <a:gd name="T9" fmla="*/ 54 h 909"/>
                <a:gd name="T10" fmla="*/ 21 w 498"/>
                <a:gd name="T11" fmla="*/ 80 h 909"/>
                <a:gd name="T12" fmla="*/ 18 w 498"/>
                <a:gd name="T13" fmla="*/ 86 h 909"/>
                <a:gd name="T14" fmla="*/ 15 w 498"/>
                <a:gd name="T15" fmla="*/ 90 h 909"/>
                <a:gd name="T16" fmla="*/ 9 w 498"/>
                <a:gd name="T17" fmla="*/ 89 h 909"/>
                <a:gd name="T18" fmla="*/ 8 w 498"/>
                <a:gd name="T19" fmla="*/ 87 h 909"/>
                <a:gd name="T20" fmla="*/ 2 w 498"/>
                <a:gd name="T21" fmla="*/ 85 h 909"/>
                <a:gd name="T22" fmla="*/ 3 w 498"/>
                <a:gd name="T23" fmla="*/ 69 h 909"/>
                <a:gd name="T24" fmla="*/ 2 w 498"/>
                <a:gd name="T25" fmla="*/ 50 h 909"/>
                <a:gd name="T26" fmla="*/ 0 w 498"/>
                <a:gd name="T27" fmla="*/ 20 h 909"/>
                <a:gd name="T28" fmla="*/ 2 w 498"/>
                <a:gd name="T29" fmla="*/ 13 h 909"/>
                <a:gd name="T30" fmla="*/ 2 w 498"/>
                <a:gd name="T31" fmla="*/ 3 h 9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8"/>
                <a:gd name="T49" fmla="*/ 0 h 909"/>
                <a:gd name="T50" fmla="*/ 498 w 498"/>
                <a:gd name="T51" fmla="*/ 909 h 9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8" h="909">
                  <a:moveTo>
                    <a:pt x="30" y="40"/>
                  </a:moveTo>
                  <a:cubicBezTo>
                    <a:pt x="79" y="30"/>
                    <a:pt x="128" y="17"/>
                    <a:pt x="176" y="1"/>
                  </a:cubicBezTo>
                  <a:cubicBezTo>
                    <a:pt x="228" y="4"/>
                    <a:pt x="281" y="0"/>
                    <a:pt x="332" y="11"/>
                  </a:cubicBezTo>
                  <a:cubicBezTo>
                    <a:pt x="377" y="20"/>
                    <a:pt x="384" y="111"/>
                    <a:pt x="391" y="147"/>
                  </a:cubicBezTo>
                  <a:cubicBezTo>
                    <a:pt x="416" y="283"/>
                    <a:pt x="473" y="412"/>
                    <a:pt x="498" y="548"/>
                  </a:cubicBezTo>
                  <a:cubicBezTo>
                    <a:pt x="493" y="622"/>
                    <a:pt x="497" y="729"/>
                    <a:pt x="469" y="802"/>
                  </a:cubicBezTo>
                  <a:cubicBezTo>
                    <a:pt x="456" y="837"/>
                    <a:pt x="419" y="851"/>
                    <a:pt x="391" y="870"/>
                  </a:cubicBezTo>
                  <a:cubicBezTo>
                    <a:pt x="371" y="883"/>
                    <a:pt x="332" y="909"/>
                    <a:pt x="332" y="909"/>
                  </a:cubicBezTo>
                  <a:cubicBezTo>
                    <a:pt x="290" y="906"/>
                    <a:pt x="247" y="907"/>
                    <a:pt x="205" y="899"/>
                  </a:cubicBezTo>
                  <a:cubicBezTo>
                    <a:pt x="194" y="897"/>
                    <a:pt x="187" y="885"/>
                    <a:pt x="176" y="880"/>
                  </a:cubicBezTo>
                  <a:cubicBezTo>
                    <a:pt x="120" y="855"/>
                    <a:pt x="104" y="858"/>
                    <a:pt x="39" y="850"/>
                  </a:cubicBezTo>
                  <a:cubicBezTo>
                    <a:pt x="46" y="792"/>
                    <a:pt x="50" y="748"/>
                    <a:pt x="69" y="694"/>
                  </a:cubicBezTo>
                  <a:cubicBezTo>
                    <a:pt x="62" y="629"/>
                    <a:pt x="60" y="561"/>
                    <a:pt x="39" y="499"/>
                  </a:cubicBezTo>
                  <a:cubicBezTo>
                    <a:pt x="27" y="397"/>
                    <a:pt x="15" y="297"/>
                    <a:pt x="0" y="196"/>
                  </a:cubicBezTo>
                  <a:cubicBezTo>
                    <a:pt x="3" y="177"/>
                    <a:pt x="5" y="157"/>
                    <a:pt x="10" y="138"/>
                  </a:cubicBezTo>
                  <a:cubicBezTo>
                    <a:pt x="15" y="120"/>
                    <a:pt x="48" y="60"/>
                    <a:pt x="30" y="40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Freeform 316"/>
            <p:cNvSpPr>
              <a:spLocks/>
            </p:cNvSpPr>
            <p:nvPr/>
          </p:nvSpPr>
          <p:spPr bwMode="auto">
            <a:xfrm>
              <a:off x="5241" y="3069"/>
              <a:ext cx="387" cy="617"/>
            </a:xfrm>
            <a:custGeom>
              <a:avLst/>
              <a:gdLst>
                <a:gd name="T0" fmla="*/ 27 w 427"/>
                <a:gd name="T1" fmla="*/ 8 h 720"/>
                <a:gd name="T2" fmla="*/ 83 w 427"/>
                <a:gd name="T3" fmla="*/ 11 h 720"/>
                <a:gd name="T4" fmla="*/ 96 w 427"/>
                <a:gd name="T5" fmla="*/ 46 h 720"/>
                <a:gd name="T6" fmla="*/ 93 w 427"/>
                <a:gd name="T7" fmla="*/ 61 h 720"/>
                <a:gd name="T8" fmla="*/ 81 w 427"/>
                <a:gd name="T9" fmla="*/ 65 h 720"/>
                <a:gd name="T10" fmla="*/ 40 w 427"/>
                <a:gd name="T11" fmla="*/ 69 h 720"/>
                <a:gd name="T12" fmla="*/ 7 w 427"/>
                <a:gd name="T13" fmla="*/ 69 h 720"/>
                <a:gd name="T14" fmla="*/ 0 w 427"/>
                <a:gd name="T15" fmla="*/ 64 h 720"/>
                <a:gd name="T16" fmla="*/ 14 w 427"/>
                <a:gd name="T17" fmla="*/ 47 h 720"/>
                <a:gd name="T18" fmla="*/ 16 w 427"/>
                <a:gd name="T19" fmla="*/ 15 h 720"/>
                <a:gd name="T20" fmla="*/ 20 w 427"/>
                <a:gd name="T21" fmla="*/ 9 h 720"/>
                <a:gd name="T22" fmla="*/ 27 w 427"/>
                <a:gd name="T23" fmla="*/ 8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7"/>
                <a:gd name="T37" fmla="*/ 0 h 720"/>
                <a:gd name="T38" fmla="*/ 427 w 427"/>
                <a:gd name="T39" fmla="*/ 720 h 7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7" h="720">
                  <a:moveTo>
                    <a:pt x="118" y="83"/>
                  </a:moveTo>
                  <a:cubicBezTo>
                    <a:pt x="199" y="92"/>
                    <a:pt x="285" y="86"/>
                    <a:pt x="362" y="112"/>
                  </a:cubicBezTo>
                  <a:cubicBezTo>
                    <a:pt x="399" y="226"/>
                    <a:pt x="400" y="346"/>
                    <a:pt x="420" y="463"/>
                  </a:cubicBezTo>
                  <a:cubicBezTo>
                    <a:pt x="417" y="515"/>
                    <a:pt x="427" y="570"/>
                    <a:pt x="410" y="620"/>
                  </a:cubicBezTo>
                  <a:cubicBezTo>
                    <a:pt x="402" y="642"/>
                    <a:pt x="371" y="646"/>
                    <a:pt x="352" y="659"/>
                  </a:cubicBezTo>
                  <a:cubicBezTo>
                    <a:pt x="310" y="687"/>
                    <a:pt x="222" y="691"/>
                    <a:pt x="176" y="698"/>
                  </a:cubicBezTo>
                  <a:cubicBezTo>
                    <a:pt x="126" y="715"/>
                    <a:pt x="81" y="720"/>
                    <a:pt x="30" y="708"/>
                  </a:cubicBezTo>
                  <a:cubicBezTo>
                    <a:pt x="21" y="694"/>
                    <a:pt x="0" y="668"/>
                    <a:pt x="0" y="649"/>
                  </a:cubicBezTo>
                  <a:cubicBezTo>
                    <a:pt x="0" y="583"/>
                    <a:pt x="40" y="531"/>
                    <a:pt x="59" y="473"/>
                  </a:cubicBezTo>
                  <a:cubicBezTo>
                    <a:pt x="62" y="369"/>
                    <a:pt x="61" y="265"/>
                    <a:pt x="69" y="161"/>
                  </a:cubicBezTo>
                  <a:cubicBezTo>
                    <a:pt x="71" y="140"/>
                    <a:pt x="82" y="122"/>
                    <a:pt x="88" y="102"/>
                  </a:cubicBezTo>
                  <a:cubicBezTo>
                    <a:pt x="121" y="0"/>
                    <a:pt x="118" y="128"/>
                    <a:pt x="118" y="83"/>
                  </a:cubicBezTo>
                  <a:close/>
                </a:path>
              </a:pathLst>
            </a:custGeom>
            <a:solidFill>
              <a:srgbClr val="FFCC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47" name="Group 331"/>
            <p:cNvGrpSpPr>
              <a:grpSpLocks/>
            </p:cNvGrpSpPr>
            <p:nvPr/>
          </p:nvGrpSpPr>
          <p:grpSpPr bwMode="auto">
            <a:xfrm>
              <a:off x="4332" y="2385"/>
              <a:ext cx="204" cy="77"/>
              <a:chOff x="2336" y="3884"/>
              <a:chExt cx="226" cy="90"/>
            </a:xfrm>
          </p:grpSpPr>
          <p:sp>
            <p:nvSpPr>
              <p:cNvPr id="11360" name="Oval 332"/>
              <p:cNvSpPr>
                <a:spLocks noChangeArrowheads="1"/>
              </p:cNvSpPr>
              <p:nvPr/>
            </p:nvSpPr>
            <p:spPr bwMode="auto">
              <a:xfrm>
                <a:off x="2336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1" name="Oval 333"/>
              <p:cNvSpPr>
                <a:spLocks noChangeArrowheads="1"/>
              </p:cNvSpPr>
              <p:nvPr/>
            </p:nvSpPr>
            <p:spPr bwMode="auto">
              <a:xfrm>
                <a:off x="2472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48" name="Group 334"/>
            <p:cNvGrpSpPr>
              <a:grpSpLocks/>
            </p:cNvGrpSpPr>
            <p:nvPr/>
          </p:nvGrpSpPr>
          <p:grpSpPr bwMode="auto">
            <a:xfrm>
              <a:off x="4989" y="1335"/>
              <a:ext cx="204" cy="77"/>
              <a:chOff x="2336" y="3884"/>
              <a:chExt cx="226" cy="90"/>
            </a:xfrm>
          </p:grpSpPr>
          <p:sp>
            <p:nvSpPr>
              <p:cNvPr id="11358" name="Oval 335"/>
              <p:cNvSpPr>
                <a:spLocks noChangeArrowheads="1"/>
              </p:cNvSpPr>
              <p:nvPr/>
            </p:nvSpPr>
            <p:spPr bwMode="auto">
              <a:xfrm>
                <a:off x="2336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9" name="Oval 336"/>
              <p:cNvSpPr>
                <a:spLocks noChangeArrowheads="1"/>
              </p:cNvSpPr>
              <p:nvPr/>
            </p:nvSpPr>
            <p:spPr bwMode="auto">
              <a:xfrm>
                <a:off x="2472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49" name="Group 337"/>
            <p:cNvGrpSpPr>
              <a:grpSpLocks/>
            </p:cNvGrpSpPr>
            <p:nvPr/>
          </p:nvGrpSpPr>
          <p:grpSpPr bwMode="auto">
            <a:xfrm>
              <a:off x="4906" y="3511"/>
              <a:ext cx="205" cy="78"/>
              <a:chOff x="2336" y="3884"/>
              <a:chExt cx="226" cy="90"/>
            </a:xfrm>
          </p:grpSpPr>
          <p:sp>
            <p:nvSpPr>
              <p:cNvPr id="11356" name="Oval 338"/>
              <p:cNvSpPr>
                <a:spLocks noChangeArrowheads="1"/>
              </p:cNvSpPr>
              <p:nvPr/>
            </p:nvSpPr>
            <p:spPr bwMode="auto">
              <a:xfrm>
                <a:off x="2336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7" name="Oval 339"/>
              <p:cNvSpPr>
                <a:spLocks noChangeArrowheads="1"/>
              </p:cNvSpPr>
              <p:nvPr/>
            </p:nvSpPr>
            <p:spPr bwMode="auto">
              <a:xfrm>
                <a:off x="2472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50" name="Group 344"/>
            <p:cNvGrpSpPr>
              <a:grpSpLocks/>
            </p:cNvGrpSpPr>
            <p:nvPr/>
          </p:nvGrpSpPr>
          <p:grpSpPr bwMode="auto">
            <a:xfrm rot="-6168256">
              <a:off x="3562" y="550"/>
              <a:ext cx="226" cy="90"/>
              <a:chOff x="2336" y="3884"/>
              <a:chExt cx="226" cy="90"/>
            </a:xfrm>
          </p:grpSpPr>
          <p:sp>
            <p:nvSpPr>
              <p:cNvPr id="11354" name="Oval 345"/>
              <p:cNvSpPr>
                <a:spLocks noChangeArrowheads="1"/>
              </p:cNvSpPr>
              <p:nvPr/>
            </p:nvSpPr>
            <p:spPr bwMode="auto">
              <a:xfrm>
                <a:off x="2336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5" name="Oval 346"/>
              <p:cNvSpPr>
                <a:spLocks noChangeArrowheads="1"/>
              </p:cNvSpPr>
              <p:nvPr/>
            </p:nvSpPr>
            <p:spPr bwMode="auto">
              <a:xfrm>
                <a:off x="2472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51" name="Group 350"/>
            <p:cNvGrpSpPr>
              <a:grpSpLocks/>
            </p:cNvGrpSpPr>
            <p:nvPr/>
          </p:nvGrpSpPr>
          <p:grpSpPr bwMode="auto">
            <a:xfrm rot="-5095224">
              <a:off x="3562" y="2954"/>
              <a:ext cx="226" cy="90"/>
              <a:chOff x="2336" y="3884"/>
              <a:chExt cx="226" cy="90"/>
            </a:xfrm>
          </p:grpSpPr>
          <p:sp>
            <p:nvSpPr>
              <p:cNvPr id="11352" name="Oval 351"/>
              <p:cNvSpPr>
                <a:spLocks noChangeArrowheads="1"/>
              </p:cNvSpPr>
              <p:nvPr/>
            </p:nvSpPr>
            <p:spPr bwMode="auto">
              <a:xfrm>
                <a:off x="2336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3" name="Oval 352"/>
              <p:cNvSpPr>
                <a:spLocks noChangeArrowheads="1"/>
              </p:cNvSpPr>
              <p:nvPr/>
            </p:nvSpPr>
            <p:spPr bwMode="auto">
              <a:xfrm>
                <a:off x="2472" y="3884"/>
                <a:ext cx="90" cy="9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422"/>
          <p:cNvGrpSpPr>
            <a:grpSpLocks/>
          </p:cNvGrpSpPr>
          <p:nvPr/>
        </p:nvGrpSpPr>
        <p:grpSpPr bwMode="auto">
          <a:xfrm>
            <a:off x="3132138" y="44450"/>
            <a:ext cx="2571750" cy="6337300"/>
            <a:chOff x="1973" y="28"/>
            <a:chExt cx="1620" cy="3992"/>
          </a:xfrm>
        </p:grpSpPr>
        <p:grpSp>
          <p:nvGrpSpPr>
            <p:cNvPr id="11279" name="Group 26"/>
            <p:cNvGrpSpPr>
              <a:grpSpLocks/>
            </p:cNvGrpSpPr>
            <p:nvPr/>
          </p:nvGrpSpPr>
          <p:grpSpPr bwMode="auto">
            <a:xfrm>
              <a:off x="3375" y="1646"/>
              <a:ext cx="177" cy="500"/>
              <a:chOff x="1610" y="1071"/>
              <a:chExt cx="195" cy="584"/>
            </a:xfrm>
          </p:grpSpPr>
          <p:sp>
            <p:nvSpPr>
              <p:cNvPr id="11324" name="Freeform 27"/>
              <p:cNvSpPr>
                <a:spLocks/>
              </p:cNvSpPr>
              <p:nvPr/>
            </p:nvSpPr>
            <p:spPr bwMode="auto">
              <a:xfrm>
                <a:off x="1610" y="1071"/>
                <a:ext cx="195" cy="584"/>
              </a:xfrm>
              <a:custGeom>
                <a:avLst/>
                <a:gdLst>
                  <a:gd name="T0" fmla="*/ 156 w 195"/>
                  <a:gd name="T1" fmla="*/ 8 h 584"/>
                  <a:gd name="T2" fmla="*/ 19 w 195"/>
                  <a:gd name="T3" fmla="*/ 77 h 584"/>
                  <a:gd name="T4" fmla="*/ 19 w 195"/>
                  <a:gd name="T5" fmla="*/ 458 h 584"/>
                  <a:gd name="T6" fmla="*/ 88 w 195"/>
                  <a:gd name="T7" fmla="*/ 584 h 584"/>
                  <a:gd name="T8" fmla="*/ 127 w 195"/>
                  <a:gd name="T9" fmla="*/ 575 h 584"/>
                  <a:gd name="T10" fmla="*/ 166 w 195"/>
                  <a:gd name="T11" fmla="*/ 516 h 584"/>
                  <a:gd name="T12" fmla="*/ 195 w 195"/>
                  <a:gd name="T13" fmla="*/ 409 h 584"/>
                  <a:gd name="T14" fmla="*/ 185 w 195"/>
                  <a:gd name="T15" fmla="*/ 252 h 584"/>
                  <a:gd name="T16" fmla="*/ 156 w 195"/>
                  <a:gd name="T17" fmla="*/ 155 h 584"/>
                  <a:gd name="T18" fmla="*/ 156 w 195"/>
                  <a:gd name="T19" fmla="*/ 8 h 5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5"/>
                  <a:gd name="T31" fmla="*/ 0 h 584"/>
                  <a:gd name="T32" fmla="*/ 195 w 195"/>
                  <a:gd name="T33" fmla="*/ 584 h 5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5" h="584">
                    <a:moveTo>
                      <a:pt x="156" y="8"/>
                    </a:moveTo>
                    <a:cubicBezTo>
                      <a:pt x="18" y="21"/>
                      <a:pt x="70" y="0"/>
                      <a:pt x="19" y="77"/>
                    </a:cubicBezTo>
                    <a:cubicBezTo>
                      <a:pt x="0" y="244"/>
                      <a:pt x="4" y="174"/>
                      <a:pt x="19" y="458"/>
                    </a:cubicBezTo>
                    <a:cubicBezTo>
                      <a:pt x="22" y="512"/>
                      <a:pt x="34" y="568"/>
                      <a:pt x="88" y="584"/>
                    </a:cubicBezTo>
                    <a:cubicBezTo>
                      <a:pt x="101" y="581"/>
                      <a:pt x="117" y="584"/>
                      <a:pt x="127" y="575"/>
                    </a:cubicBezTo>
                    <a:cubicBezTo>
                      <a:pt x="145" y="560"/>
                      <a:pt x="166" y="516"/>
                      <a:pt x="166" y="516"/>
                    </a:cubicBezTo>
                    <a:cubicBezTo>
                      <a:pt x="175" y="480"/>
                      <a:pt x="183" y="444"/>
                      <a:pt x="195" y="409"/>
                    </a:cubicBezTo>
                    <a:cubicBezTo>
                      <a:pt x="192" y="357"/>
                      <a:pt x="192" y="304"/>
                      <a:pt x="185" y="252"/>
                    </a:cubicBezTo>
                    <a:cubicBezTo>
                      <a:pt x="183" y="235"/>
                      <a:pt x="157" y="178"/>
                      <a:pt x="156" y="155"/>
                    </a:cubicBezTo>
                    <a:cubicBezTo>
                      <a:pt x="153" y="106"/>
                      <a:pt x="156" y="57"/>
                      <a:pt x="156" y="8"/>
                    </a:cubicBezTo>
                    <a:close/>
                  </a:path>
                </a:pathLst>
              </a:custGeom>
              <a:solidFill>
                <a:srgbClr val="FFFF99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Freeform 28"/>
              <p:cNvSpPr>
                <a:spLocks/>
              </p:cNvSpPr>
              <p:nvPr/>
            </p:nvSpPr>
            <p:spPr bwMode="auto">
              <a:xfrm>
                <a:off x="1649" y="1180"/>
                <a:ext cx="96" cy="349"/>
              </a:xfrm>
              <a:custGeom>
                <a:avLst/>
                <a:gdLst>
                  <a:gd name="T0" fmla="*/ 891 w 78"/>
                  <a:gd name="T1" fmla="*/ 0 h 274"/>
                  <a:gd name="T2" fmla="*/ 0 w 78"/>
                  <a:gd name="T3" fmla="*/ 5182 h 274"/>
                  <a:gd name="T4" fmla="*/ 217 w 78"/>
                  <a:gd name="T5" fmla="*/ 9194 h 274"/>
                  <a:gd name="T6" fmla="*/ 647 w 78"/>
                  <a:gd name="T7" fmla="*/ 10348 h 274"/>
                  <a:gd name="T8" fmla="*/ 1100 w 78"/>
                  <a:gd name="T9" fmla="*/ 9194 h 274"/>
                  <a:gd name="T10" fmla="*/ 1748 w 78"/>
                  <a:gd name="T11" fmla="*/ 5182 h 274"/>
                  <a:gd name="T12" fmla="*/ 891 w 78"/>
                  <a:gd name="T13" fmla="*/ 0 h 2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74"/>
                  <a:gd name="T23" fmla="*/ 78 w 78"/>
                  <a:gd name="T24" fmla="*/ 274 h 2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74">
                    <a:moveTo>
                      <a:pt x="39" y="0"/>
                    </a:moveTo>
                    <a:cubicBezTo>
                      <a:pt x="23" y="45"/>
                      <a:pt x="16" y="92"/>
                      <a:pt x="0" y="137"/>
                    </a:cubicBezTo>
                    <a:cubicBezTo>
                      <a:pt x="3" y="173"/>
                      <a:pt x="3" y="209"/>
                      <a:pt x="10" y="244"/>
                    </a:cubicBezTo>
                    <a:cubicBezTo>
                      <a:pt x="12" y="256"/>
                      <a:pt x="17" y="274"/>
                      <a:pt x="29" y="274"/>
                    </a:cubicBezTo>
                    <a:cubicBezTo>
                      <a:pt x="41" y="274"/>
                      <a:pt x="42" y="254"/>
                      <a:pt x="49" y="244"/>
                    </a:cubicBezTo>
                    <a:cubicBezTo>
                      <a:pt x="73" y="170"/>
                      <a:pt x="64" y="206"/>
                      <a:pt x="78" y="137"/>
                    </a:cubicBezTo>
                    <a:cubicBezTo>
                      <a:pt x="66" y="45"/>
                      <a:pt x="63" y="69"/>
                      <a:pt x="3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0" name="Group 421"/>
            <p:cNvGrpSpPr>
              <a:grpSpLocks/>
            </p:cNvGrpSpPr>
            <p:nvPr/>
          </p:nvGrpSpPr>
          <p:grpSpPr bwMode="auto">
            <a:xfrm>
              <a:off x="1973" y="28"/>
              <a:ext cx="1620" cy="3992"/>
              <a:chOff x="1973" y="28"/>
              <a:chExt cx="1620" cy="3992"/>
            </a:xfrm>
          </p:grpSpPr>
          <p:grpSp>
            <p:nvGrpSpPr>
              <p:cNvPr id="11281" name="Group 23"/>
              <p:cNvGrpSpPr>
                <a:grpSpLocks/>
              </p:cNvGrpSpPr>
              <p:nvPr/>
            </p:nvGrpSpPr>
            <p:grpSpPr bwMode="auto">
              <a:xfrm>
                <a:off x="3375" y="2074"/>
                <a:ext cx="177" cy="500"/>
                <a:chOff x="1610" y="1071"/>
                <a:chExt cx="195" cy="584"/>
              </a:xfrm>
            </p:grpSpPr>
            <p:sp>
              <p:nvSpPr>
                <p:cNvPr id="11322" name="Freeform 24"/>
                <p:cNvSpPr>
                  <a:spLocks/>
                </p:cNvSpPr>
                <p:nvPr/>
              </p:nvSpPr>
              <p:spPr bwMode="auto">
                <a:xfrm>
                  <a:off x="1610" y="1071"/>
                  <a:ext cx="195" cy="584"/>
                </a:xfrm>
                <a:custGeom>
                  <a:avLst/>
                  <a:gdLst>
                    <a:gd name="T0" fmla="*/ 156 w 195"/>
                    <a:gd name="T1" fmla="*/ 8 h 584"/>
                    <a:gd name="T2" fmla="*/ 19 w 195"/>
                    <a:gd name="T3" fmla="*/ 77 h 584"/>
                    <a:gd name="T4" fmla="*/ 19 w 195"/>
                    <a:gd name="T5" fmla="*/ 458 h 584"/>
                    <a:gd name="T6" fmla="*/ 88 w 195"/>
                    <a:gd name="T7" fmla="*/ 584 h 584"/>
                    <a:gd name="T8" fmla="*/ 127 w 195"/>
                    <a:gd name="T9" fmla="*/ 575 h 584"/>
                    <a:gd name="T10" fmla="*/ 166 w 195"/>
                    <a:gd name="T11" fmla="*/ 516 h 584"/>
                    <a:gd name="T12" fmla="*/ 195 w 195"/>
                    <a:gd name="T13" fmla="*/ 409 h 584"/>
                    <a:gd name="T14" fmla="*/ 185 w 195"/>
                    <a:gd name="T15" fmla="*/ 252 h 584"/>
                    <a:gd name="T16" fmla="*/ 156 w 195"/>
                    <a:gd name="T17" fmla="*/ 155 h 584"/>
                    <a:gd name="T18" fmla="*/ 156 w 195"/>
                    <a:gd name="T19" fmla="*/ 8 h 5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5"/>
                    <a:gd name="T31" fmla="*/ 0 h 584"/>
                    <a:gd name="T32" fmla="*/ 195 w 195"/>
                    <a:gd name="T33" fmla="*/ 584 h 58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5" h="584">
                      <a:moveTo>
                        <a:pt x="156" y="8"/>
                      </a:moveTo>
                      <a:cubicBezTo>
                        <a:pt x="18" y="21"/>
                        <a:pt x="70" y="0"/>
                        <a:pt x="19" y="77"/>
                      </a:cubicBezTo>
                      <a:cubicBezTo>
                        <a:pt x="0" y="244"/>
                        <a:pt x="4" y="174"/>
                        <a:pt x="19" y="458"/>
                      </a:cubicBezTo>
                      <a:cubicBezTo>
                        <a:pt x="22" y="512"/>
                        <a:pt x="34" y="568"/>
                        <a:pt x="88" y="584"/>
                      </a:cubicBezTo>
                      <a:cubicBezTo>
                        <a:pt x="101" y="581"/>
                        <a:pt x="117" y="584"/>
                        <a:pt x="127" y="575"/>
                      </a:cubicBezTo>
                      <a:cubicBezTo>
                        <a:pt x="145" y="560"/>
                        <a:pt x="166" y="516"/>
                        <a:pt x="166" y="516"/>
                      </a:cubicBezTo>
                      <a:cubicBezTo>
                        <a:pt x="175" y="480"/>
                        <a:pt x="183" y="444"/>
                        <a:pt x="195" y="409"/>
                      </a:cubicBezTo>
                      <a:cubicBezTo>
                        <a:pt x="192" y="357"/>
                        <a:pt x="192" y="304"/>
                        <a:pt x="185" y="252"/>
                      </a:cubicBezTo>
                      <a:cubicBezTo>
                        <a:pt x="183" y="235"/>
                        <a:pt x="157" y="178"/>
                        <a:pt x="156" y="155"/>
                      </a:cubicBezTo>
                      <a:cubicBezTo>
                        <a:pt x="153" y="106"/>
                        <a:pt x="156" y="57"/>
                        <a:pt x="156" y="8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3" name="Freeform 25"/>
                <p:cNvSpPr>
                  <a:spLocks/>
                </p:cNvSpPr>
                <p:nvPr/>
              </p:nvSpPr>
              <p:spPr bwMode="auto">
                <a:xfrm>
                  <a:off x="1649" y="1180"/>
                  <a:ext cx="96" cy="349"/>
                </a:xfrm>
                <a:custGeom>
                  <a:avLst/>
                  <a:gdLst>
                    <a:gd name="T0" fmla="*/ 891 w 78"/>
                    <a:gd name="T1" fmla="*/ 0 h 274"/>
                    <a:gd name="T2" fmla="*/ 0 w 78"/>
                    <a:gd name="T3" fmla="*/ 5182 h 274"/>
                    <a:gd name="T4" fmla="*/ 217 w 78"/>
                    <a:gd name="T5" fmla="*/ 9194 h 274"/>
                    <a:gd name="T6" fmla="*/ 647 w 78"/>
                    <a:gd name="T7" fmla="*/ 10348 h 274"/>
                    <a:gd name="T8" fmla="*/ 1100 w 78"/>
                    <a:gd name="T9" fmla="*/ 9194 h 274"/>
                    <a:gd name="T10" fmla="*/ 1748 w 78"/>
                    <a:gd name="T11" fmla="*/ 5182 h 274"/>
                    <a:gd name="T12" fmla="*/ 891 w 78"/>
                    <a:gd name="T13" fmla="*/ 0 h 2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74"/>
                    <a:gd name="T23" fmla="*/ 78 w 78"/>
                    <a:gd name="T24" fmla="*/ 274 h 2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74">
                      <a:moveTo>
                        <a:pt x="39" y="0"/>
                      </a:moveTo>
                      <a:cubicBezTo>
                        <a:pt x="23" y="45"/>
                        <a:pt x="16" y="92"/>
                        <a:pt x="0" y="137"/>
                      </a:cubicBezTo>
                      <a:cubicBezTo>
                        <a:pt x="3" y="173"/>
                        <a:pt x="3" y="209"/>
                        <a:pt x="10" y="244"/>
                      </a:cubicBezTo>
                      <a:cubicBezTo>
                        <a:pt x="12" y="256"/>
                        <a:pt x="17" y="274"/>
                        <a:pt x="29" y="274"/>
                      </a:cubicBezTo>
                      <a:cubicBezTo>
                        <a:pt x="41" y="274"/>
                        <a:pt x="42" y="254"/>
                        <a:pt x="49" y="244"/>
                      </a:cubicBezTo>
                      <a:cubicBezTo>
                        <a:pt x="73" y="170"/>
                        <a:pt x="64" y="206"/>
                        <a:pt x="78" y="137"/>
                      </a:cubicBezTo>
                      <a:cubicBezTo>
                        <a:pt x="66" y="45"/>
                        <a:pt x="63" y="69"/>
                        <a:pt x="39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82" name="Group 29"/>
              <p:cNvGrpSpPr>
                <a:grpSpLocks/>
              </p:cNvGrpSpPr>
              <p:nvPr/>
            </p:nvGrpSpPr>
            <p:grpSpPr bwMode="auto">
              <a:xfrm>
                <a:off x="3417" y="1179"/>
                <a:ext cx="176" cy="500"/>
                <a:chOff x="1610" y="1071"/>
                <a:chExt cx="195" cy="584"/>
              </a:xfrm>
            </p:grpSpPr>
            <p:sp>
              <p:nvSpPr>
                <p:cNvPr id="11320" name="Freeform 30"/>
                <p:cNvSpPr>
                  <a:spLocks/>
                </p:cNvSpPr>
                <p:nvPr/>
              </p:nvSpPr>
              <p:spPr bwMode="auto">
                <a:xfrm>
                  <a:off x="1610" y="1071"/>
                  <a:ext cx="195" cy="584"/>
                </a:xfrm>
                <a:custGeom>
                  <a:avLst/>
                  <a:gdLst>
                    <a:gd name="T0" fmla="*/ 156 w 195"/>
                    <a:gd name="T1" fmla="*/ 8 h 584"/>
                    <a:gd name="T2" fmla="*/ 19 w 195"/>
                    <a:gd name="T3" fmla="*/ 77 h 584"/>
                    <a:gd name="T4" fmla="*/ 19 w 195"/>
                    <a:gd name="T5" fmla="*/ 458 h 584"/>
                    <a:gd name="T6" fmla="*/ 88 w 195"/>
                    <a:gd name="T7" fmla="*/ 584 h 584"/>
                    <a:gd name="T8" fmla="*/ 127 w 195"/>
                    <a:gd name="T9" fmla="*/ 575 h 584"/>
                    <a:gd name="T10" fmla="*/ 166 w 195"/>
                    <a:gd name="T11" fmla="*/ 516 h 584"/>
                    <a:gd name="T12" fmla="*/ 195 w 195"/>
                    <a:gd name="T13" fmla="*/ 409 h 584"/>
                    <a:gd name="T14" fmla="*/ 185 w 195"/>
                    <a:gd name="T15" fmla="*/ 252 h 584"/>
                    <a:gd name="T16" fmla="*/ 156 w 195"/>
                    <a:gd name="T17" fmla="*/ 155 h 584"/>
                    <a:gd name="T18" fmla="*/ 156 w 195"/>
                    <a:gd name="T19" fmla="*/ 8 h 5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5"/>
                    <a:gd name="T31" fmla="*/ 0 h 584"/>
                    <a:gd name="T32" fmla="*/ 195 w 195"/>
                    <a:gd name="T33" fmla="*/ 584 h 58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5" h="584">
                      <a:moveTo>
                        <a:pt x="156" y="8"/>
                      </a:moveTo>
                      <a:cubicBezTo>
                        <a:pt x="18" y="21"/>
                        <a:pt x="70" y="0"/>
                        <a:pt x="19" y="77"/>
                      </a:cubicBezTo>
                      <a:cubicBezTo>
                        <a:pt x="0" y="244"/>
                        <a:pt x="4" y="174"/>
                        <a:pt x="19" y="458"/>
                      </a:cubicBezTo>
                      <a:cubicBezTo>
                        <a:pt x="22" y="512"/>
                        <a:pt x="34" y="568"/>
                        <a:pt x="88" y="584"/>
                      </a:cubicBezTo>
                      <a:cubicBezTo>
                        <a:pt x="101" y="581"/>
                        <a:pt x="117" y="584"/>
                        <a:pt x="127" y="575"/>
                      </a:cubicBezTo>
                      <a:cubicBezTo>
                        <a:pt x="145" y="560"/>
                        <a:pt x="166" y="516"/>
                        <a:pt x="166" y="516"/>
                      </a:cubicBezTo>
                      <a:cubicBezTo>
                        <a:pt x="175" y="480"/>
                        <a:pt x="183" y="444"/>
                        <a:pt x="195" y="409"/>
                      </a:cubicBezTo>
                      <a:cubicBezTo>
                        <a:pt x="192" y="357"/>
                        <a:pt x="192" y="304"/>
                        <a:pt x="185" y="252"/>
                      </a:cubicBezTo>
                      <a:cubicBezTo>
                        <a:pt x="183" y="235"/>
                        <a:pt x="157" y="178"/>
                        <a:pt x="156" y="155"/>
                      </a:cubicBezTo>
                      <a:cubicBezTo>
                        <a:pt x="153" y="106"/>
                        <a:pt x="156" y="57"/>
                        <a:pt x="156" y="8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1" name="Freeform 31"/>
                <p:cNvSpPr>
                  <a:spLocks/>
                </p:cNvSpPr>
                <p:nvPr/>
              </p:nvSpPr>
              <p:spPr bwMode="auto">
                <a:xfrm>
                  <a:off x="1649" y="1180"/>
                  <a:ext cx="96" cy="349"/>
                </a:xfrm>
                <a:custGeom>
                  <a:avLst/>
                  <a:gdLst>
                    <a:gd name="T0" fmla="*/ 891 w 78"/>
                    <a:gd name="T1" fmla="*/ 0 h 274"/>
                    <a:gd name="T2" fmla="*/ 0 w 78"/>
                    <a:gd name="T3" fmla="*/ 5182 h 274"/>
                    <a:gd name="T4" fmla="*/ 217 w 78"/>
                    <a:gd name="T5" fmla="*/ 9194 h 274"/>
                    <a:gd name="T6" fmla="*/ 647 w 78"/>
                    <a:gd name="T7" fmla="*/ 10348 h 274"/>
                    <a:gd name="T8" fmla="*/ 1100 w 78"/>
                    <a:gd name="T9" fmla="*/ 9194 h 274"/>
                    <a:gd name="T10" fmla="*/ 1748 w 78"/>
                    <a:gd name="T11" fmla="*/ 5182 h 274"/>
                    <a:gd name="T12" fmla="*/ 891 w 78"/>
                    <a:gd name="T13" fmla="*/ 0 h 2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74"/>
                    <a:gd name="T23" fmla="*/ 78 w 78"/>
                    <a:gd name="T24" fmla="*/ 274 h 2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74">
                      <a:moveTo>
                        <a:pt x="39" y="0"/>
                      </a:moveTo>
                      <a:cubicBezTo>
                        <a:pt x="23" y="45"/>
                        <a:pt x="16" y="92"/>
                        <a:pt x="0" y="137"/>
                      </a:cubicBezTo>
                      <a:cubicBezTo>
                        <a:pt x="3" y="173"/>
                        <a:pt x="3" y="209"/>
                        <a:pt x="10" y="244"/>
                      </a:cubicBezTo>
                      <a:cubicBezTo>
                        <a:pt x="12" y="256"/>
                        <a:pt x="17" y="274"/>
                        <a:pt x="29" y="274"/>
                      </a:cubicBezTo>
                      <a:cubicBezTo>
                        <a:pt x="41" y="274"/>
                        <a:pt x="42" y="254"/>
                        <a:pt x="49" y="244"/>
                      </a:cubicBezTo>
                      <a:cubicBezTo>
                        <a:pt x="73" y="170"/>
                        <a:pt x="64" y="206"/>
                        <a:pt x="78" y="137"/>
                      </a:cubicBezTo>
                      <a:cubicBezTo>
                        <a:pt x="66" y="45"/>
                        <a:pt x="63" y="69"/>
                        <a:pt x="39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83" name="Group 32"/>
              <p:cNvGrpSpPr>
                <a:grpSpLocks/>
              </p:cNvGrpSpPr>
              <p:nvPr/>
            </p:nvGrpSpPr>
            <p:grpSpPr bwMode="auto">
              <a:xfrm>
                <a:off x="3429" y="636"/>
                <a:ext cx="164" cy="577"/>
                <a:chOff x="1610" y="1071"/>
                <a:chExt cx="195" cy="584"/>
              </a:xfrm>
            </p:grpSpPr>
            <p:sp>
              <p:nvSpPr>
                <p:cNvPr id="11318" name="Freeform 33"/>
                <p:cNvSpPr>
                  <a:spLocks/>
                </p:cNvSpPr>
                <p:nvPr/>
              </p:nvSpPr>
              <p:spPr bwMode="auto">
                <a:xfrm>
                  <a:off x="1610" y="1071"/>
                  <a:ext cx="195" cy="584"/>
                </a:xfrm>
                <a:custGeom>
                  <a:avLst/>
                  <a:gdLst>
                    <a:gd name="T0" fmla="*/ 156 w 195"/>
                    <a:gd name="T1" fmla="*/ 8 h 584"/>
                    <a:gd name="T2" fmla="*/ 19 w 195"/>
                    <a:gd name="T3" fmla="*/ 77 h 584"/>
                    <a:gd name="T4" fmla="*/ 19 w 195"/>
                    <a:gd name="T5" fmla="*/ 458 h 584"/>
                    <a:gd name="T6" fmla="*/ 88 w 195"/>
                    <a:gd name="T7" fmla="*/ 584 h 584"/>
                    <a:gd name="T8" fmla="*/ 127 w 195"/>
                    <a:gd name="T9" fmla="*/ 575 h 584"/>
                    <a:gd name="T10" fmla="*/ 166 w 195"/>
                    <a:gd name="T11" fmla="*/ 516 h 584"/>
                    <a:gd name="T12" fmla="*/ 195 w 195"/>
                    <a:gd name="T13" fmla="*/ 409 h 584"/>
                    <a:gd name="T14" fmla="*/ 185 w 195"/>
                    <a:gd name="T15" fmla="*/ 252 h 584"/>
                    <a:gd name="T16" fmla="*/ 156 w 195"/>
                    <a:gd name="T17" fmla="*/ 155 h 584"/>
                    <a:gd name="T18" fmla="*/ 156 w 195"/>
                    <a:gd name="T19" fmla="*/ 8 h 5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5"/>
                    <a:gd name="T31" fmla="*/ 0 h 584"/>
                    <a:gd name="T32" fmla="*/ 195 w 195"/>
                    <a:gd name="T33" fmla="*/ 584 h 58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5" h="584">
                      <a:moveTo>
                        <a:pt x="156" y="8"/>
                      </a:moveTo>
                      <a:cubicBezTo>
                        <a:pt x="18" y="21"/>
                        <a:pt x="70" y="0"/>
                        <a:pt x="19" y="77"/>
                      </a:cubicBezTo>
                      <a:cubicBezTo>
                        <a:pt x="0" y="244"/>
                        <a:pt x="4" y="174"/>
                        <a:pt x="19" y="458"/>
                      </a:cubicBezTo>
                      <a:cubicBezTo>
                        <a:pt x="22" y="512"/>
                        <a:pt x="34" y="568"/>
                        <a:pt x="88" y="584"/>
                      </a:cubicBezTo>
                      <a:cubicBezTo>
                        <a:pt x="101" y="581"/>
                        <a:pt x="117" y="584"/>
                        <a:pt x="127" y="575"/>
                      </a:cubicBezTo>
                      <a:cubicBezTo>
                        <a:pt x="145" y="560"/>
                        <a:pt x="166" y="516"/>
                        <a:pt x="166" y="516"/>
                      </a:cubicBezTo>
                      <a:cubicBezTo>
                        <a:pt x="175" y="480"/>
                        <a:pt x="183" y="444"/>
                        <a:pt x="195" y="409"/>
                      </a:cubicBezTo>
                      <a:cubicBezTo>
                        <a:pt x="192" y="357"/>
                        <a:pt x="192" y="304"/>
                        <a:pt x="185" y="252"/>
                      </a:cubicBezTo>
                      <a:cubicBezTo>
                        <a:pt x="183" y="235"/>
                        <a:pt x="157" y="178"/>
                        <a:pt x="156" y="155"/>
                      </a:cubicBezTo>
                      <a:cubicBezTo>
                        <a:pt x="153" y="106"/>
                        <a:pt x="156" y="57"/>
                        <a:pt x="156" y="8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9" name="Freeform 34"/>
                <p:cNvSpPr>
                  <a:spLocks/>
                </p:cNvSpPr>
                <p:nvPr/>
              </p:nvSpPr>
              <p:spPr bwMode="auto">
                <a:xfrm>
                  <a:off x="1649" y="1180"/>
                  <a:ext cx="96" cy="349"/>
                </a:xfrm>
                <a:custGeom>
                  <a:avLst/>
                  <a:gdLst>
                    <a:gd name="T0" fmla="*/ 891 w 78"/>
                    <a:gd name="T1" fmla="*/ 0 h 274"/>
                    <a:gd name="T2" fmla="*/ 0 w 78"/>
                    <a:gd name="T3" fmla="*/ 5182 h 274"/>
                    <a:gd name="T4" fmla="*/ 217 w 78"/>
                    <a:gd name="T5" fmla="*/ 9194 h 274"/>
                    <a:gd name="T6" fmla="*/ 647 w 78"/>
                    <a:gd name="T7" fmla="*/ 10348 h 274"/>
                    <a:gd name="T8" fmla="*/ 1100 w 78"/>
                    <a:gd name="T9" fmla="*/ 9194 h 274"/>
                    <a:gd name="T10" fmla="*/ 1748 w 78"/>
                    <a:gd name="T11" fmla="*/ 5182 h 274"/>
                    <a:gd name="T12" fmla="*/ 891 w 78"/>
                    <a:gd name="T13" fmla="*/ 0 h 2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74"/>
                    <a:gd name="T23" fmla="*/ 78 w 78"/>
                    <a:gd name="T24" fmla="*/ 274 h 2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74">
                      <a:moveTo>
                        <a:pt x="39" y="0"/>
                      </a:moveTo>
                      <a:cubicBezTo>
                        <a:pt x="23" y="45"/>
                        <a:pt x="16" y="92"/>
                        <a:pt x="0" y="137"/>
                      </a:cubicBezTo>
                      <a:cubicBezTo>
                        <a:pt x="3" y="173"/>
                        <a:pt x="3" y="209"/>
                        <a:pt x="10" y="244"/>
                      </a:cubicBezTo>
                      <a:cubicBezTo>
                        <a:pt x="12" y="256"/>
                        <a:pt x="17" y="274"/>
                        <a:pt x="29" y="274"/>
                      </a:cubicBezTo>
                      <a:cubicBezTo>
                        <a:pt x="41" y="274"/>
                        <a:pt x="42" y="254"/>
                        <a:pt x="49" y="244"/>
                      </a:cubicBezTo>
                      <a:cubicBezTo>
                        <a:pt x="73" y="170"/>
                        <a:pt x="64" y="206"/>
                        <a:pt x="78" y="137"/>
                      </a:cubicBezTo>
                      <a:cubicBezTo>
                        <a:pt x="66" y="45"/>
                        <a:pt x="63" y="69"/>
                        <a:pt x="39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84" name="Group 35"/>
              <p:cNvGrpSpPr>
                <a:grpSpLocks/>
              </p:cNvGrpSpPr>
              <p:nvPr/>
            </p:nvGrpSpPr>
            <p:grpSpPr bwMode="auto">
              <a:xfrm>
                <a:off x="3429" y="28"/>
                <a:ext cx="123" cy="608"/>
                <a:chOff x="1610" y="1071"/>
                <a:chExt cx="195" cy="584"/>
              </a:xfrm>
            </p:grpSpPr>
            <p:sp>
              <p:nvSpPr>
                <p:cNvPr id="11316" name="Freeform 36"/>
                <p:cNvSpPr>
                  <a:spLocks/>
                </p:cNvSpPr>
                <p:nvPr/>
              </p:nvSpPr>
              <p:spPr bwMode="auto">
                <a:xfrm>
                  <a:off x="1610" y="1071"/>
                  <a:ext cx="195" cy="584"/>
                </a:xfrm>
                <a:custGeom>
                  <a:avLst/>
                  <a:gdLst>
                    <a:gd name="T0" fmla="*/ 156 w 195"/>
                    <a:gd name="T1" fmla="*/ 8 h 584"/>
                    <a:gd name="T2" fmla="*/ 19 w 195"/>
                    <a:gd name="T3" fmla="*/ 77 h 584"/>
                    <a:gd name="T4" fmla="*/ 19 w 195"/>
                    <a:gd name="T5" fmla="*/ 458 h 584"/>
                    <a:gd name="T6" fmla="*/ 88 w 195"/>
                    <a:gd name="T7" fmla="*/ 584 h 584"/>
                    <a:gd name="T8" fmla="*/ 127 w 195"/>
                    <a:gd name="T9" fmla="*/ 575 h 584"/>
                    <a:gd name="T10" fmla="*/ 166 w 195"/>
                    <a:gd name="T11" fmla="*/ 516 h 584"/>
                    <a:gd name="T12" fmla="*/ 195 w 195"/>
                    <a:gd name="T13" fmla="*/ 409 h 584"/>
                    <a:gd name="T14" fmla="*/ 185 w 195"/>
                    <a:gd name="T15" fmla="*/ 252 h 584"/>
                    <a:gd name="T16" fmla="*/ 156 w 195"/>
                    <a:gd name="T17" fmla="*/ 155 h 584"/>
                    <a:gd name="T18" fmla="*/ 156 w 195"/>
                    <a:gd name="T19" fmla="*/ 8 h 5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5"/>
                    <a:gd name="T31" fmla="*/ 0 h 584"/>
                    <a:gd name="T32" fmla="*/ 195 w 195"/>
                    <a:gd name="T33" fmla="*/ 584 h 58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5" h="584">
                      <a:moveTo>
                        <a:pt x="156" y="8"/>
                      </a:moveTo>
                      <a:cubicBezTo>
                        <a:pt x="18" y="21"/>
                        <a:pt x="70" y="0"/>
                        <a:pt x="19" y="77"/>
                      </a:cubicBezTo>
                      <a:cubicBezTo>
                        <a:pt x="0" y="244"/>
                        <a:pt x="4" y="174"/>
                        <a:pt x="19" y="458"/>
                      </a:cubicBezTo>
                      <a:cubicBezTo>
                        <a:pt x="22" y="512"/>
                        <a:pt x="34" y="568"/>
                        <a:pt x="88" y="584"/>
                      </a:cubicBezTo>
                      <a:cubicBezTo>
                        <a:pt x="101" y="581"/>
                        <a:pt x="117" y="584"/>
                        <a:pt x="127" y="575"/>
                      </a:cubicBezTo>
                      <a:cubicBezTo>
                        <a:pt x="145" y="560"/>
                        <a:pt x="166" y="516"/>
                        <a:pt x="166" y="516"/>
                      </a:cubicBezTo>
                      <a:cubicBezTo>
                        <a:pt x="175" y="480"/>
                        <a:pt x="183" y="444"/>
                        <a:pt x="195" y="409"/>
                      </a:cubicBezTo>
                      <a:cubicBezTo>
                        <a:pt x="192" y="357"/>
                        <a:pt x="192" y="304"/>
                        <a:pt x="185" y="252"/>
                      </a:cubicBezTo>
                      <a:cubicBezTo>
                        <a:pt x="183" y="235"/>
                        <a:pt x="157" y="178"/>
                        <a:pt x="156" y="155"/>
                      </a:cubicBezTo>
                      <a:cubicBezTo>
                        <a:pt x="153" y="106"/>
                        <a:pt x="156" y="57"/>
                        <a:pt x="156" y="8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7" name="Freeform 37"/>
                <p:cNvSpPr>
                  <a:spLocks/>
                </p:cNvSpPr>
                <p:nvPr/>
              </p:nvSpPr>
              <p:spPr bwMode="auto">
                <a:xfrm>
                  <a:off x="1649" y="1180"/>
                  <a:ext cx="96" cy="349"/>
                </a:xfrm>
                <a:custGeom>
                  <a:avLst/>
                  <a:gdLst>
                    <a:gd name="T0" fmla="*/ 891 w 78"/>
                    <a:gd name="T1" fmla="*/ 0 h 274"/>
                    <a:gd name="T2" fmla="*/ 0 w 78"/>
                    <a:gd name="T3" fmla="*/ 5182 h 274"/>
                    <a:gd name="T4" fmla="*/ 217 w 78"/>
                    <a:gd name="T5" fmla="*/ 9194 h 274"/>
                    <a:gd name="T6" fmla="*/ 647 w 78"/>
                    <a:gd name="T7" fmla="*/ 10348 h 274"/>
                    <a:gd name="T8" fmla="*/ 1100 w 78"/>
                    <a:gd name="T9" fmla="*/ 9194 h 274"/>
                    <a:gd name="T10" fmla="*/ 1748 w 78"/>
                    <a:gd name="T11" fmla="*/ 5182 h 274"/>
                    <a:gd name="T12" fmla="*/ 891 w 78"/>
                    <a:gd name="T13" fmla="*/ 0 h 2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74"/>
                    <a:gd name="T23" fmla="*/ 78 w 78"/>
                    <a:gd name="T24" fmla="*/ 274 h 2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74">
                      <a:moveTo>
                        <a:pt x="39" y="0"/>
                      </a:moveTo>
                      <a:cubicBezTo>
                        <a:pt x="23" y="45"/>
                        <a:pt x="16" y="92"/>
                        <a:pt x="0" y="137"/>
                      </a:cubicBezTo>
                      <a:cubicBezTo>
                        <a:pt x="3" y="173"/>
                        <a:pt x="3" y="209"/>
                        <a:pt x="10" y="244"/>
                      </a:cubicBezTo>
                      <a:cubicBezTo>
                        <a:pt x="12" y="256"/>
                        <a:pt x="17" y="274"/>
                        <a:pt x="29" y="274"/>
                      </a:cubicBezTo>
                      <a:cubicBezTo>
                        <a:pt x="41" y="274"/>
                        <a:pt x="42" y="254"/>
                        <a:pt x="49" y="244"/>
                      </a:cubicBezTo>
                      <a:cubicBezTo>
                        <a:pt x="73" y="170"/>
                        <a:pt x="64" y="206"/>
                        <a:pt x="78" y="137"/>
                      </a:cubicBezTo>
                      <a:cubicBezTo>
                        <a:pt x="66" y="45"/>
                        <a:pt x="63" y="69"/>
                        <a:pt x="39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85" name="Group 38"/>
              <p:cNvGrpSpPr>
                <a:grpSpLocks/>
              </p:cNvGrpSpPr>
              <p:nvPr/>
            </p:nvGrpSpPr>
            <p:grpSpPr bwMode="auto">
              <a:xfrm>
                <a:off x="3388" y="3108"/>
                <a:ext cx="176" cy="622"/>
                <a:chOff x="1610" y="1071"/>
                <a:chExt cx="195" cy="584"/>
              </a:xfrm>
            </p:grpSpPr>
            <p:sp>
              <p:nvSpPr>
                <p:cNvPr id="11314" name="Freeform 39"/>
                <p:cNvSpPr>
                  <a:spLocks/>
                </p:cNvSpPr>
                <p:nvPr/>
              </p:nvSpPr>
              <p:spPr bwMode="auto">
                <a:xfrm>
                  <a:off x="1610" y="1071"/>
                  <a:ext cx="195" cy="584"/>
                </a:xfrm>
                <a:custGeom>
                  <a:avLst/>
                  <a:gdLst>
                    <a:gd name="T0" fmla="*/ 156 w 195"/>
                    <a:gd name="T1" fmla="*/ 8 h 584"/>
                    <a:gd name="T2" fmla="*/ 19 w 195"/>
                    <a:gd name="T3" fmla="*/ 77 h 584"/>
                    <a:gd name="T4" fmla="*/ 19 w 195"/>
                    <a:gd name="T5" fmla="*/ 458 h 584"/>
                    <a:gd name="T6" fmla="*/ 88 w 195"/>
                    <a:gd name="T7" fmla="*/ 584 h 584"/>
                    <a:gd name="T8" fmla="*/ 127 w 195"/>
                    <a:gd name="T9" fmla="*/ 575 h 584"/>
                    <a:gd name="T10" fmla="*/ 166 w 195"/>
                    <a:gd name="T11" fmla="*/ 516 h 584"/>
                    <a:gd name="T12" fmla="*/ 195 w 195"/>
                    <a:gd name="T13" fmla="*/ 409 h 584"/>
                    <a:gd name="T14" fmla="*/ 185 w 195"/>
                    <a:gd name="T15" fmla="*/ 252 h 584"/>
                    <a:gd name="T16" fmla="*/ 156 w 195"/>
                    <a:gd name="T17" fmla="*/ 155 h 584"/>
                    <a:gd name="T18" fmla="*/ 156 w 195"/>
                    <a:gd name="T19" fmla="*/ 8 h 5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5"/>
                    <a:gd name="T31" fmla="*/ 0 h 584"/>
                    <a:gd name="T32" fmla="*/ 195 w 195"/>
                    <a:gd name="T33" fmla="*/ 584 h 58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5" h="584">
                      <a:moveTo>
                        <a:pt x="156" y="8"/>
                      </a:moveTo>
                      <a:cubicBezTo>
                        <a:pt x="18" y="21"/>
                        <a:pt x="70" y="0"/>
                        <a:pt x="19" y="77"/>
                      </a:cubicBezTo>
                      <a:cubicBezTo>
                        <a:pt x="0" y="244"/>
                        <a:pt x="4" y="174"/>
                        <a:pt x="19" y="458"/>
                      </a:cubicBezTo>
                      <a:cubicBezTo>
                        <a:pt x="22" y="512"/>
                        <a:pt x="34" y="568"/>
                        <a:pt x="88" y="584"/>
                      </a:cubicBezTo>
                      <a:cubicBezTo>
                        <a:pt x="101" y="581"/>
                        <a:pt x="117" y="584"/>
                        <a:pt x="127" y="575"/>
                      </a:cubicBezTo>
                      <a:cubicBezTo>
                        <a:pt x="145" y="560"/>
                        <a:pt x="166" y="516"/>
                        <a:pt x="166" y="516"/>
                      </a:cubicBezTo>
                      <a:cubicBezTo>
                        <a:pt x="175" y="480"/>
                        <a:pt x="183" y="444"/>
                        <a:pt x="195" y="409"/>
                      </a:cubicBezTo>
                      <a:cubicBezTo>
                        <a:pt x="192" y="357"/>
                        <a:pt x="192" y="304"/>
                        <a:pt x="185" y="252"/>
                      </a:cubicBezTo>
                      <a:cubicBezTo>
                        <a:pt x="183" y="235"/>
                        <a:pt x="157" y="178"/>
                        <a:pt x="156" y="155"/>
                      </a:cubicBezTo>
                      <a:cubicBezTo>
                        <a:pt x="153" y="106"/>
                        <a:pt x="156" y="57"/>
                        <a:pt x="156" y="8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5" name="Freeform 40"/>
                <p:cNvSpPr>
                  <a:spLocks/>
                </p:cNvSpPr>
                <p:nvPr/>
              </p:nvSpPr>
              <p:spPr bwMode="auto">
                <a:xfrm>
                  <a:off x="1649" y="1180"/>
                  <a:ext cx="96" cy="349"/>
                </a:xfrm>
                <a:custGeom>
                  <a:avLst/>
                  <a:gdLst>
                    <a:gd name="T0" fmla="*/ 891 w 78"/>
                    <a:gd name="T1" fmla="*/ 0 h 274"/>
                    <a:gd name="T2" fmla="*/ 0 w 78"/>
                    <a:gd name="T3" fmla="*/ 5182 h 274"/>
                    <a:gd name="T4" fmla="*/ 217 w 78"/>
                    <a:gd name="T5" fmla="*/ 9194 h 274"/>
                    <a:gd name="T6" fmla="*/ 647 w 78"/>
                    <a:gd name="T7" fmla="*/ 10348 h 274"/>
                    <a:gd name="T8" fmla="*/ 1100 w 78"/>
                    <a:gd name="T9" fmla="*/ 9194 h 274"/>
                    <a:gd name="T10" fmla="*/ 1748 w 78"/>
                    <a:gd name="T11" fmla="*/ 5182 h 274"/>
                    <a:gd name="T12" fmla="*/ 891 w 78"/>
                    <a:gd name="T13" fmla="*/ 0 h 2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74"/>
                    <a:gd name="T23" fmla="*/ 78 w 78"/>
                    <a:gd name="T24" fmla="*/ 274 h 2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74">
                      <a:moveTo>
                        <a:pt x="39" y="0"/>
                      </a:moveTo>
                      <a:cubicBezTo>
                        <a:pt x="23" y="45"/>
                        <a:pt x="16" y="92"/>
                        <a:pt x="0" y="137"/>
                      </a:cubicBezTo>
                      <a:cubicBezTo>
                        <a:pt x="3" y="173"/>
                        <a:pt x="3" y="209"/>
                        <a:pt x="10" y="244"/>
                      </a:cubicBezTo>
                      <a:cubicBezTo>
                        <a:pt x="12" y="256"/>
                        <a:pt x="17" y="274"/>
                        <a:pt x="29" y="274"/>
                      </a:cubicBezTo>
                      <a:cubicBezTo>
                        <a:pt x="41" y="274"/>
                        <a:pt x="42" y="254"/>
                        <a:pt x="49" y="244"/>
                      </a:cubicBezTo>
                      <a:cubicBezTo>
                        <a:pt x="73" y="170"/>
                        <a:pt x="64" y="206"/>
                        <a:pt x="78" y="137"/>
                      </a:cubicBezTo>
                      <a:cubicBezTo>
                        <a:pt x="66" y="45"/>
                        <a:pt x="63" y="69"/>
                        <a:pt x="39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86" name="Group 420"/>
              <p:cNvGrpSpPr>
                <a:grpSpLocks/>
              </p:cNvGrpSpPr>
              <p:nvPr/>
            </p:nvGrpSpPr>
            <p:grpSpPr bwMode="auto">
              <a:xfrm>
                <a:off x="1973" y="28"/>
                <a:ext cx="1620" cy="3992"/>
                <a:chOff x="1973" y="28"/>
                <a:chExt cx="1620" cy="3992"/>
              </a:xfrm>
            </p:grpSpPr>
            <p:grpSp>
              <p:nvGrpSpPr>
                <p:cNvPr id="11287" name="Group 20"/>
                <p:cNvGrpSpPr>
                  <a:grpSpLocks/>
                </p:cNvGrpSpPr>
                <p:nvPr/>
              </p:nvGrpSpPr>
              <p:grpSpPr bwMode="auto">
                <a:xfrm>
                  <a:off x="3375" y="2501"/>
                  <a:ext cx="177" cy="622"/>
                  <a:chOff x="1610" y="1071"/>
                  <a:chExt cx="195" cy="584"/>
                </a:xfrm>
              </p:grpSpPr>
              <p:sp>
                <p:nvSpPr>
                  <p:cNvPr id="11312" name="Freeform 21"/>
                  <p:cNvSpPr>
                    <a:spLocks/>
                  </p:cNvSpPr>
                  <p:nvPr/>
                </p:nvSpPr>
                <p:spPr bwMode="auto">
                  <a:xfrm>
                    <a:off x="1610" y="1071"/>
                    <a:ext cx="195" cy="584"/>
                  </a:xfrm>
                  <a:custGeom>
                    <a:avLst/>
                    <a:gdLst>
                      <a:gd name="T0" fmla="*/ 156 w 195"/>
                      <a:gd name="T1" fmla="*/ 8 h 584"/>
                      <a:gd name="T2" fmla="*/ 19 w 195"/>
                      <a:gd name="T3" fmla="*/ 77 h 584"/>
                      <a:gd name="T4" fmla="*/ 19 w 195"/>
                      <a:gd name="T5" fmla="*/ 458 h 584"/>
                      <a:gd name="T6" fmla="*/ 88 w 195"/>
                      <a:gd name="T7" fmla="*/ 584 h 584"/>
                      <a:gd name="T8" fmla="*/ 127 w 195"/>
                      <a:gd name="T9" fmla="*/ 575 h 584"/>
                      <a:gd name="T10" fmla="*/ 166 w 195"/>
                      <a:gd name="T11" fmla="*/ 516 h 584"/>
                      <a:gd name="T12" fmla="*/ 195 w 195"/>
                      <a:gd name="T13" fmla="*/ 409 h 584"/>
                      <a:gd name="T14" fmla="*/ 185 w 195"/>
                      <a:gd name="T15" fmla="*/ 252 h 584"/>
                      <a:gd name="T16" fmla="*/ 156 w 195"/>
                      <a:gd name="T17" fmla="*/ 155 h 584"/>
                      <a:gd name="T18" fmla="*/ 156 w 195"/>
                      <a:gd name="T19" fmla="*/ 8 h 58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5"/>
                      <a:gd name="T31" fmla="*/ 0 h 584"/>
                      <a:gd name="T32" fmla="*/ 195 w 195"/>
                      <a:gd name="T33" fmla="*/ 584 h 58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5" h="584">
                        <a:moveTo>
                          <a:pt x="156" y="8"/>
                        </a:moveTo>
                        <a:cubicBezTo>
                          <a:pt x="18" y="21"/>
                          <a:pt x="70" y="0"/>
                          <a:pt x="19" y="77"/>
                        </a:cubicBezTo>
                        <a:cubicBezTo>
                          <a:pt x="0" y="244"/>
                          <a:pt x="4" y="174"/>
                          <a:pt x="19" y="458"/>
                        </a:cubicBezTo>
                        <a:cubicBezTo>
                          <a:pt x="22" y="512"/>
                          <a:pt x="34" y="568"/>
                          <a:pt x="88" y="584"/>
                        </a:cubicBezTo>
                        <a:cubicBezTo>
                          <a:pt x="101" y="581"/>
                          <a:pt x="117" y="584"/>
                          <a:pt x="127" y="575"/>
                        </a:cubicBezTo>
                        <a:cubicBezTo>
                          <a:pt x="145" y="560"/>
                          <a:pt x="166" y="516"/>
                          <a:pt x="166" y="516"/>
                        </a:cubicBezTo>
                        <a:cubicBezTo>
                          <a:pt x="175" y="480"/>
                          <a:pt x="183" y="444"/>
                          <a:pt x="195" y="409"/>
                        </a:cubicBezTo>
                        <a:cubicBezTo>
                          <a:pt x="192" y="357"/>
                          <a:pt x="192" y="304"/>
                          <a:pt x="185" y="252"/>
                        </a:cubicBezTo>
                        <a:cubicBezTo>
                          <a:pt x="183" y="235"/>
                          <a:pt x="157" y="178"/>
                          <a:pt x="156" y="155"/>
                        </a:cubicBezTo>
                        <a:cubicBezTo>
                          <a:pt x="153" y="106"/>
                          <a:pt x="156" y="57"/>
                          <a:pt x="156" y="8"/>
                        </a:cubicBezTo>
                        <a:close/>
                      </a:path>
                    </a:pathLst>
                  </a:custGeom>
                  <a:solidFill>
                    <a:srgbClr val="FFFF99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3" name="Freeform 22"/>
                  <p:cNvSpPr>
                    <a:spLocks/>
                  </p:cNvSpPr>
                  <p:nvPr/>
                </p:nvSpPr>
                <p:spPr bwMode="auto">
                  <a:xfrm>
                    <a:off x="1649" y="1180"/>
                    <a:ext cx="96" cy="349"/>
                  </a:xfrm>
                  <a:custGeom>
                    <a:avLst/>
                    <a:gdLst>
                      <a:gd name="T0" fmla="*/ 891 w 78"/>
                      <a:gd name="T1" fmla="*/ 0 h 274"/>
                      <a:gd name="T2" fmla="*/ 0 w 78"/>
                      <a:gd name="T3" fmla="*/ 5182 h 274"/>
                      <a:gd name="T4" fmla="*/ 217 w 78"/>
                      <a:gd name="T5" fmla="*/ 9194 h 274"/>
                      <a:gd name="T6" fmla="*/ 647 w 78"/>
                      <a:gd name="T7" fmla="*/ 10348 h 274"/>
                      <a:gd name="T8" fmla="*/ 1100 w 78"/>
                      <a:gd name="T9" fmla="*/ 9194 h 274"/>
                      <a:gd name="T10" fmla="*/ 1748 w 78"/>
                      <a:gd name="T11" fmla="*/ 5182 h 274"/>
                      <a:gd name="T12" fmla="*/ 891 w 78"/>
                      <a:gd name="T13" fmla="*/ 0 h 27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8"/>
                      <a:gd name="T22" fmla="*/ 0 h 274"/>
                      <a:gd name="T23" fmla="*/ 78 w 78"/>
                      <a:gd name="T24" fmla="*/ 274 h 27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8" h="274">
                        <a:moveTo>
                          <a:pt x="39" y="0"/>
                        </a:moveTo>
                        <a:cubicBezTo>
                          <a:pt x="23" y="45"/>
                          <a:pt x="16" y="92"/>
                          <a:pt x="0" y="137"/>
                        </a:cubicBezTo>
                        <a:cubicBezTo>
                          <a:pt x="3" y="173"/>
                          <a:pt x="3" y="209"/>
                          <a:pt x="10" y="244"/>
                        </a:cubicBezTo>
                        <a:cubicBezTo>
                          <a:pt x="12" y="256"/>
                          <a:pt x="17" y="274"/>
                          <a:pt x="29" y="274"/>
                        </a:cubicBezTo>
                        <a:cubicBezTo>
                          <a:pt x="41" y="274"/>
                          <a:pt x="42" y="254"/>
                          <a:pt x="49" y="244"/>
                        </a:cubicBezTo>
                        <a:cubicBezTo>
                          <a:pt x="73" y="170"/>
                          <a:pt x="64" y="206"/>
                          <a:pt x="78" y="137"/>
                        </a:cubicBezTo>
                        <a:cubicBezTo>
                          <a:pt x="66" y="45"/>
                          <a:pt x="63" y="69"/>
                          <a:pt x="3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288" name="Group 357"/>
                <p:cNvGrpSpPr>
                  <a:grpSpLocks/>
                </p:cNvGrpSpPr>
                <p:nvPr/>
              </p:nvGrpSpPr>
              <p:grpSpPr bwMode="auto">
                <a:xfrm>
                  <a:off x="1973" y="28"/>
                  <a:ext cx="274" cy="3992"/>
                  <a:chOff x="1973" y="28"/>
                  <a:chExt cx="274" cy="3992"/>
                </a:xfrm>
              </p:grpSpPr>
              <p:grpSp>
                <p:nvGrpSpPr>
                  <p:cNvPr id="1129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071" y="518"/>
                    <a:ext cx="135" cy="603"/>
                    <a:chOff x="1611" y="509"/>
                    <a:chExt cx="195" cy="584"/>
                  </a:xfrm>
                </p:grpSpPr>
                <p:sp>
                  <p:nvSpPr>
                    <p:cNvPr id="11310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1611" y="509"/>
                      <a:ext cx="195" cy="584"/>
                    </a:xfrm>
                    <a:custGeom>
                      <a:avLst/>
                      <a:gdLst>
                        <a:gd name="T0" fmla="*/ 156 w 195"/>
                        <a:gd name="T1" fmla="*/ 8 h 584"/>
                        <a:gd name="T2" fmla="*/ 19 w 195"/>
                        <a:gd name="T3" fmla="*/ 77 h 584"/>
                        <a:gd name="T4" fmla="*/ 19 w 195"/>
                        <a:gd name="T5" fmla="*/ 458 h 584"/>
                        <a:gd name="T6" fmla="*/ 88 w 195"/>
                        <a:gd name="T7" fmla="*/ 584 h 584"/>
                        <a:gd name="T8" fmla="*/ 127 w 195"/>
                        <a:gd name="T9" fmla="*/ 575 h 584"/>
                        <a:gd name="T10" fmla="*/ 166 w 195"/>
                        <a:gd name="T11" fmla="*/ 516 h 584"/>
                        <a:gd name="T12" fmla="*/ 195 w 195"/>
                        <a:gd name="T13" fmla="*/ 409 h 584"/>
                        <a:gd name="T14" fmla="*/ 185 w 195"/>
                        <a:gd name="T15" fmla="*/ 252 h 584"/>
                        <a:gd name="T16" fmla="*/ 156 w 195"/>
                        <a:gd name="T17" fmla="*/ 155 h 584"/>
                        <a:gd name="T18" fmla="*/ 156 w 195"/>
                        <a:gd name="T19" fmla="*/ 8 h 58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95"/>
                        <a:gd name="T31" fmla="*/ 0 h 584"/>
                        <a:gd name="T32" fmla="*/ 195 w 195"/>
                        <a:gd name="T33" fmla="*/ 584 h 58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95" h="584">
                          <a:moveTo>
                            <a:pt x="156" y="8"/>
                          </a:moveTo>
                          <a:cubicBezTo>
                            <a:pt x="18" y="21"/>
                            <a:pt x="70" y="0"/>
                            <a:pt x="19" y="77"/>
                          </a:cubicBezTo>
                          <a:cubicBezTo>
                            <a:pt x="0" y="244"/>
                            <a:pt x="4" y="174"/>
                            <a:pt x="19" y="458"/>
                          </a:cubicBezTo>
                          <a:cubicBezTo>
                            <a:pt x="22" y="512"/>
                            <a:pt x="34" y="568"/>
                            <a:pt x="88" y="584"/>
                          </a:cubicBezTo>
                          <a:cubicBezTo>
                            <a:pt x="101" y="581"/>
                            <a:pt x="117" y="584"/>
                            <a:pt x="127" y="575"/>
                          </a:cubicBezTo>
                          <a:cubicBezTo>
                            <a:pt x="145" y="560"/>
                            <a:pt x="166" y="516"/>
                            <a:pt x="166" y="516"/>
                          </a:cubicBezTo>
                          <a:cubicBezTo>
                            <a:pt x="175" y="480"/>
                            <a:pt x="183" y="444"/>
                            <a:pt x="195" y="409"/>
                          </a:cubicBezTo>
                          <a:cubicBezTo>
                            <a:pt x="192" y="357"/>
                            <a:pt x="192" y="304"/>
                            <a:pt x="185" y="252"/>
                          </a:cubicBezTo>
                          <a:cubicBezTo>
                            <a:pt x="183" y="235"/>
                            <a:pt x="157" y="178"/>
                            <a:pt x="156" y="155"/>
                          </a:cubicBezTo>
                          <a:cubicBezTo>
                            <a:pt x="153" y="106"/>
                            <a:pt x="156" y="57"/>
                            <a:pt x="156" y="8"/>
                          </a:cubicBez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1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1650" y="618"/>
                      <a:ext cx="96" cy="349"/>
                    </a:xfrm>
                    <a:custGeom>
                      <a:avLst/>
                      <a:gdLst>
                        <a:gd name="T0" fmla="*/ 891 w 78"/>
                        <a:gd name="T1" fmla="*/ 0 h 274"/>
                        <a:gd name="T2" fmla="*/ 0 w 78"/>
                        <a:gd name="T3" fmla="*/ 5182 h 274"/>
                        <a:gd name="T4" fmla="*/ 217 w 78"/>
                        <a:gd name="T5" fmla="*/ 9194 h 274"/>
                        <a:gd name="T6" fmla="*/ 647 w 78"/>
                        <a:gd name="T7" fmla="*/ 10348 h 274"/>
                        <a:gd name="T8" fmla="*/ 1100 w 78"/>
                        <a:gd name="T9" fmla="*/ 9194 h 274"/>
                        <a:gd name="T10" fmla="*/ 1748 w 78"/>
                        <a:gd name="T11" fmla="*/ 5182 h 274"/>
                        <a:gd name="T12" fmla="*/ 891 w 78"/>
                        <a:gd name="T13" fmla="*/ 0 h 27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8"/>
                        <a:gd name="T22" fmla="*/ 0 h 274"/>
                        <a:gd name="T23" fmla="*/ 78 w 78"/>
                        <a:gd name="T24" fmla="*/ 274 h 27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8" h="274">
                          <a:moveTo>
                            <a:pt x="39" y="0"/>
                          </a:moveTo>
                          <a:cubicBezTo>
                            <a:pt x="23" y="45"/>
                            <a:pt x="16" y="92"/>
                            <a:pt x="0" y="137"/>
                          </a:cubicBezTo>
                          <a:cubicBezTo>
                            <a:pt x="3" y="173"/>
                            <a:pt x="3" y="209"/>
                            <a:pt x="10" y="244"/>
                          </a:cubicBezTo>
                          <a:cubicBezTo>
                            <a:pt x="12" y="256"/>
                            <a:pt x="17" y="274"/>
                            <a:pt x="29" y="274"/>
                          </a:cubicBezTo>
                          <a:cubicBezTo>
                            <a:pt x="41" y="274"/>
                            <a:pt x="42" y="254"/>
                            <a:pt x="49" y="244"/>
                          </a:cubicBezTo>
                          <a:cubicBezTo>
                            <a:pt x="73" y="170"/>
                            <a:pt x="64" y="206"/>
                            <a:pt x="78" y="137"/>
                          </a:cubicBezTo>
                          <a:cubicBezTo>
                            <a:pt x="66" y="45"/>
                            <a:pt x="63" y="69"/>
                            <a:pt x="39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291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2070" y="1102"/>
                    <a:ext cx="177" cy="500"/>
                    <a:chOff x="1610" y="1071"/>
                    <a:chExt cx="195" cy="584"/>
                  </a:xfrm>
                </p:grpSpPr>
                <p:sp>
                  <p:nvSpPr>
                    <p:cNvPr id="11308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1610" y="1071"/>
                      <a:ext cx="195" cy="584"/>
                    </a:xfrm>
                    <a:custGeom>
                      <a:avLst/>
                      <a:gdLst>
                        <a:gd name="T0" fmla="*/ 156 w 195"/>
                        <a:gd name="T1" fmla="*/ 8 h 584"/>
                        <a:gd name="T2" fmla="*/ 19 w 195"/>
                        <a:gd name="T3" fmla="*/ 77 h 584"/>
                        <a:gd name="T4" fmla="*/ 19 w 195"/>
                        <a:gd name="T5" fmla="*/ 458 h 584"/>
                        <a:gd name="T6" fmla="*/ 88 w 195"/>
                        <a:gd name="T7" fmla="*/ 584 h 584"/>
                        <a:gd name="T8" fmla="*/ 127 w 195"/>
                        <a:gd name="T9" fmla="*/ 575 h 584"/>
                        <a:gd name="T10" fmla="*/ 166 w 195"/>
                        <a:gd name="T11" fmla="*/ 516 h 584"/>
                        <a:gd name="T12" fmla="*/ 195 w 195"/>
                        <a:gd name="T13" fmla="*/ 409 h 584"/>
                        <a:gd name="T14" fmla="*/ 185 w 195"/>
                        <a:gd name="T15" fmla="*/ 252 h 584"/>
                        <a:gd name="T16" fmla="*/ 156 w 195"/>
                        <a:gd name="T17" fmla="*/ 155 h 584"/>
                        <a:gd name="T18" fmla="*/ 156 w 195"/>
                        <a:gd name="T19" fmla="*/ 8 h 58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95"/>
                        <a:gd name="T31" fmla="*/ 0 h 584"/>
                        <a:gd name="T32" fmla="*/ 195 w 195"/>
                        <a:gd name="T33" fmla="*/ 584 h 58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95" h="584">
                          <a:moveTo>
                            <a:pt x="156" y="8"/>
                          </a:moveTo>
                          <a:cubicBezTo>
                            <a:pt x="18" y="21"/>
                            <a:pt x="70" y="0"/>
                            <a:pt x="19" y="77"/>
                          </a:cubicBezTo>
                          <a:cubicBezTo>
                            <a:pt x="0" y="244"/>
                            <a:pt x="4" y="174"/>
                            <a:pt x="19" y="458"/>
                          </a:cubicBezTo>
                          <a:cubicBezTo>
                            <a:pt x="22" y="512"/>
                            <a:pt x="34" y="568"/>
                            <a:pt x="88" y="584"/>
                          </a:cubicBezTo>
                          <a:cubicBezTo>
                            <a:pt x="101" y="581"/>
                            <a:pt x="117" y="584"/>
                            <a:pt x="127" y="575"/>
                          </a:cubicBezTo>
                          <a:cubicBezTo>
                            <a:pt x="145" y="560"/>
                            <a:pt x="166" y="516"/>
                            <a:pt x="166" y="516"/>
                          </a:cubicBezTo>
                          <a:cubicBezTo>
                            <a:pt x="175" y="480"/>
                            <a:pt x="183" y="444"/>
                            <a:pt x="195" y="409"/>
                          </a:cubicBezTo>
                          <a:cubicBezTo>
                            <a:pt x="192" y="357"/>
                            <a:pt x="192" y="304"/>
                            <a:pt x="185" y="252"/>
                          </a:cubicBezTo>
                          <a:cubicBezTo>
                            <a:pt x="183" y="235"/>
                            <a:pt x="157" y="178"/>
                            <a:pt x="156" y="155"/>
                          </a:cubicBezTo>
                          <a:cubicBezTo>
                            <a:pt x="153" y="106"/>
                            <a:pt x="156" y="57"/>
                            <a:pt x="156" y="8"/>
                          </a:cubicBez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9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1649" y="1180"/>
                      <a:ext cx="96" cy="349"/>
                    </a:xfrm>
                    <a:custGeom>
                      <a:avLst/>
                      <a:gdLst>
                        <a:gd name="T0" fmla="*/ 891 w 78"/>
                        <a:gd name="T1" fmla="*/ 0 h 274"/>
                        <a:gd name="T2" fmla="*/ 0 w 78"/>
                        <a:gd name="T3" fmla="*/ 5182 h 274"/>
                        <a:gd name="T4" fmla="*/ 217 w 78"/>
                        <a:gd name="T5" fmla="*/ 9194 h 274"/>
                        <a:gd name="T6" fmla="*/ 647 w 78"/>
                        <a:gd name="T7" fmla="*/ 10348 h 274"/>
                        <a:gd name="T8" fmla="*/ 1100 w 78"/>
                        <a:gd name="T9" fmla="*/ 9194 h 274"/>
                        <a:gd name="T10" fmla="*/ 1748 w 78"/>
                        <a:gd name="T11" fmla="*/ 5182 h 274"/>
                        <a:gd name="T12" fmla="*/ 891 w 78"/>
                        <a:gd name="T13" fmla="*/ 0 h 27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8"/>
                        <a:gd name="T22" fmla="*/ 0 h 274"/>
                        <a:gd name="T23" fmla="*/ 78 w 78"/>
                        <a:gd name="T24" fmla="*/ 274 h 27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8" h="274">
                          <a:moveTo>
                            <a:pt x="39" y="0"/>
                          </a:moveTo>
                          <a:cubicBezTo>
                            <a:pt x="23" y="45"/>
                            <a:pt x="16" y="92"/>
                            <a:pt x="0" y="137"/>
                          </a:cubicBezTo>
                          <a:cubicBezTo>
                            <a:pt x="3" y="173"/>
                            <a:pt x="3" y="209"/>
                            <a:pt x="10" y="244"/>
                          </a:cubicBezTo>
                          <a:cubicBezTo>
                            <a:pt x="12" y="256"/>
                            <a:pt x="17" y="274"/>
                            <a:pt x="29" y="274"/>
                          </a:cubicBezTo>
                          <a:cubicBezTo>
                            <a:pt x="41" y="274"/>
                            <a:pt x="42" y="254"/>
                            <a:pt x="49" y="244"/>
                          </a:cubicBezTo>
                          <a:cubicBezTo>
                            <a:pt x="73" y="170"/>
                            <a:pt x="64" y="206"/>
                            <a:pt x="78" y="137"/>
                          </a:cubicBezTo>
                          <a:cubicBezTo>
                            <a:pt x="66" y="45"/>
                            <a:pt x="63" y="69"/>
                            <a:pt x="39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292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030" y="1607"/>
                    <a:ext cx="176" cy="501"/>
                    <a:chOff x="1610" y="1071"/>
                    <a:chExt cx="195" cy="584"/>
                  </a:xfrm>
                </p:grpSpPr>
                <p:sp>
                  <p:nvSpPr>
                    <p:cNvPr id="11306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610" y="1071"/>
                      <a:ext cx="195" cy="584"/>
                    </a:xfrm>
                    <a:custGeom>
                      <a:avLst/>
                      <a:gdLst>
                        <a:gd name="T0" fmla="*/ 156 w 195"/>
                        <a:gd name="T1" fmla="*/ 8 h 584"/>
                        <a:gd name="T2" fmla="*/ 19 w 195"/>
                        <a:gd name="T3" fmla="*/ 77 h 584"/>
                        <a:gd name="T4" fmla="*/ 19 w 195"/>
                        <a:gd name="T5" fmla="*/ 458 h 584"/>
                        <a:gd name="T6" fmla="*/ 88 w 195"/>
                        <a:gd name="T7" fmla="*/ 584 h 584"/>
                        <a:gd name="T8" fmla="*/ 127 w 195"/>
                        <a:gd name="T9" fmla="*/ 575 h 584"/>
                        <a:gd name="T10" fmla="*/ 166 w 195"/>
                        <a:gd name="T11" fmla="*/ 516 h 584"/>
                        <a:gd name="T12" fmla="*/ 195 w 195"/>
                        <a:gd name="T13" fmla="*/ 409 h 584"/>
                        <a:gd name="T14" fmla="*/ 185 w 195"/>
                        <a:gd name="T15" fmla="*/ 252 h 584"/>
                        <a:gd name="T16" fmla="*/ 156 w 195"/>
                        <a:gd name="T17" fmla="*/ 155 h 584"/>
                        <a:gd name="T18" fmla="*/ 156 w 195"/>
                        <a:gd name="T19" fmla="*/ 8 h 58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95"/>
                        <a:gd name="T31" fmla="*/ 0 h 584"/>
                        <a:gd name="T32" fmla="*/ 195 w 195"/>
                        <a:gd name="T33" fmla="*/ 584 h 58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95" h="584">
                          <a:moveTo>
                            <a:pt x="156" y="8"/>
                          </a:moveTo>
                          <a:cubicBezTo>
                            <a:pt x="18" y="21"/>
                            <a:pt x="70" y="0"/>
                            <a:pt x="19" y="77"/>
                          </a:cubicBezTo>
                          <a:cubicBezTo>
                            <a:pt x="0" y="244"/>
                            <a:pt x="4" y="174"/>
                            <a:pt x="19" y="458"/>
                          </a:cubicBezTo>
                          <a:cubicBezTo>
                            <a:pt x="22" y="512"/>
                            <a:pt x="34" y="568"/>
                            <a:pt x="88" y="584"/>
                          </a:cubicBezTo>
                          <a:cubicBezTo>
                            <a:pt x="101" y="581"/>
                            <a:pt x="117" y="584"/>
                            <a:pt x="127" y="575"/>
                          </a:cubicBezTo>
                          <a:cubicBezTo>
                            <a:pt x="145" y="560"/>
                            <a:pt x="166" y="516"/>
                            <a:pt x="166" y="516"/>
                          </a:cubicBezTo>
                          <a:cubicBezTo>
                            <a:pt x="175" y="480"/>
                            <a:pt x="183" y="444"/>
                            <a:pt x="195" y="409"/>
                          </a:cubicBezTo>
                          <a:cubicBezTo>
                            <a:pt x="192" y="357"/>
                            <a:pt x="192" y="304"/>
                            <a:pt x="185" y="252"/>
                          </a:cubicBezTo>
                          <a:cubicBezTo>
                            <a:pt x="183" y="235"/>
                            <a:pt x="157" y="178"/>
                            <a:pt x="156" y="155"/>
                          </a:cubicBezTo>
                          <a:cubicBezTo>
                            <a:pt x="153" y="106"/>
                            <a:pt x="156" y="57"/>
                            <a:pt x="156" y="8"/>
                          </a:cubicBez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7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649" y="1180"/>
                      <a:ext cx="96" cy="349"/>
                    </a:xfrm>
                    <a:custGeom>
                      <a:avLst/>
                      <a:gdLst>
                        <a:gd name="T0" fmla="*/ 891 w 78"/>
                        <a:gd name="T1" fmla="*/ 0 h 274"/>
                        <a:gd name="T2" fmla="*/ 0 w 78"/>
                        <a:gd name="T3" fmla="*/ 5182 h 274"/>
                        <a:gd name="T4" fmla="*/ 217 w 78"/>
                        <a:gd name="T5" fmla="*/ 9194 h 274"/>
                        <a:gd name="T6" fmla="*/ 647 w 78"/>
                        <a:gd name="T7" fmla="*/ 10348 h 274"/>
                        <a:gd name="T8" fmla="*/ 1100 w 78"/>
                        <a:gd name="T9" fmla="*/ 9194 h 274"/>
                        <a:gd name="T10" fmla="*/ 1748 w 78"/>
                        <a:gd name="T11" fmla="*/ 5182 h 274"/>
                        <a:gd name="T12" fmla="*/ 891 w 78"/>
                        <a:gd name="T13" fmla="*/ 0 h 27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8"/>
                        <a:gd name="T22" fmla="*/ 0 h 274"/>
                        <a:gd name="T23" fmla="*/ 78 w 78"/>
                        <a:gd name="T24" fmla="*/ 274 h 27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8" h="274">
                          <a:moveTo>
                            <a:pt x="39" y="0"/>
                          </a:moveTo>
                          <a:cubicBezTo>
                            <a:pt x="23" y="45"/>
                            <a:pt x="16" y="92"/>
                            <a:pt x="0" y="137"/>
                          </a:cubicBezTo>
                          <a:cubicBezTo>
                            <a:pt x="3" y="173"/>
                            <a:pt x="3" y="209"/>
                            <a:pt x="10" y="244"/>
                          </a:cubicBezTo>
                          <a:cubicBezTo>
                            <a:pt x="12" y="256"/>
                            <a:pt x="17" y="274"/>
                            <a:pt x="29" y="274"/>
                          </a:cubicBezTo>
                          <a:cubicBezTo>
                            <a:pt x="41" y="274"/>
                            <a:pt x="42" y="254"/>
                            <a:pt x="49" y="244"/>
                          </a:cubicBezTo>
                          <a:cubicBezTo>
                            <a:pt x="73" y="170"/>
                            <a:pt x="64" y="206"/>
                            <a:pt x="78" y="137"/>
                          </a:cubicBezTo>
                          <a:cubicBezTo>
                            <a:pt x="66" y="45"/>
                            <a:pt x="63" y="69"/>
                            <a:pt x="39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293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2030" y="2113"/>
                    <a:ext cx="164" cy="506"/>
                    <a:chOff x="1610" y="1071"/>
                    <a:chExt cx="195" cy="584"/>
                  </a:xfrm>
                </p:grpSpPr>
                <p:sp>
                  <p:nvSpPr>
                    <p:cNvPr id="11304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610" y="1071"/>
                      <a:ext cx="195" cy="584"/>
                    </a:xfrm>
                    <a:custGeom>
                      <a:avLst/>
                      <a:gdLst>
                        <a:gd name="T0" fmla="*/ 156 w 195"/>
                        <a:gd name="T1" fmla="*/ 8 h 584"/>
                        <a:gd name="T2" fmla="*/ 19 w 195"/>
                        <a:gd name="T3" fmla="*/ 77 h 584"/>
                        <a:gd name="T4" fmla="*/ 19 w 195"/>
                        <a:gd name="T5" fmla="*/ 458 h 584"/>
                        <a:gd name="T6" fmla="*/ 88 w 195"/>
                        <a:gd name="T7" fmla="*/ 584 h 584"/>
                        <a:gd name="T8" fmla="*/ 127 w 195"/>
                        <a:gd name="T9" fmla="*/ 575 h 584"/>
                        <a:gd name="T10" fmla="*/ 166 w 195"/>
                        <a:gd name="T11" fmla="*/ 516 h 584"/>
                        <a:gd name="T12" fmla="*/ 195 w 195"/>
                        <a:gd name="T13" fmla="*/ 409 h 584"/>
                        <a:gd name="T14" fmla="*/ 185 w 195"/>
                        <a:gd name="T15" fmla="*/ 252 h 584"/>
                        <a:gd name="T16" fmla="*/ 156 w 195"/>
                        <a:gd name="T17" fmla="*/ 155 h 584"/>
                        <a:gd name="T18" fmla="*/ 156 w 195"/>
                        <a:gd name="T19" fmla="*/ 8 h 58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95"/>
                        <a:gd name="T31" fmla="*/ 0 h 584"/>
                        <a:gd name="T32" fmla="*/ 195 w 195"/>
                        <a:gd name="T33" fmla="*/ 584 h 58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95" h="584">
                          <a:moveTo>
                            <a:pt x="156" y="8"/>
                          </a:moveTo>
                          <a:cubicBezTo>
                            <a:pt x="18" y="21"/>
                            <a:pt x="70" y="0"/>
                            <a:pt x="19" y="77"/>
                          </a:cubicBezTo>
                          <a:cubicBezTo>
                            <a:pt x="0" y="244"/>
                            <a:pt x="4" y="174"/>
                            <a:pt x="19" y="458"/>
                          </a:cubicBezTo>
                          <a:cubicBezTo>
                            <a:pt x="22" y="512"/>
                            <a:pt x="34" y="568"/>
                            <a:pt x="88" y="584"/>
                          </a:cubicBezTo>
                          <a:cubicBezTo>
                            <a:pt x="101" y="581"/>
                            <a:pt x="117" y="584"/>
                            <a:pt x="127" y="575"/>
                          </a:cubicBezTo>
                          <a:cubicBezTo>
                            <a:pt x="145" y="560"/>
                            <a:pt x="166" y="516"/>
                            <a:pt x="166" y="516"/>
                          </a:cubicBezTo>
                          <a:cubicBezTo>
                            <a:pt x="175" y="480"/>
                            <a:pt x="183" y="444"/>
                            <a:pt x="195" y="409"/>
                          </a:cubicBezTo>
                          <a:cubicBezTo>
                            <a:pt x="192" y="357"/>
                            <a:pt x="192" y="304"/>
                            <a:pt x="185" y="252"/>
                          </a:cubicBezTo>
                          <a:cubicBezTo>
                            <a:pt x="183" y="235"/>
                            <a:pt x="157" y="178"/>
                            <a:pt x="156" y="155"/>
                          </a:cubicBezTo>
                          <a:cubicBezTo>
                            <a:pt x="153" y="106"/>
                            <a:pt x="156" y="57"/>
                            <a:pt x="156" y="8"/>
                          </a:cubicBez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5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49" y="1180"/>
                      <a:ext cx="96" cy="349"/>
                    </a:xfrm>
                    <a:custGeom>
                      <a:avLst/>
                      <a:gdLst>
                        <a:gd name="T0" fmla="*/ 891 w 78"/>
                        <a:gd name="T1" fmla="*/ 0 h 274"/>
                        <a:gd name="T2" fmla="*/ 0 w 78"/>
                        <a:gd name="T3" fmla="*/ 5182 h 274"/>
                        <a:gd name="T4" fmla="*/ 217 w 78"/>
                        <a:gd name="T5" fmla="*/ 9194 h 274"/>
                        <a:gd name="T6" fmla="*/ 647 w 78"/>
                        <a:gd name="T7" fmla="*/ 10348 h 274"/>
                        <a:gd name="T8" fmla="*/ 1100 w 78"/>
                        <a:gd name="T9" fmla="*/ 9194 h 274"/>
                        <a:gd name="T10" fmla="*/ 1748 w 78"/>
                        <a:gd name="T11" fmla="*/ 5182 h 274"/>
                        <a:gd name="T12" fmla="*/ 891 w 78"/>
                        <a:gd name="T13" fmla="*/ 0 h 27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8"/>
                        <a:gd name="T22" fmla="*/ 0 h 274"/>
                        <a:gd name="T23" fmla="*/ 78 w 78"/>
                        <a:gd name="T24" fmla="*/ 274 h 27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8" h="274">
                          <a:moveTo>
                            <a:pt x="39" y="0"/>
                          </a:moveTo>
                          <a:cubicBezTo>
                            <a:pt x="23" y="45"/>
                            <a:pt x="16" y="92"/>
                            <a:pt x="0" y="137"/>
                          </a:cubicBezTo>
                          <a:cubicBezTo>
                            <a:pt x="3" y="173"/>
                            <a:pt x="3" y="209"/>
                            <a:pt x="10" y="244"/>
                          </a:cubicBezTo>
                          <a:cubicBezTo>
                            <a:pt x="12" y="256"/>
                            <a:pt x="17" y="274"/>
                            <a:pt x="29" y="274"/>
                          </a:cubicBezTo>
                          <a:cubicBezTo>
                            <a:pt x="41" y="274"/>
                            <a:pt x="42" y="254"/>
                            <a:pt x="49" y="244"/>
                          </a:cubicBezTo>
                          <a:cubicBezTo>
                            <a:pt x="73" y="170"/>
                            <a:pt x="64" y="206"/>
                            <a:pt x="78" y="137"/>
                          </a:cubicBezTo>
                          <a:cubicBezTo>
                            <a:pt x="66" y="45"/>
                            <a:pt x="63" y="69"/>
                            <a:pt x="39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294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030" y="2618"/>
                    <a:ext cx="176" cy="500"/>
                    <a:chOff x="1610" y="1071"/>
                    <a:chExt cx="195" cy="584"/>
                  </a:xfrm>
                </p:grpSpPr>
                <p:sp>
                  <p:nvSpPr>
                    <p:cNvPr id="11302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610" y="1071"/>
                      <a:ext cx="195" cy="584"/>
                    </a:xfrm>
                    <a:custGeom>
                      <a:avLst/>
                      <a:gdLst>
                        <a:gd name="T0" fmla="*/ 156 w 195"/>
                        <a:gd name="T1" fmla="*/ 8 h 584"/>
                        <a:gd name="T2" fmla="*/ 19 w 195"/>
                        <a:gd name="T3" fmla="*/ 77 h 584"/>
                        <a:gd name="T4" fmla="*/ 19 w 195"/>
                        <a:gd name="T5" fmla="*/ 458 h 584"/>
                        <a:gd name="T6" fmla="*/ 88 w 195"/>
                        <a:gd name="T7" fmla="*/ 584 h 584"/>
                        <a:gd name="T8" fmla="*/ 127 w 195"/>
                        <a:gd name="T9" fmla="*/ 575 h 584"/>
                        <a:gd name="T10" fmla="*/ 166 w 195"/>
                        <a:gd name="T11" fmla="*/ 516 h 584"/>
                        <a:gd name="T12" fmla="*/ 195 w 195"/>
                        <a:gd name="T13" fmla="*/ 409 h 584"/>
                        <a:gd name="T14" fmla="*/ 185 w 195"/>
                        <a:gd name="T15" fmla="*/ 252 h 584"/>
                        <a:gd name="T16" fmla="*/ 156 w 195"/>
                        <a:gd name="T17" fmla="*/ 155 h 584"/>
                        <a:gd name="T18" fmla="*/ 156 w 195"/>
                        <a:gd name="T19" fmla="*/ 8 h 58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95"/>
                        <a:gd name="T31" fmla="*/ 0 h 584"/>
                        <a:gd name="T32" fmla="*/ 195 w 195"/>
                        <a:gd name="T33" fmla="*/ 584 h 58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95" h="584">
                          <a:moveTo>
                            <a:pt x="156" y="8"/>
                          </a:moveTo>
                          <a:cubicBezTo>
                            <a:pt x="18" y="21"/>
                            <a:pt x="70" y="0"/>
                            <a:pt x="19" y="77"/>
                          </a:cubicBezTo>
                          <a:cubicBezTo>
                            <a:pt x="0" y="244"/>
                            <a:pt x="4" y="174"/>
                            <a:pt x="19" y="458"/>
                          </a:cubicBezTo>
                          <a:cubicBezTo>
                            <a:pt x="22" y="512"/>
                            <a:pt x="34" y="568"/>
                            <a:pt x="88" y="584"/>
                          </a:cubicBezTo>
                          <a:cubicBezTo>
                            <a:pt x="101" y="581"/>
                            <a:pt x="117" y="584"/>
                            <a:pt x="127" y="575"/>
                          </a:cubicBezTo>
                          <a:cubicBezTo>
                            <a:pt x="145" y="560"/>
                            <a:pt x="166" y="516"/>
                            <a:pt x="166" y="516"/>
                          </a:cubicBezTo>
                          <a:cubicBezTo>
                            <a:pt x="175" y="480"/>
                            <a:pt x="183" y="444"/>
                            <a:pt x="195" y="409"/>
                          </a:cubicBezTo>
                          <a:cubicBezTo>
                            <a:pt x="192" y="357"/>
                            <a:pt x="192" y="304"/>
                            <a:pt x="185" y="252"/>
                          </a:cubicBezTo>
                          <a:cubicBezTo>
                            <a:pt x="183" y="235"/>
                            <a:pt x="157" y="178"/>
                            <a:pt x="156" y="155"/>
                          </a:cubicBezTo>
                          <a:cubicBezTo>
                            <a:pt x="153" y="106"/>
                            <a:pt x="156" y="57"/>
                            <a:pt x="156" y="8"/>
                          </a:cubicBez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3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649" y="1180"/>
                      <a:ext cx="96" cy="349"/>
                    </a:xfrm>
                    <a:custGeom>
                      <a:avLst/>
                      <a:gdLst>
                        <a:gd name="T0" fmla="*/ 891 w 78"/>
                        <a:gd name="T1" fmla="*/ 0 h 274"/>
                        <a:gd name="T2" fmla="*/ 0 w 78"/>
                        <a:gd name="T3" fmla="*/ 5182 h 274"/>
                        <a:gd name="T4" fmla="*/ 217 w 78"/>
                        <a:gd name="T5" fmla="*/ 9194 h 274"/>
                        <a:gd name="T6" fmla="*/ 647 w 78"/>
                        <a:gd name="T7" fmla="*/ 10348 h 274"/>
                        <a:gd name="T8" fmla="*/ 1100 w 78"/>
                        <a:gd name="T9" fmla="*/ 9194 h 274"/>
                        <a:gd name="T10" fmla="*/ 1748 w 78"/>
                        <a:gd name="T11" fmla="*/ 5182 h 274"/>
                        <a:gd name="T12" fmla="*/ 891 w 78"/>
                        <a:gd name="T13" fmla="*/ 0 h 27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8"/>
                        <a:gd name="T22" fmla="*/ 0 h 274"/>
                        <a:gd name="T23" fmla="*/ 78 w 78"/>
                        <a:gd name="T24" fmla="*/ 274 h 27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8" h="274">
                          <a:moveTo>
                            <a:pt x="39" y="0"/>
                          </a:moveTo>
                          <a:cubicBezTo>
                            <a:pt x="23" y="45"/>
                            <a:pt x="16" y="92"/>
                            <a:pt x="0" y="137"/>
                          </a:cubicBezTo>
                          <a:cubicBezTo>
                            <a:pt x="3" y="173"/>
                            <a:pt x="3" y="209"/>
                            <a:pt x="10" y="244"/>
                          </a:cubicBezTo>
                          <a:cubicBezTo>
                            <a:pt x="12" y="256"/>
                            <a:pt x="17" y="274"/>
                            <a:pt x="29" y="274"/>
                          </a:cubicBezTo>
                          <a:cubicBezTo>
                            <a:pt x="41" y="274"/>
                            <a:pt x="42" y="254"/>
                            <a:pt x="49" y="244"/>
                          </a:cubicBezTo>
                          <a:cubicBezTo>
                            <a:pt x="73" y="170"/>
                            <a:pt x="64" y="206"/>
                            <a:pt x="78" y="137"/>
                          </a:cubicBezTo>
                          <a:cubicBezTo>
                            <a:pt x="66" y="45"/>
                            <a:pt x="63" y="69"/>
                            <a:pt x="39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295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2001" y="3084"/>
                    <a:ext cx="205" cy="646"/>
                    <a:chOff x="1610" y="1071"/>
                    <a:chExt cx="195" cy="584"/>
                  </a:xfrm>
                </p:grpSpPr>
                <p:sp>
                  <p:nvSpPr>
                    <p:cNvPr id="11300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610" y="1071"/>
                      <a:ext cx="195" cy="584"/>
                    </a:xfrm>
                    <a:custGeom>
                      <a:avLst/>
                      <a:gdLst>
                        <a:gd name="T0" fmla="*/ 156 w 195"/>
                        <a:gd name="T1" fmla="*/ 8 h 584"/>
                        <a:gd name="T2" fmla="*/ 19 w 195"/>
                        <a:gd name="T3" fmla="*/ 77 h 584"/>
                        <a:gd name="T4" fmla="*/ 19 w 195"/>
                        <a:gd name="T5" fmla="*/ 458 h 584"/>
                        <a:gd name="T6" fmla="*/ 88 w 195"/>
                        <a:gd name="T7" fmla="*/ 584 h 584"/>
                        <a:gd name="T8" fmla="*/ 127 w 195"/>
                        <a:gd name="T9" fmla="*/ 575 h 584"/>
                        <a:gd name="T10" fmla="*/ 166 w 195"/>
                        <a:gd name="T11" fmla="*/ 516 h 584"/>
                        <a:gd name="T12" fmla="*/ 195 w 195"/>
                        <a:gd name="T13" fmla="*/ 409 h 584"/>
                        <a:gd name="T14" fmla="*/ 185 w 195"/>
                        <a:gd name="T15" fmla="*/ 252 h 584"/>
                        <a:gd name="T16" fmla="*/ 156 w 195"/>
                        <a:gd name="T17" fmla="*/ 155 h 584"/>
                        <a:gd name="T18" fmla="*/ 156 w 195"/>
                        <a:gd name="T19" fmla="*/ 8 h 58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95"/>
                        <a:gd name="T31" fmla="*/ 0 h 584"/>
                        <a:gd name="T32" fmla="*/ 195 w 195"/>
                        <a:gd name="T33" fmla="*/ 584 h 58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95" h="584">
                          <a:moveTo>
                            <a:pt x="156" y="8"/>
                          </a:moveTo>
                          <a:cubicBezTo>
                            <a:pt x="18" y="21"/>
                            <a:pt x="70" y="0"/>
                            <a:pt x="19" y="77"/>
                          </a:cubicBezTo>
                          <a:cubicBezTo>
                            <a:pt x="0" y="244"/>
                            <a:pt x="4" y="174"/>
                            <a:pt x="19" y="458"/>
                          </a:cubicBezTo>
                          <a:cubicBezTo>
                            <a:pt x="22" y="512"/>
                            <a:pt x="34" y="568"/>
                            <a:pt x="88" y="584"/>
                          </a:cubicBezTo>
                          <a:cubicBezTo>
                            <a:pt x="101" y="581"/>
                            <a:pt x="117" y="584"/>
                            <a:pt x="127" y="575"/>
                          </a:cubicBezTo>
                          <a:cubicBezTo>
                            <a:pt x="145" y="560"/>
                            <a:pt x="166" y="516"/>
                            <a:pt x="166" y="516"/>
                          </a:cubicBezTo>
                          <a:cubicBezTo>
                            <a:pt x="175" y="480"/>
                            <a:pt x="183" y="444"/>
                            <a:pt x="195" y="409"/>
                          </a:cubicBezTo>
                          <a:cubicBezTo>
                            <a:pt x="192" y="357"/>
                            <a:pt x="192" y="304"/>
                            <a:pt x="185" y="252"/>
                          </a:cubicBezTo>
                          <a:cubicBezTo>
                            <a:pt x="183" y="235"/>
                            <a:pt x="157" y="178"/>
                            <a:pt x="156" y="155"/>
                          </a:cubicBezTo>
                          <a:cubicBezTo>
                            <a:pt x="153" y="106"/>
                            <a:pt x="156" y="57"/>
                            <a:pt x="156" y="8"/>
                          </a:cubicBez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1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1649" y="1180"/>
                      <a:ext cx="96" cy="349"/>
                    </a:xfrm>
                    <a:custGeom>
                      <a:avLst/>
                      <a:gdLst>
                        <a:gd name="T0" fmla="*/ 891 w 78"/>
                        <a:gd name="T1" fmla="*/ 0 h 274"/>
                        <a:gd name="T2" fmla="*/ 0 w 78"/>
                        <a:gd name="T3" fmla="*/ 5182 h 274"/>
                        <a:gd name="T4" fmla="*/ 217 w 78"/>
                        <a:gd name="T5" fmla="*/ 9194 h 274"/>
                        <a:gd name="T6" fmla="*/ 647 w 78"/>
                        <a:gd name="T7" fmla="*/ 10348 h 274"/>
                        <a:gd name="T8" fmla="*/ 1100 w 78"/>
                        <a:gd name="T9" fmla="*/ 9194 h 274"/>
                        <a:gd name="T10" fmla="*/ 1748 w 78"/>
                        <a:gd name="T11" fmla="*/ 5182 h 274"/>
                        <a:gd name="T12" fmla="*/ 891 w 78"/>
                        <a:gd name="T13" fmla="*/ 0 h 27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8"/>
                        <a:gd name="T22" fmla="*/ 0 h 274"/>
                        <a:gd name="T23" fmla="*/ 78 w 78"/>
                        <a:gd name="T24" fmla="*/ 274 h 27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8" h="274">
                          <a:moveTo>
                            <a:pt x="39" y="0"/>
                          </a:moveTo>
                          <a:cubicBezTo>
                            <a:pt x="23" y="45"/>
                            <a:pt x="16" y="92"/>
                            <a:pt x="0" y="137"/>
                          </a:cubicBezTo>
                          <a:cubicBezTo>
                            <a:pt x="3" y="173"/>
                            <a:pt x="3" y="209"/>
                            <a:pt x="10" y="244"/>
                          </a:cubicBezTo>
                          <a:cubicBezTo>
                            <a:pt x="12" y="256"/>
                            <a:pt x="17" y="274"/>
                            <a:pt x="29" y="274"/>
                          </a:cubicBezTo>
                          <a:cubicBezTo>
                            <a:pt x="41" y="274"/>
                            <a:pt x="42" y="254"/>
                            <a:pt x="49" y="244"/>
                          </a:cubicBezTo>
                          <a:cubicBezTo>
                            <a:pt x="73" y="170"/>
                            <a:pt x="64" y="206"/>
                            <a:pt x="78" y="137"/>
                          </a:cubicBezTo>
                          <a:cubicBezTo>
                            <a:pt x="66" y="45"/>
                            <a:pt x="63" y="69"/>
                            <a:pt x="39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296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2041" y="28"/>
                    <a:ext cx="177" cy="500"/>
                    <a:chOff x="1610" y="1071"/>
                    <a:chExt cx="195" cy="584"/>
                  </a:xfrm>
                </p:grpSpPr>
                <p:sp>
                  <p:nvSpPr>
                    <p:cNvPr id="11298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1610" y="1071"/>
                      <a:ext cx="195" cy="584"/>
                    </a:xfrm>
                    <a:custGeom>
                      <a:avLst/>
                      <a:gdLst>
                        <a:gd name="T0" fmla="*/ 156 w 195"/>
                        <a:gd name="T1" fmla="*/ 8 h 584"/>
                        <a:gd name="T2" fmla="*/ 19 w 195"/>
                        <a:gd name="T3" fmla="*/ 77 h 584"/>
                        <a:gd name="T4" fmla="*/ 19 w 195"/>
                        <a:gd name="T5" fmla="*/ 458 h 584"/>
                        <a:gd name="T6" fmla="*/ 88 w 195"/>
                        <a:gd name="T7" fmla="*/ 584 h 584"/>
                        <a:gd name="T8" fmla="*/ 127 w 195"/>
                        <a:gd name="T9" fmla="*/ 575 h 584"/>
                        <a:gd name="T10" fmla="*/ 166 w 195"/>
                        <a:gd name="T11" fmla="*/ 516 h 584"/>
                        <a:gd name="T12" fmla="*/ 195 w 195"/>
                        <a:gd name="T13" fmla="*/ 409 h 584"/>
                        <a:gd name="T14" fmla="*/ 185 w 195"/>
                        <a:gd name="T15" fmla="*/ 252 h 584"/>
                        <a:gd name="T16" fmla="*/ 156 w 195"/>
                        <a:gd name="T17" fmla="*/ 155 h 584"/>
                        <a:gd name="T18" fmla="*/ 156 w 195"/>
                        <a:gd name="T19" fmla="*/ 8 h 58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95"/>
                        <a:gd name="T31" fmla="*/ 0 h 584"/>
                        <a:gd name="T32" fmla="*/ 195 w 195"/>
                        <a:gd name="T33" fmla="*/ 584 h 58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95" h="584">
                          <a:moveTo>
                            <a:pt x="156" y="8"/>
                          </a:moveTo>
                          <a:cubicBezTo>
                            <a:pt x="18" y="21"/>
                            <a:pt x="70" y="0"/>
                            <a:pt x="19" y="77"/>
                          </a:cubicBezTo>
                          <a:cubicBezTo>
                            <a:pt x="0" y="244"/>
                            <a:pt x="4" y="174"/>
                            <a:pt x="19" y="458"/>
                          </a:cubicBezTo>
                          <a:cubicBezTo>
                            <a:pt x="22" y="512"/>
                            <a:pt x="34" y="568"/>
                            <a:pt x="88" y="584"/>
                          </a:cubicBezTo>
                          <a:cubicBezTo>
                            <a:pt x="101" y="581"/>
                            <a:pt x="117" y="584"/>
                            <a:pt x="127" y="575"/>
                          </a:cubicBezTo>
                          <a:cubicBezTo>
                            <a:pt x="145" y="560"/>
                            <a:pt x="166" y="516"/>
                            <a:pt x="166" y="516"/>
                          </a:cubicBezTo>
                          <a:cubicBezTo>
                            <a:pt x="175" y="480"/>
                            <a:pt x="183" y="444"/>
                            <a:pt x="195" y="409"/>
                          </a:cubicBezTo>
                          <a:cubicBezTo>
                            <a:pt x="192" y="357"/>
                            <a:pt x="192" y="304"/>
                            <a:pt x="185" y="252"/>
                          </a:cubicBezTo>
                          <a:cubicBezTo>
                            <a:pt x="183" y="235"/>
                            <a:pt x="157" y="178"/>
                            <a:pt x="156" y="155"/>
                          </a:cubicBezTo>
                          <a:cubicBezTo>
                            <a:pt x="153" y="106"/>
                            <a:pt x="156" y="57"/>
                            <a:pt x="156" y="8"/>
                          </a:cubicBez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9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1649" y="1180"/>
                      <a:ext cx="96" cy="349"/>
                    </a:xfrm>
                    <a:custGeom>
                      <a:avLst/>
                      <a:gdLst>
                        <a:gd name="T0" fmla="*/ 891 w 78"/>
                        <a:gd name="T1" fmla="*/ 0 h 274"/>
                        <a:gd name="T2" fmla="*/ 0 w 78"/>
                        <a:gd name="T3" fmla="*/ 5182 h 274"/>
                        <a:gd name="T4" fmla="*/ 217 w 78"/>
                        <a:gd name="T5" fmla="*/ 9194 h 274"/>
                        <a:gd name="T6" fmla="*/ 647 w 78"/>
                        <a:gd name="T7" fmla="*/ 10348 h 274"/>
                        <a:gd name="T8" fmla="*/ 1100 w 78"/>
                        <a:gd name="T9" fmla="*/ 9194 h 274"/>
                        <a:gd name="T10" fmla="*/ 1748 w 78"/>
                        <a:gd name="T11" fmla="*/ 5182 h 274"/>
                        <a:gd name="T12" fmla="*/ 891 w 78"/>
                        <a:gd name="T13" fmla="*/ 0 h 27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8"/>
                        <a:gd name="T22" fmla="*/ 0 h 274"/>
                        <a:gd name="T23" fmla="*/ 78 w 78"/>
                        <a:gd name="T24" fmla="*/ 274 h 27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8" h="274">
                          <a:moveTo>
                            <a:pt x="39" y="0"/>
                          </a:moveTo>
                          <a:cubicBezTo>
                            <a:pt x="23" y="45"/>
                            <a:pt x="16" y="92"/>
                            <a:pt x="0" y="137"/>
                          </a:cubicBezTo>
                          <a:cubicBezTo>
                            <a:pt x="3" y="173"/>
                            <a:pt x="3" y="209"/>
                            <a:pt x="10" y="244"/>
                          </a:cubicBezTo>
                          <a:cubicBezTo>
                            <a:pt x="12" y="256"/>
                            <a:pt x="17" y="274"/>
                            <a:pt x="29" y="274"/>
                          </a:cubicBezTo>
                          <a:cubicBezTo>
                            <a:pt x="41" y="274"/>
                            <a:pt x="42" y="254"/>
                            <a:pt x="49" y="244"/>
                          </a:cubicBezTo>
                          <a:cubicBezTo>
                            <a:pt x="73" y="170"/>
                            <a:pt x="64" y="206"/>
                            <a:pt x="78" y="137"/>
                          </a:cubicBezTo>
                          <a:cubicBezTo>
                            <a:pt x="66" y="45"/>
                            <a:pt x="63" y="69"/>
                            <a:pt x="39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297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3" y="28"/>
                    <a:ext cx="68" cy="3992"/>
                  </a:xfrm>
                  <a:prstGeom prst="line">
                    <a:avLst/>
                  </a:prstGeom>
                  <a:noFill/>
                  <a:ln w="76200" cmpd="tri">
                    <a:solidFill>
                      <a:srgbClr val="00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89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3560" y="28"/>
                  <a:ext cx="33" cy="3946"/>
                </a:xfrm>
                <a:prstGeom prst="line">
                  <a:avLst/>
                </a:prstGeom>
                <a:noFill/>
                <a:ln w="76200" cmpd="tri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23265" name="Text Box 353"/>
          <p:cNvSpPr txBox="1">
            <a:spLocks noChangeArrowheads="1"/>
          </p:cNvSpPr>
          <p:nvPr/>
        </p:nvSpPr>
        <p:spPr bwMode="auto">
          <a:xfrm>
            <a:off x="3470275" y="-26988"/>
            <a:ext cx="1974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00"/>
                </a:solidFill>
                <a:cs typeface="Angsana New" charset="0"/>
              </a:rPr>
              <a:t>Autoreactive </a:t>
            </a:r>
          </a:p>
          <a:p>
            <a:pPr eaLnBrk="1" hangingPunct="1"/>
            <a:r>
              <a:rPr lang="en-US" sz="2200">
                <a:solidFill>
                  <a:srgbClr val="FFFF00"/>
                </a:solidFill>
                <a:cs typeface="Angsana New" charset="0"/>
              </a:rPr>
              <a:t>T-cells</a:t>
            </a:r>
          </a:p>
        </p:txBody>
      </p:sp>
      <p:grpSp>
        <p:nvGrpSpPr>
          <p:cNvPr id="12403" name="Group 356"/>
          <p:cNvGrpSpPr>
            <a:grpSpLocks/>
          </p:cNvGrpSpPr>
          <p:nvPr/>
        </p:nvGrpSpPr>
        <p:grpSpPr bwMode="auto">
          <a:xfrm>
            <a:off x="3419475" y="5876925"/>
            <a:ext cx="1944688" cy="858838"/>
            <a:chOff x="2154" y="3702"/>
            <a:chExt cx="1225" cy="541"/>
          </a:xfrm>
        </p:grpSpPr>
        <p:sp>
          <p:nvSpPr>
            <p:cNvPr id="11277" name="Text Box 354"/>
            <p:cNvSpPr txBox="1">
              <a:spLocks noChangeArrowheads="1"/>
            </p:cNvSpPr>
            <p:nvPr/>
          </p:nvSpPr>
          <p:spPr bwMode="auto">
            <a:xfrm>
              <a:off x="2154" y="3974"/>
              <a:ext cx="120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solidFill>
                    <a:srgbClr val="FFFF00"/>
                  </a:solidFill>
                </a:rPr>
                <a:t>blood barrier</a:t>
              </a:r>
            </a:p>
          </p:txBody>
        </p:sp>
        <p:sp>
          <p:nvSpPr>
            <p:cNvPr id="11278" name="Freeform 355"/>
            <p:cNvSpPr>
              <a:spLocks/>
            </p:cNvSpPr>
            <p:nvPr/>
          </p:nvSpPr>
          <p:spPr bwMode="auto">
            <a:xfrm>
              <a:off x="2245" y="3702"/>
              <a:ext cx="1134" cy="272"/>
            </a:xfrm>
            <a:custGeom>
              <a:avLst/>
              <a:gdLst>
                <a:gd name="T0" fmla="*/ 0 w 1588"/>
                <a:gd name="T1" fmla="*/ 0 h 182"/>
                <a:gd name="T2" fmla="*/ 4 w 1588"/>
                <a:gd name="T3" fmla="*/ 75534 h 182"/>
                <a:gd name="T4" fmla="*/ 10 w 1588"/>
                <a:gd name="T5" fmla="*/ 0 h 182"/>
                <a:gd name="T6" fmla="*/ 0 60000 65536"/>
                <a:gd name="T7" fmla="*/ 0 60000 65536"/>
                <a:gd name="T8" fmla="*/ 0 60000 65536"/>
                <a:gd name="T9" fmla="*/ 0 w 1588"/>
                <a:gd name="T10" fmla="*/ 0 h 182"/>
                <a:gd name="T11" fmla="*/ 1588 w 1588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82">
                  <a:moveTo>
                    <a:pt x="0" y="0"/>
                  </a:moveTo>
                  <a:lnTo>
                    <a:pt x="681" y="182"/>
                  </a:lnTo>
                  <a:lnTo>
                    <a:pt x="1588" y="0"/>
                  </a:ln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3335" name="Text Box 423"/>
          <p:cNvSpPr txBox="1">
            <a:spLocks noChangeArrowheads="1"/>
          </p:cNvSpPr>
          <p:nvPr/>
        </p:nvSpPr>
        <p:spPr bwMode="auto">
          <a:xfrm>
            <a:off x="755650" y="5876925"/>
            <a:ext cx="20335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00"/>
                </a:solidFill>
              </a:rPr>
              <a:t>Normal tissue</a:t>
            </a:r>
          </a:p>
        </p:txBody>
      </p:sp>
      <p:grpSp>
        <p:nvGrpSpPr>
          <p:cNvPr id="12404" name="Group 428"/>
          <p:cNvGrpSpPr>
            <a:grpSpLocks/>
          </p:cNvGrpSpPr>
          <p:nvPr/>
        </p:nvGrpSpPr>
        <p:grpSpPr bwMode="auto">
          <a:xfrm>
            <a:off x="6877050" y="5734050"/>
            <a:ext cx="1150938" cy="714375"/>
            <a:chOff x="4332" y="3612"/>
            <a:chExt cx="725" cy="450"/>
          </a:xfrm>
        </p:grpSpPr>
        <p:sp>
          <p:nvSpPr>
            <p:cNvPr id="423337" name="Text Box 425"/>
            <p:cNvSpPr txBox="1">
              <a:spLocks noChangeArrowheads="1"/>
            </p:cNvSpPr>
            <p:nvPr/>
          </p:nvSpPr>
          <p:spPr bwMode="auto">
            <a:xfrm>
              <a:off x="4332" y="3793"/>
              <a:ext cx="723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FFFF00"/>
                  </a:solidFill>
                  <a:ea typeface="+mn-ea"/>
                </a:rPr>
                <a:t>Self Ag</a:t>
              </a:r>
            </a:p>
          </p:txBody>
        </p:sp>
        <p:sp>
          <p:nvSpPr>
            <p:cNvPr id="11275" name="Line 426"/>
            <p:cNvSpPr>
              <a:spLocks noChangeShapeType="1"/>
            </p:cNvSpPr>
            <p:nvPr/>
          </p:nvSpPr>
          <p:spPr bwMode="auto">
            <a:xfrm flipV="1">
              <a:off x="4830" y="3612"/>
              <a:ext cx="91" cy="22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427"/>
            <p:cNvSpPr>
              <a:spLocks noChangeShapeType="1"/>
            </p:cNvSpPr>
            <p:nvPr/>
          </p:nvSpPr>
          <p:spPr bwMode="auto">
            <a:xfrm flipV="1">
              <a:off x="4830" y="3612"/>
              <a:ext cx="227" cy="22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6886E-6 C 0.00174 0.0007 0.00382 0.0007 0.00504 0.00232 C 0.00781 0.00603 0.0092 0.02016 0.01007 0.0248 C 0.01181 0.05144 0.00347 0.06557 -0.00538 0.0899 C -0.00868 0.09871 -0.06302 0.13022 -0.06545 0.13972 C -0.06667 0.14435 0.01059 0.18559 0.01059 0.18582 C 0.03056 0.21432 -0.0224 0.24931 -0.02014 0.28198 C -0.01354 0.31789 -0.00347 0.32924 0.0132 0.35844 C 0.01493 0.36516 0.08889 0.40061 0.09184 0.40663 C 0.09618 0.41567 0.0507 0.47822 0.0533 0.48842 C 0.0408 0.51553 0.03837 0.55353 0.01684 0.56882 C 0.01181 0.57878 -0.07118 0.53453 -0.07483 0.54889 C -0.07621 0.55353 -0.02986 0.59407 -0.03212 0.59871 C -0.02187 0.61562 -0.01701 0.63161 -0.01371 0.65037 " pathEditMode="relative" rAng="0" ptsTypes="ffffffffffffff">
                                      <p:cBhvr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325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265" grpId="0"/>
      <p:bldP spid="4233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00063" y="2571750"/>
            <a:ext cx="82153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0">
                <a:solidFill>
                  <a:srgbClr val="FFFF00"/>
                </a:solidFill>
                <a:latin typeface="Arial Rounded MT Bold" charset="0"/>
              </a:rPr>
              <a:t>Failure of Immune Tolerance </a:t>
            </a:r>
          </a:p>
          <a:p>
            <a:pPr eaLnBrk="1" hangingPunct="1"/>
            <a:r>
              <a:rPr lang="en-US" sz="4400" b="0">
                <a:solidFill>
                  <a:srgbClr val="FFFF00"/>
                </a:solidFill>
                <a:latin typeface="Arial Rounded MT Bold" charset="0"/>
              </a:rPr>
              <a:t>(Development of Autoimmunity)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Arial Rounded MT Bold" charset="0"/>
              </a:rPr>
              <a:t>Induction of Autoimmunity</a:t>
            </a:r>
            <a:br>
              <a:rPr lang="en-US">
                <a:solidFill>
                  <a:srgbClr val="FFFF00"/>
                </a:solidFill>
                <a:latin typeface="Arial Rounded MT Bold" charset="0"/>
              </a:rPr>
            </a:br>
            <a:r>
              <a:rPr lang="ja-JP" altLang="en-US">
                <a:solidFill>
                  <a:srgbClr val="FFFF00"/>
                </a:solidFill>
                <a:latin typeface="Arial Rounded MT Bold" charset="0"/>
              </a:rPr>
              <a:t>“</a:t>
            </a:r>
            <a:r>
              <a:rPr lang="en-US">
                <a:solidFill>
                  <a:srgbClr val="FFFF00"/>
                </a:solidFill>
                <a:latin typeface="Arial Rounded MT Bold" charset="0"/>
              </a:rPr>
              <a:t>Proposed Mechanisms!</a:t>
            </a:r>
            <a:r>
              <a:rPr lang="ja-JP" altLang="en-US">
                <a:solidFill>
                  <a:srgbClr val="FFFF00"/>
                </a:solidFill>
                <a:latin typeface="Arial Rounded MT Bold" charset="0"/>
              </a:rPr>
              <a:t>”</a:t>
            </a:r>
            <a:endParaRPr lang="en-US">
              <a:solidFill>
                <a:srgbClr val="FFFF00"/>
              </a:solidFill>
              <a:latin typeface="Arial Rounded MT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2205038"/>
            <a:ext cx="7772400" cy="41148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Sequestered antigens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Molecular mimicry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Inappropriate class II MHC expression on none-antigen presenting cells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Polyclonal B cell activation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  <a:ea typeface="+mn-ea"/>
            </a:endParaRPr>
          </a:p>
          <a:p>
            <a:pPr>
              <a:defRPr/>
            </a:pPr>
            <a:endParaRPr lang="en-US" sz="2800" dirty="0">
              <a:latin typeface="Arial Rounded MT Bold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Arial Rounded MT Bold" charset="0"/>
              </a:rPr>
              <a:t>1. Sequestered antigens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700213"/>
            <a:ext cx="813752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Some self-antigens are sequestered (hidden) in specialized tissues.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These are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not seen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by the developing immune system – will not induce self-tolerance.</a:t>
            </a:r>
          </a:p>
          <a:p>
            <a:pPr eaLnBrk="1" hangingPunct="1">
              <a:lnSpc>
                <a:spcPct val="80000"/>
              </a:lnSpc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Exposure of T cells to these normally sequestered/tissue-specific self-antigens in the periphery results in their activation.</a:t>
            </a:r>
            <a:r>
              <a:rPr lang="en-US">
                <a:solidFill>
                  <a:schemeClr val="bg1"/>
                </a:solidFill>
                <a:latin typeface="Arial Rounded MT Bold" charset="0"/>
              </a:rPr>
              <a:t> </a:t>
            </a: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58800" y="500063"/>
            <a:ext cx="802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Examples of </a:t>
            </a:r>
            <a:r>
              <a:rPr lang="en-US" sz="36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Sequestered</a:t>
            </a: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 Antigens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27088" y="1773238"/>
            <a:ext cx="72739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Aft>
                <a:spcPct val="50000"/>
              </a:spcAft>
            </a:pPr>
            <a:r>
              <a:rPr lang="en-US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Myelin basic protein</a:t>
            </a: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 (MBP), associated with MS</a:t>
            </a:r>
          </a:p>
          <a:p>
            <a:pPr algn="l" eaLnBrk="1" hangingPunct="1">
              <a:spcAft>
                <a:spcPct val="50000"/>
              </a:spcAft>
            </a:pPr>
            <a:r>
              <a:rPr lang="en-US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Sperm-associated antigens</a:t>
            </a: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 in some individuals following vasectomy</a:t>
            </a:r>
          </a:p>
          <a:p>
            <a:pPr algn="l" eaLnBrk="1" hangingPunct="1">
              <a:spcAft>
                <a:spcPct val="50000"/>
              </a:spcAft>
            </a:pPr>
            <a:r>
              <a:rPr lang="en-US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Lens and corneal</a:t>
            </a: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 proteins of the eye following infection or trauma</a:t>
            </a:r>
          </a:p>
          <a:p>
            <a:pPr algn="l" eaLnBrk="1" hangingPunct="1">
              <a:spcAft>
                <a:spcPct val="50000"/>
              </a:spcAft>
            </a:pPr>
            <a:r>
              <a:rPr lang="en-US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Heart muscle antigens</a:t>
            </a: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 following myocardial infarction</a:t>
            </a: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642938" y="1643063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Viruses and bacteria possess antigenic determinants that are very similar, or even identical, to normal host cell components.</a:t>
            </a:r>
          </a:p>
          <a:p>
            <a:pPr eaLnBrk="1" hangingPunct="1">
              <a:buFontTx/>
              <a:buNone/>
            </a:pP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</a:endParaRPr>
          </a:p>
          <a:p>
            <a:pPr eaLnBrk="1" hangingPunct="1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This phenomenon, known as </a:t>
            </a:r>
            <a:r>
              <a:rPr lang="en-US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molecular mimicry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, occurs in a wide variety of organisms.</a:t>
            </a:r>
          </a:p>
          <a:p>
            <a:pPr eaLnBrk="1" hangingPunct="1"/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</a:endParaRPr>
          </a:p>
          <a:p>
            <a:pPr eaLnBrk="1" hangingPunct="1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Molecular mimicry may be the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initiating step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in a variety of autoimmune diseases.</a:t>
            </a:r>
          </a:p>
        </p:txBody>
      </p:sp>
      <p:sp>
        <p:nvSpPr>
          <p:cNvPr id="19463" name="Text Box 7"/>
          <p:cNvSpPr txBox="1">
            <a:spLocks noGrp="1" noChangeArrowheads="1"/>
          </p:cNvSpPr>
          <p:nvPr>
            <p:ph type="title"/>
          </p:nvPr>
        </p:nvSpPr>
        <p:spPr>
          <a:xfrm>
            <a:off x="539750" y="404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j-ea"/>
              </a:rPr>
              <a:t>2. Molecular Mimicry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j-ea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j-ea"/>
              </a:rPr>
              <a:t>(Cross-reacting Antigens)</a:t>
            </a:r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  <a:ea typeface="+mj-ea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52500" y="0"/>
            <a:ext cx="7172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Examples of Molecular Mimicry</a:t>
            </a:r>
          </a:p>
        </p:txBody>
      </p:sp>
      <p:grpSp>
        <p:nvGrpSpPr>
          <p:cNvPr id="18435" name="Group 8"/>
          <p:cNvGrpSpPr>
            <a:grpSpLocks/>
          </p:cNvGrpSpPr>
          <p:nvPr/>
        </p:nvGrpSpPr>
        <p:grpSpPr bwMode="auto">
          <a:xfrm>
            <a:off x="0" y="836613"/>
            <a:ext cx="9144000" cy="6021387"/>
            <a:chOff x="348" y="768"/>
            <a:chExt cx="5056" cy="3268"/>
          </a:xfrm>
        </p:grpSpPr>
        <p:grpSp>
          <p:nvGrpSpPr>
            <p:cNvPr id="18436" name="Group 4"/>
            <p:cNvGrpSpPr>
              <a:grpSpLocks/>
            </p:cNvGrpSpPr>
            <p:nvPr/>
          </p:nvGrpSpPr>
          <p:grpSpPr bwMode="auto">
            <a:xfrm>
              <a:off x="348" y="768"/>
              <a:ext cx="5056" cy="3268"/>
              <a:chOff x="348" y="768"/>
              <a:chExt cx="5056" cy="3268"/>
            </a:xfrm>
          </p:grpSpPr>
          <p:pic>
            <p:nvPicPr>
              <p:cNvPr id="18438" name="Picture 5" descr="T20-0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140"/>
              <a:stretch>
                <a:fillRect/>
              </a:stretch>
            </p:blipFill>
            <p:spPr bwMode="auto">
              <a:xfrm>
                <a:off x="348" y="768"/>
                <a:ext cx="5056" cy="3268"/>
              </a:xfrm>
              <a:prstGeom prst="rect">
                <a:avLst/>
              </a:prstGeom>
              <a:noFill/>
              <a:ln w="57150">
                <a:solidFill>
                  <a:srgbClr val="33CC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39" name="Picture 6" descr="T20-0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50" t="1218" b="95132"/>
              <a:stretch>
                <a:fillRect/>
              </a:stretch>
            </p:blipFill>
            <p:spPr bwMode="auto">
              <a:xfrm>
                <a:off x="477" y="819"/>
                <a:ext cx="4108" cy="144"/>
              </a:xfrm>
              <a:prstGeom prst="rect">
                <a:avLst/>
              </a:prstGeom>
              <a:noFill/>
              <a:ln w="9525">
                <a:solidFill>
                  <a:srgbClr val="33CC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437" name="Rectangle 7"/>
            <p:cNvSpPr>
              <a:spLocks noChangeArrowheads="1"/>
            </p:cNvSpPr>
            <p:nvPr/>
          </p:nvSpPr>
          <p:spPr bwMode="auto">
            <a:xfrm>
              <a:off x="4320" y="816"/>
              <a:ext cx="38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3. Inappropriate Expression of</a:t>
            </a:r>
            <a:b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</a:b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Class II MHC Molecules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Class II MHC ordinarily expressed on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antigen presenting cells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, such as macrophages,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dendritic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 cells and B cells.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  <a:ea typeface="+mn-ea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Abnormal expression of MHC determinants allows the recognition of these auto-antigens by self-reactive T cells.</a:t>
            </a:r>
            <a:endParaRPr lang="en-US" dirty="0" smtClean="0">
              <a:latin typeface="Arial Rounded MT Bold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Inappropriate Expression of</a:t>
            </a:r>
            <a:b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</a:b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Class II MHC Molecules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This may occur due to the local production of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IFN-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  <a:sym typeface="Symbol" pitchFamily="18" charset="2"/>
              </a:rPr>
              <a:t>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, which is known to increase class II MHC expression on a variety of cells.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  <a:ea typeface="+mn-ea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The inducer of IFN-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  <a:sym typeface="Symbol" pitchFamily="18" charset="2"/>
              </a:rPr>
              <a:t>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 under these circumstances could be a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viral infection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.</a:t>
            </a:r>
            <a:endParaRPr lang="en-US" dirty="0" smtClean="0">
              <a:latin typeface="Arial Rounded MT Bold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-171450"/>
            <a:ext cx="7772400" cy="1143000"/>
          </a:xfrm>
        </p:spPr>
        <p:txBody>
          <a:bodyPr/>
          <a:lstStyle/>
          <a:p>
            <a:r>
              <a:rPr lang="en-US" sz="4000">
                <a:solidFill>
                  <a:srgbClr val="FFFF00"/>
                </a:solidFill>
                <a:latin typeface="Arial Rounded MT Bold" charset="0"/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4213" y="1341438"/>
            <a:ext cx="8134350" cy="4970462"/>
          </a:xfrm>
        </p:spPr>
        <p:txBody>
          <a:bodyPr/>
          <a:lstStyle/>
          <a:p>
            <a:r>
              <a:rPr lang="en-US" sz="2400">
                <a:solidFill>
                  <a:srgbClr val="FFFF00"/>
                </a:solidFill>
                <a:latin typeface="Arial Rounded MT Bold" charset="0"/>
              </a:rPr>
              <a:t>Autoimmunity results from activation of immune response against self antigens. </a:t>
            </a:r>
          </a:p>
          <a:p>
            <a:r>
              <a:rPr lang="en-US" sz="2400">
                <a:solidFill>
                  <a:srgbClr val="FFFF00"/>
                </a:solidFill>
                <a:latin typeface="Arial Rounded MT Bold" charset="0"/>
              </a:rPr>
              <a:t>To learn how immunological tolerance (central and peripheral) is induced against self antigens for maintaining normal health. </a:t>
            </a:r>
          </a:p>
          <a:p>
            <a:r>
              <a:rPr lang="en-US" sz="2400">
                <a:solidFill>
                  <a:srgbClr val="FFFF00"/>
                </a:solidFill>
                <a:latin typeface="Arial Rounded MT Bold" charset="0"/>
              </a:rPr>
              <a:t>To gain understanding of various factors contributing to the breakdown of immunological tolerance and development of autoimmunity. </a:t>
            </a:r>
          </a:p>
          <a:p>
            <a:r>
              <a:rPr lang="en-US" sz="2400">
                <a:solidFill>
                  <a:srgbClr val="FFFF00"/>
                </a:solidFill>
                <a:latin typeface="Arial Rounded MT Bold" charset="0"/>
              </a:rPr>
              <a:t>Gender predilection in autoimmunity is a well known phenomenon and is briefly described.</a:t>
            </a:r>
          </a:p>
          <a:p>
            <a:pPr>
              <a:buFontTx/>
              <a:buNone/>
            </a:pPr>
            <a:endParaRPr lang="en-US" sz="2400">
              <a:solidFill>
                <a:srgbClr val="FFFF00"/>
              </a:solidFill>
              <a:latin typeface="Arial Rounded MT Bold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19200" y="533400"/>
            <a:ext cx="6553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FFFF00"/>
                </a:solidFill>
                <a:latin typeface="Arial Rounded MT Bold" charset="0"/>
                <a:cs typeface="Arial" charset="0"/>
              </a:rPr>
              <a:t>Type I Diabetes: Pancreatic </a:t>
            </a:r>
            <a:r>
              <a:rPr lang="el-GR" sz="2800" b="0">
                <a:solidFill>
                  <a:srgbClr val="FFFF00"/>
                </a:solidFill>
                <a:cs typeface="Arial" charset="0"/>
              </a:rPr>
              <a:t>β</a:t>
            </a:r>
            <a:r>
              <a:rPr lang="en-US" sz="2800" b="0">
                <a:solidFill>
                  <a:srgbClr val="FFFF00"/>
                </a:solidFill>
                <a:latin typeface="Arial Rounded MT Bold" charset="0"/>
                <a:cs typeface="Arial" charset="0"/>
              </a:rPr>
              <a:t> cells express abnormally high levels of MHC I and MHC II (?)</a:t>
            </a:r>
          </a:p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FFFF00"/>
                </a:solidFill>
                <a:cs typeface="Arial" charset="0"/>
              </a:rPr>
              <a:t>	</a:t>
            </a:r>
          </a:p>
          <a:p>
            <a:pPr algn="just">
              <a:spcBef>
                <a:spcPct val="50000"/>
              </a:spcBef>
            </a:pPr>
            <a:endParaRPr lang="el-GR" sz="2000" b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81000" y="2332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3200" b="0">
              <a:latin typeface="Times New Roman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3200" b="0">
              <a:latin typeface="Times New Roman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3200" b="0">
              <a:latin typeface="Times New Roman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3200" b="0">
              <a:latin typeface="Times New Roman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3200" b="0">
              <a:latin typeface="Times New Roman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2000" b="0">
                <a:latin typeface="Times New Roman" charset="0"/>
              </a:rPr>
              <a:t>		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000" b="0">
                <a:solidFill>
                  <a:srgbClr val="FFFF00"/>
                </a:solidFill>
                <a:latin typeface="Arial Rounded MT Bold" charset="0"/>
              </a:rPr>
              <a:t>Normal Pancreas	</a:t>
            </a:r>
            <a:r>
              <a:rPr lang="en-US" sz="2000" b="0">
                <a:latin typeface="Arial Rounded MT Bold" charset="0"/>
              </a:rPr>
              <a:t>		 </a:t>
            </a:r>
            <a:r>
              <a:rPr lang="en-US" sz="2000" b="0">
                <a:solidFill>
                  <a:srgbClr val="FFFF00"/>
                </a:solidFill>
                <a:latin typeface="Arial Rounded MT Bold" charset="0"/>
              </a:rPr>
              <a:t>Pancreas with Insulitis</a:t>
            </a:r>
          </a:p>
          <a:p>
            <a:pPr marL="342900" indent="-342900" algn="l">
              <a:spcBef>
                <a:spcPct val="20000"/>
              </a:spcBef>
            </a:pPr>
            <a:endParaRPr lang="en-US" sz="2000" b="0">
              <a:latin typeface="Times New Roman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2000" b="0">
                <a:solidFill>
                  <a:srgbClr val="FFFF00"/>
                </a:solidFill>
                <a:latin typeface="Times New Roman" charset="0"/>
              </a:rPr>
              <a:t>                       </a:t>
            </a:r>
            <a:endParaRPr lang="en-US" sz="2000">
              <a:solidFill>
                <a:srgbClr val="FFFF00"/>
              </a:solidFill>
              <a:latin typeface="Times New Roman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000">
              <a:solidFill>
                <a:srgbClr val="FFFF00"/>
              </a:solidFill>
              <a:latin typeface="Times New Roman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000" b="0">
              <a:latin typeface="Times New Roman" charset="0"/>
            </a:endParaRPr>
          </a:p>
        </p:txBody>
      </p:sp>
      <p:pic>
        <p:nvPicPr>
          <p:cNvPr id="21508" name="Picture 5" descr="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286000"/>
            <a:ext cx="47625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3434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76338" y="804863"/>
            <a:ext cx="679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  <a:cs typeface="Times New Roman" pitchFamily="18" charset="0"/>
              </a:rPr>
              <a:t>4. Polyclonal B Cell Activation</a:t>
            </a:r>
            <a:endParaRPr lang="en-US" sz="36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  <a:ea typeface="+mn-ea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04838" y="1855788"/>
            <a:ext cx="793432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Viruses and bacteria</a:t>
            </a: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 can induce nonspecific polyclonal </a:t>
            </a:r>
            <a:r>
              <a:rPr lang="en-US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B cell</a:t>
            </a: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 activation, including:</a:t>
            </a:r>
          </a:p>
          <a:p>
            <a:pPr eaLnBrk="1" hangingPunct="1"/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 </a:t>
            </a:r>
          </a:p>
          <a:p>
            <a:pPr algn="l" eaLnBrk="1" hangingPunct="1"/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 	-	Certain gram negative bacteria</a:t>
            </a:r>
          </a:p>
          <a:p>
            <a:pPr algn="l" eaLnBrk="1" hangingPunct="1"/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	-	Herpes simplex virus.</a:t>
            </a:r>
          </a:p>
          <a:p>
            <a:pPr algn="l" eaLnBrk="1" hangingPunct="1"/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	-	Cytomegalovirus</a:t>
            </a:r>
          </a:p>
          <a:p>
            <a:pPr algn="l" eaLnBrk="1" hangingPunct="1"/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	-	Epstein Barr Virus</a:t>
            </a:r>
          </a:p>
          <a:p>
            <a:pPr algn="l" eaLnBrk="1" hangingPunct="1"/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	-	Human immunodeficiency virus 			(HIV)</a:t>
            </a:r>
          </a:p>
          <a:p>
            <a:pPr eaLnBrk="1" hangingPunct="1"/>
            <a:r>
              <a:rPr lang="en-US"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908050"/>
            <a:ext cx="7273925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These viruses induce the </a:t>
            </a:r>
            <a:r>
              <a:rPr lang="en-US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proliferation of numerous clones of B cells</a:t>
            </a: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 to secrete IgM in the absence of a requirement for CD4 T cell help.</a:t>
            </a:r>
          </a:p>
          <a:p>
            <a:pPr algn="l"/>
            <a:endParaRPr lang="en-US" sz="28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  <a:cs typeface="Times New Roman" charset="0"/>
            </a:endParaRPr>
          </a:p>
          <a:p>
            <a:pPr algn="l"/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Polyclonal activation leads to the </a:t>
            </a:r>
            <a:r>
              <a:rPr lang="en-US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activation of self-reactive B cells</a:t>
            </a: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 and autoantibody production.</a:t>
            </a:r>
          </a:p>
          <a:p>
            <a:pPr algn="l"/>
            <a:endParaRPr lang="en-US" sz="28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  <a:cs typeface="Times New Roman" charset="0"/>
            </a:endParaRPr>
          </a:p>
          <a:p>
            <a:pPr algn="l"/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Patients with </a:t>
            </a:r>
            <a:r>
              <a:rPr lang="en-US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infectious mononucleosis </a:t>
            </a: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(caused by EBV) and AIDS (HIV) have a variety of auto-antibodies.</a:t>
            </a: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85875"/>
            <a:ext cx="7772400" cy="41148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FF00"/>
                </a:solidFill>
                <a:latin typeface="Arial Rounded MT Bold" charset="0"/>
              </a:rPr>
              <a:t>Hormonal Factors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  <a:latin typeface="Arial Rounded MT Bold" charset="0"/>
              </a:rPr>
              <a:t>About 90% of autoimmune diseases occur in women – cause not known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  <a:latin typeface="Arial Rounded MT Bold" charset="0"/>
              </a:rPr>
              <a:t>In animal models estrogen can induce B cells to enhance formation of anti-DNA antibodies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  <a:latin typeface="Arial Rounded MT Bold" charset="0"/>
              </a:rPr>
              <a:t>SLE either appears or exacerbates during pregnancy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Fig 1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6435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006725" y="6581775"/>
            <a:ext cx="3065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</a:rPr>
              <a:t>Nature Immunology</a:t>
            </a:r>
            <a:r>
              <a:rPr lang="en-US">
                <a:solidFill>
                  <a:srgbClr val="FFFF00"/>
                </a:solidFill>
              </a:rPr>
              <a:t>  2, 777 - 780 (2001)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FFFF00"/>
                </a:solidFill>
                <a:latin typeface="Arial Rounded MT Bold" charset="0"/>
              </a:rPr>
              <a:t>Drug Induced Lupus Erythematosus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7145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Lupus erythematosus like syndrome develops inpatients receiving a variety of drugs such as</a:t>
            </a:r>
          </a:p>
          <a:p>
            <a:pPr lvl="1" eaLnBrk="1" hangingPunct="1"/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 Hydralazine (used for hypertension), </a:t>
            </a:r>
          </a:p>
          <a:p>
            <a:pPr lvl="1" eaLnBrk="1" hangingPunct="1"/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Procainamide, </a:t>
            </a:r>
          </a:p>
          <a:p>
            <a:pPr lvl="1" eaLnBrk="1" hangingPunct="1"/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Isoniazid  </a:t>
            </a:r>
          </a:p>
          <a:p>
            <a:pPr lvl="1" eaLnBrk="1" hangingPunct="1"/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Penicillin</a:t>
            </a:r>
          </a:p>
          <a:p>
            <a:pPr eaLnBrk="1" hangingPunct="1"/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Many are associated with the development of anti-nuclear antibodies (</a:t>
            </a:r>
            <a:r>
              <a:rPr lang="en-US" sz="2400">
                <a:solidFill>
                  <a:srgbClr val="FFFF00"/>
                </a:solidFill>
                <a:latin typeface="Arial Rounded MT Bold" charset="0"/>
              </a:rPr>
              <a:t>ANAs</a:t>
            </a: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)</a:t>
            </a:r>
          </a:p>
          <a:p>
            <a:pPr eaLnBrk="1" hangingPunct="1"/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Renal and CNS involvement is uncommon</a:t>
            </a:r>
          </a:p>
          <a:p>
            <a:pPr eaLnBrk="1" hangingPunct="1"/>
            <a:r>
              <a:rPr lang="en-US" sz="2400">
                <a:solidFill>
                  <a:srgbClr val="FFFF00"/>
                </a:solidFill>
                <a:latin typeface="Arial Rounded MT Bold" charset="0"/>
              </a:rPr>
              <a:t>Anti-histone</a:t>
            </a: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 antibodies are frequently 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present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Arial Rounded MT Bold" charset="0"/>
                <a:cs typeface="Arial" charset="0"/>
              </a:rPr>
              <a:t>Take home message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Arial Rounded MT Bold" charset="0"/>
              </a:rPr>
              <a:t>Normal healthy state is maintained by immunological tolerance against self antigens at central and peripheral levels</a:t>
            </a:r>
          </a:p>
          <a:p>
            <a:r>
              <a:rPr lang="en-US" sz="2800">
                <a:solidFill>
                  <a:srgbClr val="FFFF00"/>
                </a:solidFill>
                <a:latin typeface="Arial Rounded MT Bold" charset="0"/>
              </a:rPr>
              <a:t>Autoimmune diseases result from the breakdown of immunological tolerance to self antigens</a:t>
            </a:r>
          </a:p>
          <a:p>
            <a:r>
              <a:rPr lang="en-US" sz="2800">
                <a:solidFill>
                  <a:srgbClr val="FFFF00"/>
                </a:solidFill>
                <a:latin typeface="Arial Rounded MT Bold" charset="0"/>
              </a:rPr>
              <a:t>Certain autoimmune diseases exhibit strong association with female gender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214563" y="2643188"/>
            <a:ext cx="4786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>
                <a:solidFill>
                  <a:srgbClr val="FFFF00"/>
                </a:solidFill>
                <a:latin typeface="Arial Rounded MT Bold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071563" y="2357438"/>
            <a:ext cx="6900862" cy="36004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200" b="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kern="0" dirty="0">
                <a:solidFill>
                  <a:schemeClr val="bg1"/>
                </a:solidFill>
                <a:latin typeface="+mn-lt"/>
                <a:ea typeface="+mn-ea"/>
              </a:rPr>
              <a:t>   </a:t>
            </a:r>
            <a:r>
              <a:rPr lang="en-US" sz="3200" b="0" kern="0" dirty="0">
                <a:solidFill>
                  <a:schemeClr val="bg1"/>
                </a:solidFill>
                <a:latin typeface="Arial Rounded MT Bold" pitchFamily="34" charset="0"/>
                <a:ea typeface="+mn-ea"/>
              </a:rPr>
              <a:t>A condition that occurs when the immune system mistakenly attacks and destroys healthy body tissue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200" b="0" kern="0" dirty="0">
              <a:latin typeface="+mn-lt"/>
              <a:ea typeface="+mn-ea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200" b="0" kern="0" dirty="0">
              <a:latin typeface="+mn-lt"/>
              <a:ea typeface="+mn-ea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200" b="0" kern="0" dirty="0">
              <a:latin typeface="+mn-lt"/>
              <a:ea typeface="+mn-ea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928813" y="642938"/>
            <a:ext cx="5500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b="0">
                <a:solidFill>
                  <a:srgbClr val="FFFF00"/>
                </a:solidFill>
                <a:latin typeface="Arial Rounded MT Bold" charset="0"/>
              </a:rPr>
              <a:t>Autoimmunity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627313" y="115888"/>
            <a:ext cx="3940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Autoimmunity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4213" y="1052513"/>
            <a:ext cx="7543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Immune system has evolved to </a:t>
            </a:r>
            <a:r>
              <a:rPr lang="en-US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  <a:cs typeface="Times New Roman" pitchFamily="18" charset="0"/>
              </a:rPr>
              <a:t>discriminate between</a:t>
            </a:r>
          </a:p>
          <a:p>
            <a:pPr>
              <a:defRPr/>
            </a:pPr>
            <a:endParaRPr lang="en-US" sz="24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  <a:cs typeface="Times New Roman" pitchFamily="18" charset="0"/>
              </a:rPr>
              <a:t>Self and Non-self</a:t>
            </a:r>
            <a:r>
              <a:rPr lang="en-US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</a:rPr>
              <a:t> </a:t>
            </a:r>
          </a:p>
          <a:p>
            <a:pPr>
              <a:defRPr/>
            </a:pPr>
            <a:endParaRPr lang="en-US" sz="24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  <a:ea typeface="+mn-ea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339850" y="3573463"/>
            <a:ext cx="654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  <a:cs typeface="Times New Roman" pitchFamily="18" charset="0"/>
              </a:rPr>
              <a:t>Tolerance to self is acquired by:</a:t>
            </a:r>
            <a:endParaRPr lang="en-US" sz="32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  <a:ea typeface="+mn-ea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55650" y="4365625"/>
            <a:ext cx="7429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Tx/>
              <a:buAutoNum type="alphaUcParenR"/>
            </a:pPr>
            <a:r>
              <a:rPr lang="en-US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Deletion</a:t>
            </a: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 (clonal deletion) </a:t>
            </a:r>
          </a:p>
          <a:p>
            <a:pPr algn="just" eaLnBrk="1" hangingPunct="1"/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			OR</a:t>
            </a:r>
            <a:endParaRPr lang="en-US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  <a:cs typeface="Times New Roman" charset="0"/>
            </a:endParaRPr>
          </a:p>
          <a:p>
            <a:pPr algn="just" eaLnBrk="1" hangingPunct="1"/>
            <a:r>
              <a:rPr lang="en-US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B) </a:t>
            </a: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	</a:t>
            </a:r>
            <a:r>
              <a:rPr lang="en-US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Functional inactivation</a:t>
            </a:r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 (clonal anergy) </a:t>
            </a:r>
          </a:p>
          <a:p>
            <a:pPr algn="just" eaLnBrk="1" hangingPunct="1"/>
            <a:r>
              <a:rPr lang="en-US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	of developing lymphocytes that possess antigenic receptors with high affinity for self-antigens</a:t>
            </a:r>
            <a:r>
              <a:rPr 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.</a:t>
            </a:r>
            <a:r>
              <a:rPr 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 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900113" y="2708275"/>
            <a:ext cx="6840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Mediated by auto-reactive T cells and auto-reactive B cells (auto-antibodies)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/>
          <p:cNvGrpSpPr/>
          <p:nvPr/>
        </p:nvGrpSpPr>
        <p:grpSpPr>
          <a:xfrm>
            <a:off x="459184" y="1177187"/>
            <a:ext cx="8225631" cy="4503626"/>
            <a:chOff x="1984" y="468368"/>
            <a:chExt cx="8225631" cy="4503626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3" name="Straight Connector 3"/>
            <p:cNvSpPr/>
            <p:nvPr/>
          </p:nvSpPr>
          <p:spPr>
            <a:xfrm>
              <a:off x="4114800" y="2329370"/>
              <a:ext cx="2251813" cy="7816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90810"/>
                  </a:lnTo>
                  <a:lnTo>
                    <a:pt x="2251813" y="390810"/>
                  </a:lnTo>
                  <a:lnTo>
                    <a:pt x="2251813" y="781621"/>
                  </a:lnTo>
                </a:path>
              </a:pathLst>
            </a:custGeom>
            <a:noFill/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Straight Connector 4"/>
            <p:cNvSpPr/>
            <p:nvPr/>
          </p:nvSpPr>
          <p:spPr>
            <a:xfrm>
              <a:off x="1862986" y="2329370"/>
              <a:ext cx="2251813" cy="7816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51813" y="0"/>
                  </a:moveTo>
                  <a:lnTo>
                    <a:pt x="2251813" y="390810"/>
                  </a:lnTo>
                  <a:lnTo>
                    <a:pt x="0" y="390810"/>
                  </a:lnTo>
                  <a:lnTo>
                    <a:pt x="0" y="781621"/>
                  </a:lnTo>
                </a:path>
              </a:pathLst>
            </a:custGeom>
            <a:noFill/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2253797" y="468368"/>
              <a:ext cx="3722005" cy="1861002"/>
              <a:chOff x="2253797" y="468368"/>
              <a:chExt cx="3722005" cy="186100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253797" y="468368"/>
                <a:ext cx="3722005" cy="1861002"/>
              </a:xfrm>
              <a:prstGeom prst="rect">
                <a:avLst/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2253797" y="468368"/>
                <a:ext cx="3722005" cy="18610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39370" tIns="39370" rIns="39370" bIns="39370" spcCol="1270" anchor="ctr"/>
              <a:lstStyle/>
              <a:p>
                <a:pPr defTabSz="27559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200" dirty="0"/>
                  <a:t>Self-Tolerance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984" y="3110992"/>
              <a:ext cx="3722005" cy="1861002"/>
              <a:chOff x="1984" y="3110992"/>
              <a:chExt cx="3722005" cy="186100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984" y="3110992"/>
                <a:ext cx="3722005" cy="1861002"/>
              </a:xfrm>
              <a:prstGeom prst="rect">
                <a:avLst/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1984" y="3110992"/>
                <a:ext cx="3722005" cy="18610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39370" tIns="39370" rIns="39370" bIns="39370" spcCol="1270" anchor="ctr"/>
              <a:lstStyle/>
              <a:p>
                <a:pPr defTabSz="27559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3600" dirty="0"/>
                  <a:t>Central Tolerance</a:t>
                </a:r>
              </a:p>
              <a:p>
                <a:pPr defTabSz="27559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3600" dirty="0"/>
                  <a:t>(Thymus &amp; Bone marrow)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05610" y="3110992"/>
              <a:ext cx="3722005" cy="1861002"/>
              <a:chOff x="4505610" y="3110992"/>
              <a:chExt cx="3722005" cy="18610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505610" y="3110992"/>
                <a:ext cx="3722005" cy="1861002"/>
              </a:xfrm>
              <a:prstGeom prst="rect">
                <a:avLst/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9" name="Rectangle 8"/>
              <p:cNvSpPr/>
              <p:nvPr/>
            </p:nvSpPr>
            <p:spPr>
              <a:xfrm>
                <a:off x="4505610" y="3110992"/>
                <a:ext cx="3722005" cy="18610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39370" tIns="39370" rIns="39370" bIns="39370" spcCol="1270" anchor="ctr"/>
              <a:lstStyle/>
              <a:p>
                <a:pPr defTabSz="27559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3200" dirty="0"/>
                  <a:t>Peripheral tolerance</a:t>
                </a:r>
              </a:p>
              <a:p>
                <a:pPr defTabSz="27559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3200" dirty="0"/>
                  <a:t>(Peripheral tissues)</a:t>
                </a: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&#10;Picture 2.jpg                                                  00000002Mac HD 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4"/>
          <p:cNvSpPr>
            <a:spLocks/>
          </p:cNvSpPr>
          <p:nvPr/>
        </p:nvSpPr>
        <p:spPr bwMode="auto">
          <a:xfrm>
            <a:off x="395288" y="908050"/>
            <a:ext cx="8321675" cy="3721100"/>
          </a:xfrm>
          <a:custGeom>
            <a:avLst/>
            <a:gdLst>
              <a:gd name="T0" fmla="*/ 119063 w 5242"/>
              <a:gd name="T1" fmla="*/ 1319212 h 2344"/>
              <a:gd name="T2" fmla="*/ 479425 w 5242"/>
              <a:gd name="T3" fmla="*/ 1463675 h 2344"/>
              <a:gd name="T4" fmla="*/ 493713 w 5242"/>
              <a:gd name="T5" fmla="*/ 2074862 h 2344"/>
              <a:gd name="T6" fmla="*/ 119063 w 5242"/>
              <a:gd name="T7" fmla="*/ 2255837 h 2344"/>
              <a:gd name="T8" fmla="*/ 190500 w 5242"/>
              <a:gd name="T9" fmla="*/ 2759075 h 2344"/>
              <a:gd name="T10" fmla="*/ 766762 w 5242"/>
              <a:gd name="T11" fmla="*/ 3119437 h 2344"/>
              <a:gd name="T12" fmla="*/ 1558925 w 5242"/>
              <a:gd name="T13" fmla="*/ 2974975 h 2344"/>
              <a:gd name="T14" fmla="*/ 1990725 w 5242"/>
              <a:gd name="T15" fmla="*/ 2687637 h 2344"/>
              <a:gd name="T16" fmla="*/ 3862388 w 5242"/>
              <a:gd name="T17" fmla="*/ 2255837 h 2344"/>
              <a:gd name="T18" fmla="*/ 6815138 w 5242"/>
              <a:gd name="T19" fmla="*/ 3263900 h 2344"/>
              <a:gd name="T20" fmla="*/ 7678738 w 5242"/>
              <a:gd name="T21" fmla="*/ 3695700 h 2344"/>
              <a:gd name="T22" fmla="*/ 8232775 w 5242"/>
              <a:gd name="T23" fmla="*/ 3108324 h 2344"/>
              <a:gd name="T24" fmla="*/ 8215313 w 5242"/>
              <a:gd name="T25" fmla="*/ 2295525 h 2344"/>
              <a:gd name="T26" fmla="*/ 7724775 w 5242"/>
              <a:gd name="T27" fmla="*/ 1906587 h 2344"/>
              <a:gd name="T28" fmla="*/ 7894638 w 5242"/>
              <a:gd name="T29" fmla="*/ 1381125 h 2344"/>
              <a:gd name="T30" fmla="*/ 8039100 w 5242"/>
              <a:gd name="T31" fmla="*/ 887413 h 2344"/>
              <a:gd name="T32" fmla="*/ 7894638 w 5242"/>
              <a:gd name="T33" fmla="*/ 449263 h 2344"/>
              <a:gd name="T34" fmla="*/ 7319963 w 5242"/>
              <a:gd name="T35" fmla="*/ 166687 h 2344"/>
              <a:gd name="T36" fmla="*/ 6589713 w 5242"/>
              <a:gd name="T37" fmla="*/ 179387 h 2344"/>
              <a:gd name="T38" fmla="*/ 5980112 w 5242"/>
              <a:gd name="T39" fmla="*/ 906463 h 2344"/>
              <a:gd name="T40" fmla="*/ 4583112 w 5242"/>
              <a:gd name="T41" fmla="*/ 1103312 h 2344"/>
              <a:gd name="T42" fmla="*/ 2711450 w 5242"/>
              <a:gd name="T43" fmla="*/ 887413 h 2344"/>
              <a:gd name="T44" fmla="*/ 1558925 w 5242"/>
              <a:gd name="T45" fmla="*/ 382587 h 2344"/>
              <a:gd name="T46" fmla="*/ 838200 w 5242"/>
              <a:gd name="T47" fmla="*/ 23812 h 2344"/>
              <a:gd name="T48" fmla="*/ 119063 w 5242"/>
              <a:gd name="T49" fmla="*/ 527050 h 2344"/>
              <a:gd name="T50" fmla="*/ 119063 w 5242"/>
              <a:gd name="T51" fmla="*/ 1174750 h 2344"/>
              <a:gd name="T52" fmla="*/ 119063 w 5242"/>
              <a:gd name="T53" fmla="*/ 1319212 h 23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242"/>
              <a:gd name="T82" fmla="*/ 0 h 2344"/>
              <a:gd name="T83" fmla="*/ 5242 w 5242"/>
              <a:gd name="T84" fmla="*/ 2344 h 23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242" h="2344">
                <a:moveTo>
                  <a:pt x="75" y="831"/>
                </a:moveTo>
                <a:cubicBezTo>
                  <a:pt x="113" y="861"/>
                  <a:pt x="263" y="843"/>
                  <a:pt x="302" y="922"/>
                </a:cubicBezTo>
                <a:cubicBezTo>
                  <a:pt x="341" y="1001"/>
                  <a:pt x="349" y="1224"/>
                  <a:pt x="311" y="1307"/>
                </a:cubicBezTo>
                <a:cubicBezTo>
                  <a:pt x="273" y="1390"/>
                  <a:pt x="107" y="1349"/>
                  <a:pt x="75" y="1421"/>
                </a:cubicBezTo>
                <a:cubicBezTo>
                  <a:pt x="43" y="1493"/>
                  <a:pt x="52" y="1647"/>
                  <a:pt x="120" y="1738"/>
                </a:cubicBezTo>
                <a:cubicBezTo>
                  <a:pt x="188" y="1829"/>
                  <a:pt x="339" y="1942"/>
                  <a:pt x="483" y="1965"/>
                </a:cubicBezTo>
                <a:cubicBezTo>
                  <a:pt x="627" y="1988"/>
                  <a:pt x="854" y="1919"/>
                  <a:pt x="982" y="1874"/>
                </a:cubicBezTo>
                <a:cubicBezTo>
                  <a:pt x="1110" y="1829"/>
                  <a:pt x="1012" y="1768"/>
                  <a:pt x="1254" y="1693"/>
                </a:cubicBezTo>
                <a:cubicBezTo>
                  <a:pt x="1496" y="1618"/>
                  <a:pt x="1927" y="1361"/>
                  <a:pt x="2433" y="1421"/>
                </a:cubicBezTo>
                <a:cubicBezTo>
                  <a:pt x="2939" y="1481"/>
                  <a:pt x="3892" y="1905"/>
                  <a:pt x="4293" y="2056"/>
                </a:cubicBezTo>
                <a:cubicBezTo>
                  <a:pt x="4694" y="2207"/>
                  <a:pt x="4688" y="2344"/>
                  <a:pt x="4837" y="2328"/>
                </a:cubicBezTo>
                <a:cubicBezTo>
                  <a:pt x="4986" y="2312"/>
                  <a:pt x="5130" y="2105"/>
                  <a:pt x="5186" y="1958"/>
                </a:cubicBezTo>
                <a:cubicBezTo>
                  <a:pt x="5242" y="1811"/>
                  <a:pt x="5228" y="1572"/>
                  <a:pt x="5175" y="1446"/>
                </a:cubicBezTo>
                <a:cubicBezTo>
                  <a:pt x="5122" y="1320"/>
                  <a:pt x="4900" y="1297"/>
                  <a:pt x="4866" y="1201"/>
                </a:cubicBezTo>
                <a:cubicBezTo>
                  <a:pt x="4832" y="1105"/>
                  <a:pt x="4940" y="977"/>
                  <a:pt x="4973" y="870"/>
                </a:cubicBezTo>
                <a:cubicBezTo>
                  <a:pt x="5006" y="763"/>
                  <a:pt x="5064" y="657"/>
                  <a:pt x="5064" y="559"/>
                </a:cubicBezTo>
                <a:cubicBezTo>
                  <a:pt x="5064" y="461"/>
                  <a:pt x="5048" y="359"/>
                  <a:pt x="4973" y="283"/>
                </a:cubicBezTo>
                <a:cubicBezTo>
                  <a:pt x="4898" y="207"/>
                  <a:pt x="4748" y="133"/>
                  <a:pt x="4611" y="105"/>
                </a:cubicBezTo>
                <a:cubicBezTo>
                  <a:pt x="4474" y="77"/>
                  <a:pt x="4292" y="35"/>
                  <a:pt x="4151" y="113"/>
                </a:cubicBezTo>
                <a:cubicBezTo>
                  <a:pt x="4010" y="191"/>
                  <a:pt x="3978" y="474"/>
                  <a:pt x="3767" y="571"/>
                </a:cubicBezTo>
                <a:cubicBezTo>
                  <a:pt x="3556" y="668"/>
                  <a:pt x="3230" y="697"/>
                  <a:pt x="2887" y="695"/>
                </a:cubicBezTo>
                <a:cubicBezTo>
                  <a:pt x="2544" y="693"/>
                  <a:pt x="2025" y="635"/>
                  <a:pt x="1708" y="559"/>
                </a:cubicBezTo>
                <a:cubicBezTo>
                  <a:pt x="1391" y="483"/>
                  <a:pt x="1179" y="332"/>
                  <a:pt x="982" y="241"/>
                </a:cubicBezTo>
                <a:cubicBezTo>
                  <a:pt x="785" y="150"/>
                  <a:pt x="679" y="0"/>
                  <a:pt x="528" y="15"/>
                </a:cubicBezTo>
                <a:cubicBezTo>
                  <a:pt x="377" y="30"/>
                  <a:pt x="150" y="211"/>
                  <a:pt x="75" y="332"/>
                </a:cubicBezTo>
                <a:cubicBezTo>
                  <a:pt x="0" y="453"/>
                  <a:pt x="75" y="657"/>
                  <a:pt x="75" y="740"/>
                </a:cubicBezTo>
                <a:cubicBezTo>
                  <a:pt x="75" y="823"/>
                  <a:pt x="37" y="801"/>
                  <a:pt x="75" y="831"/>
                </a:cubicBezTo>
                <a:close/>
              </a:path>
            </a:pathLst>
          </a:custGeom>
          <a:noFill/>
          <a:ln w="127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47813" y="2636838"/>
            <a:ext cx="647700" cy="649287"/>
            <a:chOff x="1429" y="2840"/>
            <a:chExt cx="408" cy="409"/>
          </a:xfrm>
        </p:grpSpPr>
        <p:sp>
          <p:nvSpPr>
            <p:cNvPr id="8242" name="Oval 5"/>
            <p:cNvSpPr>
              <a:spLocks noChangeArrowheads="1"/>
            </p:cNvSpPr>
            <p:nvPr/>
          </p:nvSpPr>
          <p:spPr bwMode="auto">
            <a:xfrm>
              <a:off x="1429" y="2840"/>
              <a:ext cx="408" cy="409"/>
            </a:xfrm>
            <a:prstGeom prst="ellipse">
              <a:avLst/>
            </a:prstGeom>
            <a:solidFill>
              <a:srgbClr val="00C4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3" name="Oval 6"/>
            <p:cNvSpPr>
              <a:spLocks noChangeArrowheads="1"/>
            </p:cNvSpPr>
            <p:nvPr/>
          </p:nvSpPr>
          <p:spPr bwMode="auto">
            <a:xfrm>
              <a:off x="1610" y="2931"/>
              <a:ext cx="227" cy="22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6" name="Group 33"/>
          <p:cNvGrpSpPr>
            <a:grpSpLocks/>
          </p:cNvGrpSpPr>
          <p:nvPr/>
        </p:nvGrpSpPr>
        <p:grpSpPr bwMode="auto">
          <a:xfrm>
            <a:off x="684213" y="3357563"/>
            <a:ext cx="8255000" cy="3167062"/>
            <a:chOff x="405" y="2111"/>
            <a:chExt cx="5200" cy="1836"/>
          </a:xfrm>
        </p:grpSpPr>
        <p:sp>
          <p:nvSpPr>
            <p:cNvPr id="8229" name="Freeform 19"/>
            <p:cNvSpPr>
              <a:spLocks/>
            </p:cNvSpPr>
            <p:nvPr/>
          </p:nvSpPr>
          <p:spPr bwMode="auto">
            <a:xfrm>
              <a:off x="565" y="2699"/>
              <a:ext cx="634" cy="298"/>
            </a:xfrm>
            <a:custGeom>
              <a:avLst/>
              <a:gdLst>
                <a:gd name="T0" fmla="*/ 0 w 634"/>
                <a:gd name="T1" fmla="*/ 213 h 298"/>
                <a:gd name="T2" fmla="*/ 171 w 634"/>
                <a:gd name="T3" fmla="*/ 224 h 298"/>
                <a:gd name="T4" fmla="*/ 235 w 634"/>
                <a:gd name="T5" fmla="*/ 202 h 298"/>
                <a:gd name="T6" fmla="*/ 352 w 634"/>
                <a:gd name="T7" fmla="*/ 128 h 298"/>
                <a:gd name="T8" fmla="*/ 406 w 634"/>
                <a:gd name="T9" fmla="*/ 96 h 298"/>
                <a:gd name="T10" fmla="*/ 427 w 634"/>
                <a:gd name="T11" fmla="*/ 74 h 298"/>
                <a:gd name="T12" fmla="*/ 491 w 634"/>
                <a:gd name="T13" fmla="*/ 42 h 298"/>
                <a:gd name="T14" fmla="*/ 523 w 634"/>
                <a:gd name="T15" fmla="*/ 21 h 298"/>
                <a:gd name="T16" fmla="*/ 587 w 634"/>
                <a:gd name="T17" fmla="*/ 0 h 298"/>
                <a:gd name="T18" fmla="*/ 619 w 634"/>
                <a:gd name="T19" fmla="*/ 21 h 298"/>
                <a:gd name="T20" fmla="*/ 555 w 634"/>
                <a:gd name="T21" fmla="*/ 106 h 298"/>
                <a:gd name="T22" fmla="*/ 502 w 634"/>
                <a:gd name="T23" fmla="*/ 138 h 298"/>
                <a:gd name="T24" fmla="*/ 480 w 634"/>
                <a:gd name="T25" fmla="*/ 160 h 298"/>
                <a:gd name="T26" fmla="*/ 416 w 634"/>
                <a:gd name="T27" fmla="*/ 181 h 298"/>
                <a:gd name="T28" fmla="*/ 363 w 634"/>
                <a:gd name="T29" fmla="*/ 224 h 298"/>
                <a:gd name="T30" fmla="*/ 192 w 634"/>
                <a:gd name="T31" fmla="*/ 298 h 298"/>
                <a:gd name="T32" fmla="*/ 0 w 634"/>
                <a:gd name="T33" fmla="*/ 213 h 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4"/>
                <a:gd name="T52" fmla="*/ 0 h 298"/>
                <a:gd name="T53" fmla="*/ 634 w 634"/>
                <a:gd name="T54" fmla="*/ 298 h 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4" h="298">
                  <a:moveTo>
                    <a:pt x="0" y="213"/>
                  </a:moveTo>
                  <a:cubicBezTo>
                    <a:pt x="98" y="245"/>
                    <a:pt x="42" y="236"/>
                    <a:pt x="171" y="224"/>
                  </a:cubicBezTo>
                  <a:cubicBezTo>
                    <a:pt x="192" y="217"/>
                    <a:pt x="214" y="209"/>
                    <a:pt x="235" y="202"/>
                  </a:cubicBezTo>
                  <a:cubicBezTo>
                    <a:pt x="288" y="184"/>
                    <a:pt x="302" y="144"/>
                    <a:pt x="352" y="128"/>
                  </a:cubicBezTo>
                  <a:cubicBezTo>
                    <a:pt x="410" y="70"/>
                    <a:pt x="333" y="140"/>
                    <a:pt x="406" y="96"/>
                  </a:cubicBezTo>
                  <a:cubicBezTo>
                    <a:pt x="415" y="91"/>
                    <a:pt x="419" y="80"/>
                    <a:pt x="427" y="74"/>
                  </a:cubicBezTo>
                  <a:cubicBezTo>
                    <a:pt x="473" y="37"/>
                    <a:pt x="443" y="66"/>
                    <a:pt x="491" y="42"/>
                  </a:cubicBezTo>
                  <a:cubicBezTo>
                    <a:pt x="502" y="36"/>
                    <a:pt x="511" y="26"/>
                    <a:pt x="523" y="21"/>
                  </a:cubicBezTo>
                  <a:cubicBezTo>
                    <a:pt x="544" y="12"/>
                    <a:pt x="587" y="0"/>
                    <a:pt x="587" y="0"/>
                  </a:cubicBezTo>
                  <a:cubicBezTo>
                    <a:pt x="598" y="7"/>
                    <a:pt x="616" y="9"/>
                    <a:pt x="619" y="21"/>
                  </a:cubicBezTo>
                  <a:cubicBezTo>
                    <a:pt x="634" y="72"/>
                    <a:pt x="591" y="95"/>
                    <a:pt x="555" y="106"/>
                  </a:cubicBezTo>
                  <a:cubicBezTo>
                    <a:pt x="503" y="160"/>
                    <a:pt x="569" y="98"/>
                    <a:pt x="502" y="138"/>
                  </a:cubicBezTo>
                  <a:cubicBezTo>
                    <a:pt x="493" y="143"/>
                    <a:pt x="489" y="155"/>
                    <a:pt x="480" y="160"/>
                  </a:cubicBezTo>
                  <a:cubicBezTo>
                    <a:pt x="460" y="170"/>
                    <a:pt x="435" y="169"/>
                    <a:pt x="416" y="181"/>
                  </a:cubicBezTo>
                  <a:cubicBezTo>
                    <a:pt x="318" y="245"/>
                    <a:pt x="438" y="163"/>
                    <a:pt x="363" y="224"/>
                  </a:cubicBezTo>
                  <a:cubicBezTo>
                    <a:pt x="319" y="260"/>
                    <a:pt x="247" y="285"/>
                    <a:pt x="192" y="298"/>
                  </a:cubicBezTo>
                  <a:cubicBezTo>
                    <a:pt x="78" y="287"/>
                    <a:pt x="74" y="287"/>
                    <a:pt x="0" y="213"/>
                  </a:cubicBez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Freeform 20"/>
            <p:cNvSpPr>
              <a:spLocks/>
            </p:cNvSpPr>
            <p:nvPr/>
          </p:nvSpPr>
          <p:spPr bwMode="auto">
            <a:xfrm>
              <a:off x="1206" y="2368"/>
              <a:ext cx="469" cy="332"/>
            </a:xfrm>
            <a:custGeom>
              <a:avLst/>
              <a:gdLst>
                <a:gd name="T0" fmla="*/ 10 w 469"/>
                <a:gd name="T1" fmla="*/ 277 h 332"/>
                <a:gd name="T2" fmla="*/ 106 w 469"/>
                <a:gd name="T3" fmla="*/ 192 h 332"/>
                <a:gd name="T4" fmla="*/ 255 w 469"/>
                <a:gd name="T5" fmla="*/ 107 h 332"/>
                <a:gd name="T6" fmla="*/ 373 w 469"/>
                <a:gd name="T7" fmla="*/ 32 h 332"/>
                <a:gd name="T8" fmla="*/ 437 w 469"/>
                <a:gd name="T9" fmla="*/ 11 h 332"/>
                <a:gd name="T10" fmla="*/ 469 w 469"/>
                <a:gd name="T11" fmla="*/ 0 h 332"/>
                <a:gd name="T12" fmla="*/ 458 w 469"/>
                <a:gd name="T13" fmla="*/ 85 h 332"/>
                <a:gd name="T14" fmla="*/ 383 w 469"/>
                <a:gd name="T15" fmla="*/ 149 h 332"/>
                <a:gd name="T16" fmla="*/ 362 w 469"/>
                <a:gd name="T17" fmla="*/ 171 h 332"/>
                <a:gd name="T18" fmla="*/ 298 w 469"/>
                <a:gd name="T19" fmla="*/ 192 h 332"/>
                <a:gd name="T20" fmla="*/ 234 w 469"/>
                <a:gd name="T21" fmla="*/ 224 h 332"/>
                <a:gd name="T22" fmla="*/ 170 w 469"/>
                <a:gd name="T23" fmla="*/ 245 h 332"/>
                <a:gd name="T24" fmla="*/ 74 w 469"/>
                <a:gd name="T25" fmla="*/ 288 h 332"/>
                <a:gd name="T26" fmla="*/ 10 w 469"/>
                <a:gd name="T27" fmla="*/ 277 h 3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9"/>
                <a:gd name="T43" fmla="*/ 0 h 332"/>
                <a:gd name="T44" fmla="*/ 469 w 469"/>
                <a:gd name="T45" fmla="*/ 332 h 3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9" h="332">
                  <a:moveTo>
                    <a:pt x="10" y="277"/>
                  </a:moveTo>
                  <a:cubicBezTo>
                    <a:pt x="46" y="254"/>
                    <a:pt x="66" y="206"/>
                    <a:pt x="106" y="192"/>
                  </a:cubicBezTo>
                  <a:cubicBezTo>
                    <a:pt x="163" y="172"/>
                    <a:pt x="201" y="124"/>
                    <a:pt x="255" y="107"/>
                  </a:cubicBezTo>
                  <a:cubicBezTo>
                    <a:pt x="288" y="74"/>
                    <a:pt x="331" y="50"/>
                    <a:pt x="373" y="32"/>
                  </a:cubicBezTo>
                  <a:cubicBezTo>
                    <a:pt x="394" y="23"/>
                    <a:pt x="416" y="18"/>
                    <a:pt x="437" y="11"/>
                  </a:cubicBezTo>
                  <a:cubicBezTo>
                    <a:pt x="448" y="7"/>
                    <a:pt x="469" y="0"/>
                    <a:pt x="469" y="0"/>
                  </a:cubicBezTo>
                  <a:cubicBezTo>
                    <a:pt x="465" y="28"/>
                    <a:pt x="469" y="59"/>
                    <a:pt x="458" y="85"/>
                  </a:cubicBezTo>
                  <a:cubicBezTo>
                    <a:pt x="444" y="118"/>
                    <a:pt x="408" y="129"/>
                    <a:pt x="383" y="149"/>
                  </a:cubicBezTo>
                  <a:cubicBezTo>
                    <a:pt x="375" y="155"/>
                    <a:pt x="371" y="166"/>
                    <a:pt x="362" y="171"/>
                  </a:cubicBezTo>
                  <a:cubicBezTo>
                    <a:pt x="342" y="181"/>
                    <a:pt x="319" y="185"/>
                    <a:pt x="298" y="192"/>
                  </a:cubicBezTo>
                  <a:cubicBezTo>
                    <a:pt x="181" y="231"/>
                    <a:pt x="357" y="170"/>
                    <a:pt x="234" y="224"/>
                  </a:cubicBezTo>
                  <a:cubicBezTo>
                    <a:pt x="213" y="233"/>
                    <a:pt x="170" y="245"/>
                    <a:pt x="170" y="245"/>
                  </a:cubicBezTo>
                  <a:cubicBezTo>
                    <a:pt x="140" y="276"/>
                    <a:pt x="115" y="276"/>
                    <a:pt x="74" y="288"/>
                  </a:cubicBezTo>
                  <a:cubicBezTo>
                    <a:pt x="0" y="310"/>
                    <a:pt x="10" y="332"/>
                    <a:pt x="10" y="277"/>
                  </a:cubicBez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21"/>
            <p:cNvSpPr>
              <a:spLocks/>
            </p:cNvSpPr>
            <p:nvPr/>
          </p:nvSpPr>
          <p:spPr bwMode="auto">
            <a:xfrm>
              <a:off x="1766" y="2111"/>
              <a:ext cx="718" cy="272"/>
            </a:xfrm>
            <a:custGeom>
              <a:avLst/>
              <a:gdLst>
                <a:gd name="T0" fmla="*/ 15 w 718"/>
                <a:gd name="T1" fmla="*/ 204 h 272"/>
                <a:gd name="T2" fmla="*/ 69 w 718"/>
                <a:gd name="T3" fmla="*/ 246 h 272"/>
                <a:gd name="T4" fmla="*/ 133 w 718"/>
                <a:gd name="T5" fmla="*/ 204 h 272"/>
                <a:gd name="T6" fmla="*/ 154 w 718"/>
                <a:gd name="T7" fmla="*/ 182 h 272"/>
                <a:gd name="T8" fmla="*/ 229 w 718"/>
                <a:gd name="T9" fmla="*/ 161 h 272"/>
                <a:gd name="T10" fmla="*/ 378 w 718"/>
                <a:gd name="T11" fmla="*/ 118 h 272"/>
                <a:gd name="T12" fmla="*/ 495 w 718"/>
                <a:gd name="T13" fmla="*/ 108 h 272"/>
                <a:gd name="T14" fmla="*/ 687 w 718"/>
                <a:gd name="T15" fmla="*/ 97 h 272"/>
                <a:gd name="T16" fmla="*/ 709 w 718"/>
                <a:gd name="T17" fmla="*/ 76 h 272"/>
                <a:gd name="T18" fmla="*/ 634 w 718"/>
                <a:gd name="T19" fmla="*/ 1 h 272"/>
                <a:gd name="T20" fmla="*/ 410 w 718"/>
                <a:gd name="T21" fmla="*/ 22 h 272"/>
                <a:gd name="T22" fmla="*/ 346 w 718"/>
                <a:gd name="T23" fmla="*/ 44 h 272"/>
                <a:gd name="T24" fmla="*/ 314 w 718"/>
                <a:gd name="T25" fmla="*/ 54 h 272"/>
                <a:gd name="T26" fmla="*/ 293 w 718"/>
                <a:gd name="T27" fmla="*/ 76 h 272"/>
                <a:gd name="T28" fmla="*/ 229 w 718"/>
                <a:gd name="T29" fmla="*/ 97 h 272"/>
                <a:gd name="T30" fmla="*/ 143 w 718"/>
                <a:gd name="T31" fmla="*/ 140 h 272"/>
                <a:gd name="T32" fmla="*/ 111 w 718"/>
                <a:gd name="T33" fmla="*/ 150 h 272"/>
                <a:gd name="T34" fmla="*/ 58 w 718"/>
                <a:gd name="T35" fmla="*/ 182 h 272"/>
                <a:gd name="T36" fmla="*/ 15 w 718"/>
                <a:gd name="T37" fmla="*/ 204 h 2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8"/>
                <a:gd name="T58" fmla="*/ 0 h 272"/>
                <a:gd name="T59" fmla="*/ 718 w 718"/>
                <a:gd name="T60" fmla="*/ 272 h 2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8" h="272">
                  <a:moveTo>
                    <a:pt x="15" y="204"/>
                  </a:moveTo>
                  <a:cubicBezTo>
                    <a:pt x="0" y="253"/>
                    <a:pt x="21" y="272"/>
                    <a:pt x="69" y="246"/>
                  </a:cubicBezTo>
                  <a:cubicBezTo>
                    <a:pt x="91" y="234"/>
                    <a:pt x="115" y="222"/>
                    <a:pt x="133" y="204"/>
                  </a:cubicBezTo>
                  <a:cubicBezTo>
                    <a:pt x="140" y="197"/>
                    <a:pt x="145" y="187"/>
                    <a:pt x="154" y="182"/>
                  </a:cubicBezTo>
                  <a:cubicBezTo>
                    <a:pt x="162" y="177"/>
                    <a:pt x="226" y="162"/>
                    <a:pt x="229" y="161"/>
                  </a:cubicBezTo>
                  <a:cubicBezTo>
                    <a:pt x="279" y="146"/>
                    <a:pt x="328" y="135"/>
                    <a:pt x="378" y="118"/>
                  </a:cubicBezTo>
                  <a:cubicBezTo>
                    <a:pt x="415" y="105"/>
                    <a:pt x="456" y="111"/>
                    <a:pt x="495" y="108"/>
                  </a:cubicBezTo>
                  <a:cubicBezTo>
                    <a:pt x="559" y="104"/>
                    <a:pt x="623" y="101"/>
                    <a:pt x="687" y="97"/>
                  </a:cubicBezTo>
                  <a:cubicBezTo>
                    <a:pt x="694" y="90"/>
                    <a:pt x="707" y="86"/>
                    <a:pt x="709" y="76"/>
                  </a:cubicBezTo>
                  <a:cubicBezTo>
                    <a:pt x="718" y="26"/>
                    <a:pt x="665" y="21"/>
                    <a:pt x="634" y="1"/>
                  </a:cubicBezTo>
                  <a:cubicBezTo>
                    <a:pt x="555" y="6"/>
                    <a:pt x="483" y="0"/>
                    <a:pt x="410" y="22"/>
                  </a:cubicBezTo>
                  <a:cubicBezTo>
                    <a:pt x="388" y="28"/>
                    <a:pt x="367" y="37"/>
                    <a:pt x="346" y="44"/>
                  </a:cubicBezTo>
                  <a:cubicBezTo>
                    <a:pt x="335" y="48"/>
                    <a:pt x="314" y="54"/>
                    <a:pt x="314" y="54"/>
                  </a:cubicBezTo>
                  <a:cubicBezTo>
                    <a:pt x="307" y="61"/>
                    <a:pt x="302" y="71"/>
                    <a:pt x="293" y="76"/>
                  </a:cubicBezTo>
                  <a:cubicBezTo>
                    <a:pt x="273" y="86"/>
                    <a:pt x="229" y="97"/>
                    <a:pt x="229" y="97"/>
                  </a:cubicBezTo>
                  <a:cubicBezTo>
                    <a:pt x="191" y="133"/>
                    <a:pt x="215" y="116"/>
                    <a:pt x="143" y="140"/>
                  </a:cubicBezTo>
                  <a:cubicBezTo>
                    <a:pt x="132" y="144"/>
                    <a:pt x="111" y="150"/>
                    <a:pt x="111" y="150"/>
                  </a:cubicBezTo>
                  <a:cubicBezTo>
                    <a:pt x="57" y="206"/>
                    <a:pt x="127" y="140"/>
                    <a:pt x="58" y="182"/>
                  </a:cubicBezTo>
                  <a:cubicBezTo>
                    <a:pt x="13" y="209"/>
                    <a:pt x="61" y="204"/>
                    <a:pt x="15" y="204"/>
                  </a:cubicBez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Freeform 22"/>
            <p:cNvSpPr>
              <a:spLocks/>
            </p:cNvSpPr>
            <p:nvPr/>
          </p:nvSpPr>
          <p:spPr bwMode="auto">
            <a:xfrm>
              <a:off x="2588" y="2123"/>
              <a:ext cx="750" cy="245"/>
            </a:xfrm>
            <a:custGeom>
              <a:avLst/>
              <a:gdLst>
                <a:gd name="T0" fmla="*/ 4 w 750"/>
                <a:gd name="T1" fmla="*/ 0 h 245"/>
                <a:gd name="T2" fmla="*/ 239 w 750"/>
                <a:gd name="T3" fmla="*/ 42 h 245"/>
                <a:gd name="T4" fmla="*/ 303 w 750"/>
                <a:gd name="T5" fmla="*/ 64 h 245"/>
                <a:gd name="T6" fmla="*/ 473 w 750"/>
                <a:gd name="T7" fmla="*/ 85 h 245"/>
                <a:gd name="T8" fmla="*/ 569 w 750"/>
                <a:gd name="T9" fmla="*/ 117 h 245"/>
                <a:gd name="T10" fmla="*/ 601 w 750"/>
                <a:gd name="T11" fmla="*/ 128 h 245"/>
                <a:gd name="T12" fmla="*/ 623 w 750"/>
                <a:gd name="T13" fmla="*/ 149 h 245"/>
                <a:gd name="T14" fmla="*/ 687 w 750"/>
                <a:gd name="T15" fmla="*/ 170 h 245"/>
                <a:gd name="T16" fmla="*/ 729 w 750"/>
                <a:gd name="T17" fmla="*/ 224 h 245"/>
                <a:gd name="T18" fmla="*/ 665 w 750"/>
                <a:gd name="T19" fmla="*/ 245 h 245"/>
                <a:gd name="T20" fmla="*/ 580 w 750"/>
                <a:gd name="T21" fmla="*/ 224 h 245"/>
                <a:gd name="T22" fmla="*/ 559 w 750"/>
                <a:gd name="T23" fmla="*/ 202 h 245"/>
                <a:gd name="T24" fmla="*/ 367 w 750"/>
                <a:gd name="T25" fmla="*/ 138 h 245"/>
                <a:gd name="T26" fmla="*/ 25 w 750"/>
                <a:gd name="T27" fmla="*/ 53 h 245"/>
                <a:gd name="T28" fmla="*/ 4 w 750"/>
                <a:gd name="T29" fmla="*/ 0 h 2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0"/>
                <a:gd name="T46" fmla="*/ 0 h 245"/>
                <a:gd name="T47" fmla="*/ 750 w 750"/>
                <a:gd name="T48" fmla="*/ 245 h 2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0" h="245">
                  <a:moveTo>
                    <a:pt x="4" y="0"/>
                  </a:moveTo>
                  <a:cubicBezTo>
                    <a:pt x="81" y="24"/>
                    <a:pt x="162" y="21"/>
                    <a:pt x="239" y="42"/>
                  </a:cubicBezTo>
                  <a:cubicBezTo>
                    <a:pt x="261" y="48"/>
                    <a:pt x="281" y="61"/>
                    <a:pt x="303" y="64"/>
                  </a:cubicBezTo>
                  <a:cubicBezTo>
                    <a:pt x="360" y="71"/>
                    <a:pt x="473" y="85"/>
                    <a:pt x="473" y="85"/>
                  </a:cubicBezTo>
                  <a:cubicBezTo>
                    <a:pt x="548" y="110"/>
                    <a:pt x="516" y="99"/>
                    <a:pt x="569" y="117"/>
                  </a:cubicBezTo>
                  <a:cubicBezTo>
                    <a:pt x="580" y="121"/>
                    <a:pt x="601" y="128"/>
                    <a:pt x="601" y="128"/>
                  </a:cubicBezTo>
                  <a:cubicBezTo>
                    <a:pt x="608" y="135"/>
                    <a:pt x="614" y="145"/>
                    <a:pt x="623" y="149"/>
                  </a:cubicBezTo>
                  <a:cubicBezTo>
                    <a:pt x="643" y="159"/>
                    <a:pt x="687" y="170"/>
                    <a:pt x="687" y="170"/>
                  </a:cubicBezTo>
                  <a:cubicBezTo>
                    <a:pt x="688" y="171"/>
                    <a:pt x="750" y="204"/>
                    <a:pt x="729" y="224"/>
                  </a:cubicBezTo>
                  <a:cubicBezTo>
                    <a:pt x="713" y="240"/>
                    <a:pt x="665" y="245"/>
                    <a:pt x="665" y="245"/>
                  </a:cubicBezTo>
                  <a:cubicBezTo>
                    <a:pt x="659" y="244"/>
                    <a:pt x="593" y="232"/>
                    <a:pt x="580" y="224"/>
                  </a:cubicBezTo>
                  <a:cubicBezTo>
                    <a:pt x="571" y="219"/>
                    <a:pt x="568" y="207"/>
                    <a:pt x="559" y="202"/>
                  </a:cubicBezTo>
                  <a:cubicBezTo>
                    <a:pt x="519" y="182"/>
                    <a:pt x="414" y="147"/>
                    <a:pt x="367" y="138"/>
                  </a:cubicBezTo>
                  <a:cubicBezTo>
                    <a:pt x="254" y="117"/>
                    <a:pt x="133" y="90"/>
                    <a:pt x="25" y="53"/>
                  </a:cubicBezTo>
                  <a:cubicBezTo>
                    <a:pt x="0" y="15"/>
                    <a:pt x="4" y="34"/>
                    <a:pt x="4" y="0"/>
                  </a:cubicBez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Freeform 23"/>
            <p:cNvSpPr>
              <a:spLocks/>
            </p:cNvSpPr>
            <p:nvPr/>
          </p:nvSpPr>
          <p:spPr bwMode="auto">
            <a:xfrm>
              <a:off x="3435" y="2368"/>
              <a:ext cx="634" cy="288"/>
            </a:xfrm>
            <a:custGeom>
              <a:avLst/>
              <a:gdLst>
                <a:gd name="T0" fmla="*/ 0 w 634"/>
                <a:gd name="T1" fmla="*/ 0 h 288"/>
                <a:gd name="T2" fmla="*/ 245 w 634"/>
                <a:gd name="T3" fmla="*/ 85 h 288"/>
                <a:gd name="T4" fmla="*/ 362 w 634"/>
                <a:gd name="T5" fmla="*/ 117 h 288"/>
                <a:gd name="T6" fmla="*/ 426 w 634"/>
                <a:gd name="T7" fmla="*/ 149 h 288"/>
                <a:gd name="T8" fmla="*/ 597 w 634"/>
                <a:gd name="T9" fmla="*/ 203 h 288"/>
                <a:gd name="T10" fmla="*/ 576 w 634"/>
                <a:gd name="T11" fmla="*/ 288 h 288"/>
                <a:gd name="T12" fmla="*/ 480 w 634"/>
                <a:gd name="T13" fmla="*/ 267 h 288"/>
                <a:gd name="T14" fmla="*/ 458 w 634"/>
                <a:gd name="T15" fmla="*/ 245 h 288"/>
                <a:gd name="T16" fmla="*/ 341 w 634"/>
                <a:gd name="T17" fmla="*/ 213 h 288"/>
                <a:gd name="T18" fmla="*/ 234 w 634"/>
                <a:gd name="T19" fmla="*/ 181 h 288"/>
                <a:gd name="T20" fmla="*/ 202 w 634"/>
                <a:gd name="T21" fmla="*/ 171 h 288"/>
                <a:gd name="T22" fmla="*/ 42 w 634"/>
                <a:gd name="T23" fmla="*/ 96 h 288"/>
                <a:gd name="T24" fmla="*/ 0 w 634"/>
                <a:gd name="T25" fmla="*/ 0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4"/>
                <a:gd name="T40" fmla="*/ 0 h 288"/>
                <a:gd name="T41" fmla="*/ 634 w 634"/>
                <a:gd name="T42" fmla="*/ 288 h 2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4" h="288">
                  <a:moveTo>
                    <a:pt x="0" y="0"/>
                  </a:moveTo>
                  <a:cubicBezTo>
                    <a:pt x="85" y="22"/>
                    <a:pt x="167" y="46"/>
                    <a:pt x="245" y="85"/>
                  </a:cubicBezTo>
                  <a:cubicBezTo>
                    <a:pt x="268" y="96"/>
                    <a:pt x="361" y="117"/>
                    <a:pt x="362" y="117"/>
                  </a:cubicBezTo>
                  <a:cubicBezTo>
                    <a:pt x="423" y="132"/>
                    <a:pt x="366" y="122"/>
                    <a:pt x="426" y="149"/>
                  </a:cubicBezTo>
                  <a:cubicBezTo>
                    <a:pt x="481" y="173"/>
                    <a:pt x="541" y="184"/>
                    <a:pt x="597" y="203"/>
                  </a:cubicBezTo>
                  <a:cubicBezTo>
                    <a:pt x="627" y="249"/>
                    <a:pt x="634" y="268"/>
                    <a:pt x="576" y="288"/>
                  </a:cubicBezTo>
                  <a:cubicBezTo>
                    <a:pt x="575" y="288"/>
                    <a:pt x="487" y="270"/>
                    <a:pt x="480" y="267"/>
                  </a:cubicBezTo>
                  <a:cubicBezTo>
                    <a:pt x="471" y="262"/>
                    <a:pt x="467" y="250"/>
                    <a:pt x="458" y="245"/>
                  </a:cubicBezTo>
                  <a:cubicBezTo>
                    <a:pt x="423" y="224"/>
                    <a:pt x="380" y="223"/>
                    <a:pt x="341" y="213"/>
                  </a:cubicBezTo>
                  <a:cubicBezTo>
                    <a:pt x="256" y="192"/>
                    <a:pt x="343" y="217"/>
                    <a:pt x="234" y="181"/>
                  </a:cubicBezTo>
                  <a:cubicBezTo>
                    <a:pt x="223" y="177"/>
                    <a:pt x="202" y="171"/>
                    <a:pt x="202" y="171"/>
                  </a:cubicBezTo>
                  <a:cubicBezTo>
                    <a:pt x="152" y="136"/>
                    <a:pt x="93" y="129"/>
                    <a:pt x="42" y="96"/>
                  </a:cubicBezTo>
                  <a:cubicBezTo>
                    <a:pt x="21" y="64"/>
                    <a:pt x="11" y="36"/>
                    <a:pt x="0" y="0"/>
                  </a:cubicBez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Freeform 24"/>
            <p:cNvSpPr>
              <a:spLocks/>
            </p:cNvSpPr>
            <p:nvPr/>
          </p:nvSpPr>
          <p:spPr bwMode="auto">
            <a:xfrm>
              <a:off x="4213" y="2656"/>
              <a:ext cx="651" cy="357"/>
            </a:xfrm>
            <a:custGeom>
              <a:avLst/>
              <a:gdLst>
                <a:gd name="T0" fmla="*/ 0 w 651"/>
                <a:gd name="T1" fmla="*/ 0 h 357"/>
                <a:gd name="T2" fmla="*/ 150 w 651"/>
                <a:gd name="T3" fmla="*/ 43 h 357"/>
                <a:gd name="T4" fmla="*/ 182 w 651"/>
                <a:gd name="T5" fmla="*/ 53 h 357"/>
                <a:gd name="T6" fmla="*/ 310 w 651"/>
                <a:gd name="T7" fmla="*/ 107 h 357"/>
                <a:gd name="T8" fmla="*/ 427 w 651"/>
                <a:gd name="T9" fmla="*/ 181 h 357"/>
                <a:gd name="T10" fmla="*/ 480 w 651"/>
                <a:gd name="T11" fmla="*/ 213 h 357"/>
                <a:gd name="T12" fmla="*/ 534 w 651"/>
                <a:gd name="T13" fmla="*/ 245 h 357"/>
                <a:gd name="T14" fmla="*/ 651 w 651"/>
                <a:gd name="T15" fmla="*/ 309 h 357"/>
                <a:gd name="T16" fmla="*/ 640 w 651"/>
                <a:gd name="T17" fmla="*/ 341 h 357"/>
                <a:gd name="T18" fmla="*/ 491 w 651"/>
                <a:gd name="T19" fmla="*/ 288 h 357"/>
                <a:gd name="T20" fmla="*/ 427 w 651"/>
                <a:gd name="T21" fmla="*/ 267 h 357"/>
                <a:gd name="T22" fmla="*/ 395 w 651"/>
                <a:gd name="T23" fmla="*/ 256 h 357"/>
                <a:gd name="T24" fmla="*/ 299 w 651"/>
                <a:gd name="T25" fmla="*/ 192 h 357"/>
                <a:gd name="T26" fmla="*/ 235 w 651"/>
                <a:gd name="T27" fmla="*/ 171 h 357"/>
                <a:gd name="T28" fmla="*/ 118 w 651"/>
                <a:gd name="T29" fmla="*/ 117 h 357"/>
                <a:gd name="T30" fmla="*/ 54 w 651"/>
                <a:gd name="T31" fmla="*/ 85 h 357"/>
                <a:gd name="T32" fmla="*/ 0 w 651"/>
                <a:gd name="T33" fmla="*/ 0 h 3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1"/>
                <a:gd name="T52" fmla="*/ 0 h 357"/>
                <a:gd name="T53" fmla="*/ 651 w 651"/>
                <a:gd name="T54" fmla="*/ 357 h 3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1" h="357">
                  <a:moveTo>
                    <a:pt x="0" y="0"/>
                  </a:moveTo>
                  <a:cubicBezTo>
                    <a:pt x="50" y="17"/>
                    <a:pt x="100" y="26"/>
                    <a:pt x="150" y="43"/>
                  </a:cubicBezTo>
                  <a:cubicBezTo>
                    <a:pt x="161" y="47"/>
                    <a:pt x="182" y="53"/>
                    <a:pt x="182" y="53"/>
                  </a:cubicBezTo>
                  <a:cubicBezTo>
                    <a:pt x="215" y="87"/>
                    <a:pt x="265" y="92"/>
                    <a:pt x="310" y="107"/>
                  </a:cubicBezTo>
                  <a:cubicBezTo>
                    <a:pt x="363" y="125"/>
                    <a:pt x="377" y="165"/>
                    <a:pt x="427" y="181"/>
                  </a:cubicBezTo>
                  <a:cubicBezTo>
                    <a:pt x="479" y="235"/>
                    <a:pt x="413" y="173"/>
                    <a:pt x="480" y="213"/>
                  </a:cubicBezTo>
                  <a:cubicBezTo>
                    <a:pt x="553" y="256"/>
                    <a:pt x="445" y="217"/>
                    <a:pt x="534" y="245"/>
                  </a:cubicBezTo>
                  <a:cubicBezTo>
                    <a:pt x="566" y="279"/>
                    <a:pt x="612" y="283"/>
                    <a:pt x="651" y="309"/>
                  </a:cubicBezTo>
                  <a:cubicBezTo>
                    <a:pt x="647" y="320"/>
                    <a:pt x="651" y="338"/>
                    <a:pt x="640" y="341"/>
                  </a:cubicBezTo>
                  <a:cubicBezTo>
                    <a:pt x="572" y="357"/>
                    <a:pt x="540" y="321"/>
                    <a:pt x="491" y="288"/>
                  </a:cubicBezTo>
                  <a:cubicBezTo>
                    <a:pt x="472" y="275"/>
                    <a:pt x="448" y="274"/>
                    <a:pt x="427" y="267"/>
                  </a:cubicBezTo>
                  <a:cubicBezTo>
                    <a:pt x="416" y="263"/>
                    <a:pt x="395" y="256"/>
                    <a:pt x="395" y="256"/>
                  </a:cubicBezTo>
                  <a:cubicBezTo>
                    <a:pt x="367" y="228"/>
                    <a:pt x="336" y="208"/>
                    <a:pt x="299" y="192"/>
                  </a:cubicBezTo>
                  <a:cubicBezTo>
                    <a:pt x="278" y="183"/>
                    <a:pt x="235" y="171"/>
                    <a:pt x="235" y="171"/>
                  </a:cubicBezTo>
                  <a:cubicBezTo>
                    <a:pt x="203" y="137"/>
                    <a:pt x="161" y="132"/>
                    <a:pt x="118" y="117"/>
                  </a:cubicBezTo>
                  <a:cubicBezTo>
                    <a:pt x="95" y="109"/>
                    <a:pt x="77" y="93"/>
                    <a:pt x="54" y="85"/>
                  </a:cubicBezTo>
                  <a:cubicBezTo>
                    <a:pt x="27" y="59"/>
                    <a:pt x="21" y="31"/>
                    <a:pt x="0" y="0"/>
                  </a:cubicBez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Freeform 25"/>
            <p:cNvSpPr>
              <a:spLocks/>
            </p:cNvSpPr>
            <p:nvPr/>
          </p:nvSpPr>
          <p:spPr bwMode="auto">
            <a:xfrm>
              <a:off x="4896" y="3029"/>
              <a:ext cx="709" cy="488"/>
            </a:xfrm>
            <a:custGeom>
              <a:avLst/>
              <a:gdLst>
                <a:gd name="T0" fmla="*/ 75 w 709"/>
                <a:gd name="T1" fmla="*/ 0 h 488"/>
                <a:gd name="T2" fmla="*/ 149 w 709"/>
                <a:gd name="T3" fmla="*/ 64 h 488"/>
                <a:gd name="T4" fmla="*/ 459 w 709"/>
                <a:gd name="T5" fmla="*/ 214 h 488"/>
                <a:gd name="T6" fmla="*/ 587 w 709"/>
                <a:gd name="T7" fmla="*/ 299 h 488"/>
                <a:gd name="T8" fmla="*/ 651 w 709"/>
                <a:gd name="T9" fmla="*/ 320 h 488"/>
                <a:gd name="T10" fmla="*/ 704 w 709"/>
                <a:gd name="T11" fmla="*/ 406 h 488"/>
                <a:gd name="T12" fmla="*/ 693 w 709"/>
                <a:gd name="T13" fmla="*/ 459 h 488"/>
                <a:gd name="T14" fmla="*/ 544 w 709"/>
                <a:gd name="T15" fmla="*/ 384 h 488"/>
                <a:gd name="T16" fmla="*/ 384 w 709"/>
                <a:gd name="T17" fmla="*/ 331 h 488"/>
                <a:gd name="T18" fmla="*/ 288 w 709"/>
                <a:gd name="T19" fmla="*/ 278 h 488"/>
                <a:gd name="T20" fmla="*/ 181 w 709"/>
                <a:gd name="T21" fmla="*/ 203 h 488"/>
                <a:gd name="T22" fmla="*/ 149 w 709"/>
                <a:gd name="T23" fmla="*/ 171 h 488"/>
                <a:gd name="T24" fmla="*/ 117 w 709"/>
                <a:gd name="T25" fmla="*/ 160 h 488"/>
                <a:gd name="T26" fmla="*/ 64 w 709"/>
                <a:gd name="T27" fmla="*/ 118 h 488"/>
                <a:gd name="T28" fmla="*/ 0 w 709"/>
                <a:gd name="T29" fmla="*/ 54 h 488"/>
                <a:gd name="T30" fmla="*/ 75 w 709"/>
                <a:gd name="T31" fmla="*/ 0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9"/>
                <a:gd name="T49" fmla="*/ 0 h 488"/>
                <a:gd name="T50" fmla="*/ 709 w 709"/>
                <a:gd name="T51" fmla="*/ 488 h 4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9" h="488">
                  <a:moveTo>
                    <a:pt x="75" y="0"/>
                  </a:moveTo>
                  <a:cubicBezTo>
                    <a:pt x="106" y="33"/>
                    <a:pt x="103" y="50"/>
                    <a:pt x="149" y="64"/>
                  </a:cubicBezTo>
                  <a:cubicBezTo>
                    <a:pt x="232" y="147"/>
                    <a:pt x="359" y="159"/>
                    <a:pt x="459" y="214"/>
                  </a:cubicBezTo>
                  <a:cubicBezTo>
                    <a:pt x="495" y="234"/>
                    <a:pt x="546" y="285"/>
                    <a:pt x="587" y="299"/>
                  </a:cubicBezTo>
                  <a:cubicBezTo>
                    <a:pt x="608" y="306"/>
                    <a:pt x="651" y="320"/>
                    <a:pt x="651" y="320"/>
                  </a:cubicBezTo>
                  <a:cubicBezTo>
                    <a:pt x="677" y="347"/>
                    <a:pt x="692" y="370"/>
                    <a:pt x="704" y="406"/>
                  </a:cubicBezTo>
                  <a:cubicBezTo>
                    <a:pt x="700" y="424"/>
                    <a:pt x="709" y="450"/>
                    <a:pt x="693" y="459"/>
                  </a:cubicBezTo>
                  <a:cubicBezTo>
                    <a:pt x="641" y="488"/>
                    <a:pt x="580" y="402"/>
                    <a:pt x="544" y="384"/>
                  </a:cubicBezTo>
                  <a:cubicBezTo>
                    <a:pt x="498" y="361"/>
                    <a:pt x="427" y="360"/>
                    <a:pt x="384" y="331"/>
                  </a:cubicBezTo>
                  <a:cubicBezTo>
                    <a:pt x="311" y="282"/>
                    <a:pt x="345" y="296"/>
                    <a:pt x="288" y="278"/>
                  </a:cubicBezTo>
                  <a:cubicBezTo>
                    <a:pt x="250" y="240"/>
                    <a:pt x="231" y="220"/>
                    <a:pt x="181" y="203"/>
                  </a:cubicBezTo>
                  <a:cubicBezTo>
                    <a:pt x="170" y="192"/>
                    <a:pt x="162" y="179"/>
                    <a:pt x="149" y="171"/>
                  </a:cubicBezTo>
                  <a:cubicBezTo>
                    <a:pt x="140" y="165"/>
                    <a:pt x="126" y="167"/>
                    <a:pt x="117" y="160"/>
                  </a:cubicBezTo>
                  <a:cubicBezTo>
                    <a:pt x="51" y="107"/>
                    <a:pt x="142" y="142"/>
                    <a:pt x="64" y="118"/>
                  </a:cubicBezTo>
                  <a:cubicBezTo>
                    <a:pt x="29" y="81"/>
                    <a:pt x="18" y="105"/>
                    <a:pt x="0" y="54"/>
                  </a:cubicBezTo>
                  <a:cubicBezTo>
                    <a:pt x="51" y="3"/>
                    <a:pt x="24" y="18"/>
                    <a:pt x="75" y="0"/>
                  </a:cubicBez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Freeform 27"/>
            <p:cNvSpPr>
              <a:spLocks/>
            </p:cNvSpPr>
            <p:nvPr/>
          </p:nvSpPr>
          <p:spPr bwMode="auto">
            <a:xfrm>
              <a:off x="1195" y="3072"/>
              <a:ext cx="599" cy="395"/>
            </a:xfrm>
            <a:custGeom>
              <a:avLst/>
              <a:gdLst>
                <a:gd name="T0" fmla="*/ 0 w 599"/>
                <a:gd name="T1" fmla="*/ 384 h 395"/>
                <a:gd name="T2" fmla="*/ 64 w 599"/>
                <a:gd name="T3" fmla="*/ 363 h 395"/>
                <a:gd name="T4" fmla="*/ 96 w 599"/>
                <a:gd name="T5" fmla="*/ 352 h 395"/>
                <a:gd name="T6" fmla="*/ 192 w 599"/>
                <a:gd name="T7" fmla="*/ 256 h 395"/>
                <a:gd name="T8" fmla="*/ 224 w 599"/>
                <a:gd name="T9" fmla="*/ 245 h 395"/>
                <a:gd name="T10" fmla="*/ 352 w 599"/>
                <a:gd name="T11" fmla="*/ 171 h 395"/>
                <a:gd name="T12" fmla="*/ 384 w 599"/>
                <a:gd name="T13" fmla="*/ 149 h 395"/>
                <a:gd name="T14" fmla="*/ 448 w 599"/>
                <a:gd name="T15" fmla="*/ 128 h 395"/>
                <a:gd name="T16" fmla="*/ 565 w 599"/>
                <a:gd name="T17" fmla="*/ 32 h 395"/>
                <a:gd name="T18" fmla="*/ 576 w 599"/>
                <a:gd name="T19" fmla="*/ 0 h 395"/>
                <a:gd name="T20" fmla="*/ 597 w 599"/>
                <a:gd name="T21" fmla="*/ 32 h 395"/>
                <a:gd name="T22" fmla="*/ 586 w 599"/>
                <a:gd name="T23" fmla="*/ 96 h 395"/>
                <a:gd name="T24" fmla="*/ 533 w 599"/>
                <a:gd name="T25" fmla="*/ 171 h 395"/>
                <a:gd name="T26" fmla="*/ 341 w 599"/>
                <a:gd name="T27" fmla="*/ 288 h 395"/>
                <a:gd name="T28" fmla="*/ 245 w 599"/>
                <a:gd name="T29" fmla="*/ 341 h 395"/>
                <a:gd name="T30" fmla="*/ 149 w 599"/>
                <a:gd name="T31" fmla="*/ 373 h 395"/>
                <a:gd name="T32" fmla="*/ 117 w 599"/>
                <a:gd name="T33" fmla="*/ 384 h 395"/>
                <a:gd name="T34" fmla="*/ 85 w 599"/>
                <a:gd name="T35" fmla="*/ 395 h 395"/>
                <a:gd name="T36" fmla="*/ 0 w 599"/>
                <a:gd name="T37" fmla="*/ 384 h 3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9"/>
                <a:gd name="T58" fmla="*/ 0 h 395"/>
                <a:gd name="T59" fmla="*/ 599 w 599"/>
                <a:gd name="T60" fmla="*/ 395 h 3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9" h="395">
                  <a:moveTo>
                    <a:pt x="0" y="384"/>
                  </a:moveTo>
                  <a:cubicBezTo>
                    <a:pt x="21" y="377"/>
                    <a:pt x="43" y="370"/>
                    <a:pt x="64" y="363"/>
                  </a:cubicBezTo>
                  <a:cubicBezTo>
                    <a:pt x="75" y="359"/>
                    <a:pt x="96" y="352"/>
                    <a:pt x="96" y="352"/>
                  </a:cubicBezTo>
                  <a:cubicBezTo>
                    <a:pt x="122" y="312"/>
                    <a:pt x="158" y="290"/>
                    <a:pt x="192" y="256"/>
                  </a:cubicBezTo>
                  <a:cubicBezTo>
                    <a:pt x="200" y="248"/>
                    <a:pt x="214" y="250"/>
                    <a:pt x="224" y="245"/>
                  </a:cubicBezTo>
                  <a:cubicBezTo>
                    <a:pt x="272" y="219"/>
                    <a:pt x="302" y="187"/>
                    <a:pt x="352" y="171"/>
                  </a:cubicBezTo>
                  <a:cubicBezTo>
                    <a:pt x="363" y="164"/>
                    <a:pt x="372" y="154"/>
                    <a:pt x="384" y="149"/>
                  </a:cubicBezTo>
                  <a:cubicBezTo>
                    <a:pt x="404" y="140"/>
                    <a:pt x="429" y="140"/>
                    <a:pt x="448" y="128"/>
                  </a:cubicBezTo>
                  <a:cubicBezTo>
                    <a:pt x="491" y="100"/>
                    <a:pt x="522" y="60"/>
                    <a:pt x="565" y="32"/>
                  </a:cubicBezTo>
                  <a:cubicBezTo>
                    <a:pt x="569" y="21"/>
                    <a:pt x="565" y="0"/>
                    <a:pt x="576" y="0"/>
                  </a:cubicBezTo>
                  <a:cubicBezTo>
                    <a:pt x="589" y="0"/>
                    <a:pt x="596" y="19"/>
                    <a:pt x="597" y="32"/>
                  </a:cubicBezTo>
                  <a:cubicBezTo>
                    <a:pt x="599" y="54"/>
                    <a:pt x="591" y="75"/>
                    <a:pt x="586" y="96"/>
                  </a:cubicBezTo>
                  <a:cubicBezTo>
                    <a:pt x="576" y="141"/>
                    <a:pt x="573" y="131"/>
                    <a:pt x="533" y="171"/>
                  </a:cubicBezTo>
                  <a:cubicBezTo>
                    <a:pt x="480" y="224"/>
                    <a:pt x="407" y="255"/>
                    <a:pt x="341" y="288"/>
                  </a:cubicBezTo>
                  <a:cubicBezTo>
                    <a:pt x="309" y="304"/>
                    <a:pt x="278" y="326"/>
                    <a:pt x="245" y="341"/>
                  </a:cubicBezTo>
                  <a:cubicBezTo>
                    <a:pt x="221" y="352"/>
                    <a:pt x="177" y="364"/>
                    <a:pt x="149" y="373"/>
                  </a:cubicBezTo>
                  <a:cubicBezTo>
                    <a:pt x="138" y="377"/>
                    <a:pt x="128" y="380"/>
                    <a:pt x="117" y="384"/>
                  </a:cubicBezTo>
                  <a:cubicBezTo>
                    <a:pt x="106" y="388"/>
                    <a:pt x="85" y="395"/>
                    <a:pt x="85" y="395"/>
                  </a:cubicBezTo>
                  <a:cubicBezTo>
                    <a:pt x="14" y="383"/>
                    <a:pt x="43" y="384"/>
                    <a:pt x="0" y="384"/>
                  </a:cubicBez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28"/>
            <p:cNvSpPr>
              <a:spLocks/>
            </p:cNvSpPr>
            <p:nvPr/>
          </p:nvSpPr>
          <p:spPr bwMode="auto">
            <a:xfrm>
              <a:off x="1835" y="2759"/>
              <a:ext cx="800" cy="281"/>
            </a:xfrm>
            <a:custGeom>
              <a:avLst/>
              <a:gdLst>
                <a:gd name="T0" fmla="*/ 0 w 800"/>
                <a:gd name="T1" fmla="*/ 260 h 281"/>
                <a:gd name="T2" fmla="*/ 74 w 800"/>
                <a:gd name="T3" fmla="*/ 185 h 281"/>
                <a:gd name="T4" fmla="*/ 149 w 800"/>
                <a:gd name="T5" fmla="*/ 121 h 281"/>
                <a:gd name="T6" fmla="*/ 266 w 800"/>
                <a:gd name="T7" fmla="*/ 89 h 281"/>
                <a:gd name="T8" fmla="*/ 576 w 800"/>
                <a:gd name="T9" fmla="*/ 4 h 281"/>
                <a:gd name="T10" fmla="*/ 789 w 800"/>
                <a:gd name="T11" fmla="*/ 14 h 281"/>
                <a:gd name="T12" fmla="*/ 778 w 800"/>
                <a:gd name="T13" fmla="*/ 46 h 281"/>
                <a:gd name="T14" fmla="*/ 661 w 800"/>
                <a:gd name="T15" fmla="*/ 68 h 281"/>
                <a:gd name="T16" fmla="*/ 405 w 800"/>
                <a:gd name="T17" fmla="*/ 142 h 281"/>
                <a:gd name="T18" fmla="*/ 245 w 800"/>
                <a:gd name="T19" fmla="*/ 206 h 281"/>
                <a:gd name="T20" fmla="*/ 181 w 800"/>
                <a:gd name="T21" fmla="*/ 228 h 281"/>
                <a:gd name="T22" fmla="*/ 149 w 800"/>
                <a:gd name="T23" fmla="*/ 260 h 281"/>
                <a:gd name="T24" fmla="*/ 85 w 800"/>
                <a:gd name="T25" fmla="*/ 281 h 281"/>
                <a:gd name="T26" fmla="*/ 32 w 800"/>
                <a:gd name="T27" fmla="*/ 270 h 281"/>
                <a:gd name="T28" fmla="*/ 0 w 800"/>
                <a:gd name="T29" fmla="*/ 260 h 2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0"/>
                <a:gd name="T46" fmla="*/ 0 h 281"/>
                <a:gd name="T47" fmla="*/ 800 w 800"/>
                <a:gd name="T48" fmla="*/ 281 h 2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0" h="281">
                  <a:moveTo>
                    <a:pt x="0" y="260"/>
                  </a:moveTo>
                  <a:cubicBezTo>
                    <a:pt x="24" y="223"/>
                    <a:pt x="42" y="213"/>
                    <a:pt x="74" y="185"/>
                  </a:cubicBezTo>
                  <a:cubicBezTo>
                    <a:pt x="103" y="160"/>
                    <a:pt x="114" y="136"/>
                    <a:pt x="149" y="121"/>
                  </a:cubicBezTo>
                  <a:cubicBezTo>
                    <a:pt x="214" y="93"/>
                    <a:pt x="204" y="106"/>
                    <a:pt x="266" y="89"/>
                  </a:cubicBezTo>
                  <a:cubicBezTo>
                    <a:pt x="370" y="61"/>
                    <a:pt x="471" y="28"/>
                    <a:pt x="576" y="4"/>
                  </a:cubicBezTo>
                  <a:cubicBezTo>
                    <a:pt x="647" y="7"/>
                    <a:pt x="719" y="0"/>
                    <a:pt x="789" y="14"/>
                  </a:cubicBezTo>
                  <a:cubicBezTo>
                    <a:pt x="800" y="16"/>
                    <a:pt x="786" y="38"/>
                    <a:pt x="778" y="46"/>
                  </a:cubicBezTo>
                  <a:cubicBezTo>
                    <a:pt x="750" y="74"/>
                    <a:pt x="700" y="62"/>
                    <a:pt x="661" y="68"/>
                  </a:cubicBezTo>
                  <a:cubicBezTo>
                    <a:pt x="575" y="82"/>
                    <a:pt x="487" y="115"/>
                    <a:pt x="405" y="142"/>
                  </a:cubicBezTo>
                  <a:cubicBezTo>
                    <a:pt x="349" y="160"/>
                    <a:pt x="298" y="182"/>
                    <a:pt x="245" y="206"/>
                  </a:cubicBezTo>
                  <a:cubicBezTo>
                    <a:pt x="224" y="215"/>
                    <a:pt x="181" y="228"/>
                    <a:pt x="181" y="228"/>
                  </a:cubicBezTo>
                  <a:cubicBezTo>
                    <a:pt x="170" y="239"/>
                    <a:pt x="162" y="253"/>
                    <a:pt x="149" y="260"/>
                  </a:cubicBezTo>
                  <a:cubicBezTo>
                    <a:pt x="129" y="271"/>
                    <a:pt x="85" y="281"/>
                    <a:pt x="85" y="281"/>
                  </a:cubicBezTo>
                  <a:cubicBezTo>
                    <a:pt x="67" y="277"/>
                    <a:pt x="50" y="274"/>
                    <a:pt x="32" y="270"/>
                  </a:cubicBezTo>
                  <a:cubicBezTo>
                    <a:pt x="21" y="267"/>
                    <a:pt x="0" y="260"/>
                    <a:pt x="0" y="260"/>
                  </a:cubicBez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29"/>
            <p:cNvSpPr>
              <a:spLocks/>
            </p:cNvSpPr>
            <p:nvPr/>
          </p:nvSpPr>
          <p:spPr bwMode="auto">
            <a:xfrm>
              <a:off x="2738" y="2714"/>
              <a:ext cx="792" cy="267"/>
            </a:xfrm>
            <a:custGeom>
              <a:avLst/>
              <a:gdLst>
                <a:gd name="T0" fmla="*/ 46 w 792"/>
                <a:gd name="T1" fmla="*/ 49 h 267"/>
                <a:gd name="T2" fmla="*/ 505 w 792"/>
                <a:gd name="T3" fmla="*/ 38 h 267"/>
                <a:gd name="T4" fmla="*/ 611 w 792"/>
                <a:gd name="T5" fmla="*/ 91 h 267"/>
                <a:gd name="T6" fmla="*/ 697 w 792"/>
                <a:gd name="T7" fmla="*/ 155 h 267"/>
                <a:gd name="T8" fmla="*/ 739 w 792"/>
                <a:gd name="T9" fmla="*/ 209 h 267"/>
                <a:gd name="T10" fmla="*/ 782 w 792"/>
                <a:gd name="T11" fmla="*/ 262 h 267"/>
                <a:gd name="T12" fmla="*/ 697 w 792"/>
                <a:gd name="T13" fmla="*/ 241 h 267"/>
                <a:gd name="T14" fmla="*/ 547 w 792"/>
                <a:gd name="T15" fmla="*/ 177 h 267"/>
                <a:gd name="T16" fmla="*/ 227 w 792"/>
                <a:gd name="T17" fmla="*/ 102 h 267"/>
                <a:gd name="T18" fmla="*/ 185 w 792"/>
                <a:gd name="T19" fmla="*/ 91 h 267"/>
                <a:gd name="T20" fmla="*/ 46 w 792"/>
                <a:gd name="T21" fmla="*/ 59 h 267"/>
                <a:gd name="T22" fmla="*/ 46 w 792"/>
                <a:gd name="T23" fmla="*/ 49 h 2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2"/>
                <a:gd name="T37" fmla="*/ 0 h 267"/>
                <a:gd name="T38" fmla="*/ 792 w 792"/>
                <a:gd name="T39" fmla="*/ 267 h 2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2" h="267">
                  <a:moveTo>
                    <a:pt x="46" y="49"/>
                  </a:moveTo>
                  <a:cubicBezTo>
                    <a:pt x="187" y="0"/>
                    <a:pt x="358" y="28"/>
                    <a:pt x="505" y="38"/>
                  </a:cubicBezTo>
                  <a:cubicBezTo>
                    <a:pt x="539" y="61"/>
                    <a:pt x="572" y="79"/>
                    <a:pt x="611" y="91"/>
                  </a:cubicBezTo>
                  <a:cubicBezTo>
                    <a:pt x="636" y="116"/>
                    <a:pt x="672" y="129"/>
                    <a:pt x="697" y="155"/>
                  </a:cubicBezTo>
                  <a:cubicBezTo>
                    <a:pt x="760" y="221"/>
                    <a:pt x="671" y="125"/>
                    <a:pt x="739" y="209"/>
                  </a:cubicBezTo>
                  <a:cubicBezTo>
                    <a:pt x="741" y="212"/>
                    <a:pt x="792" y="256"/>
                    <a:pt x="782" y="262"/>
                  </a:cubicBezTo>
                  <a:cubicBezTo>
                    <a:pt x="775" y="267"/>
                    <a:pt x="711" y="245"/>
                    <a:pt x="697" y="241"/>
                  </a:cubicBezTo>
                  <a:cubicBezTo>
                    <a:pt x="658" y="202"/>
                    <a:pt x="599" y="194"/>
                    <a:pt x="547" y="177"/>
                  </a:cubicBezTo>
                  <a:cubicBezTo>
                    <a:pt x="443" y="143"/>
                    <a:pt x="335" y="116"/>
                    <a:pt x="227" y="102"/>
                  </a:cubicBezTo>
                  <a:cubicBezTo>
                    <a:pt x="213" y="98"/>
                    <a:pt x="199" y="94"/>
                    <a:pt x="185" y="91"/>
                  </a:cubicBezTo>
                  <a:cubicBezTo>
                    <a:pt x="52" y="67"/>
                    <a:pt x="166" y="99"/>
                    <a:pt x="46" y="59"/>
                  </a:cubicBezTo>
                  <a:cubicBezTo>
                    <a:pt x="6" y="46"/>
                    <a:pt x="0" y="49"/>
                    <a:pt x="46" y="49"/>
                  </a:cubicBez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30"/>
            <p:cNvSpPr>
              <a:spLocks/>
            </p:cNvSpPr>
            <p:nvPr/>
          </p:nvSpPr>
          <p:spPr bwMode="auto">
            <a:xfrm>
              <a:off x="3589" y="2976"/>
              <a:ext cx="697" cy="472"/>
            </a:xfrm>
            <a:custGeom>
              <a:avLst/>
              <a:gdLst>
                <a:gd name="T0" fmla="*/ 6 w 697"/>
                <a:gd name="T1" fmla="*/ 0 h 472"/>
                <a:gd name="T2" fmla="*/ 91 w 697"/>
                <a:gd name="T3" fmla="*/ 53 h 472"/>
                <a:gd name="T4" fmla="*/ 251 w 697"/>
                <a:gd name="T5" fmla="*/ 139 h 472"/>
                <a:gd name="T6" fmla="*/ 368 w 697"/>
                <a:gd name="T7" fmla="*/ 213 h 472"/>
                <a:gd name="T8" fmla="*/ 454 w 697"/>
                <a:gd name="T9" fmla="*/ 277 h 472"/>
                <a:gd name="T10" fmla="*/ 518 w 697"/>
                <a:gd name="T11" fmla="*/ 299 h 472"/>
                <a:gd name="T12" fmla="*/ 550 w 697"/>
                <a:gd name="T13" fmla="*/ 309 h 472"/>
                <a:gd name="T14" fmla="*/ 603 w 697"/>
                <a:gd name="T15" fmla="*/ 341 h 472"/>
                <a:gd name="T16" fmla="*/ 667 w 697"/>
                <a:gd name="T17" fmla="*/ 384 h 472"/>
                <a:gd name="T18" fmla="*/ 539 w 697"/>
                <a:gd name="T19" fmla="*/ 427 h 472"/>
                <a:gd name="T20" fmla="*/ 283 w 697"/>
                <a:gd name="T21" fmla="*/ 320 h 472"/>
                <a:gd name="T22" fmla="*/ 144 w 697"/>
                <a:gd name="T23" fmla="*/ 235 h 472"/>
                <a:gd name="T24" fmla="*/ 123 w 697"/>
                <a:gd name="T25" fmla="*/ 213 h 472"/>
                <a:gd name="T26" fmla="*/ 91 w 697"/>
                <a:gd name="T27" fmla="*/ 192 h 472"/>
                <a:gd name="T28" fmla="*/ 70 w 697"/>
                <a:gd name="T29" fmla="*/ 160 h 472"/>
                <a:gd name="T30" fmla="*/ 27 w 697"/>
                <a:gd name="T31" fmla="*/ 117 h 472"/>
                <a:gd name="T32" fmla="*/ 6 w 697"/>
                <a:gd name="T33" fmla="*/ 0 h 4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7"/>
                <a:gd name="T52" fmla="*/ 0 h 472"/>
                <a:gd name="T53" fmla="*/ 697 w 697"/>
                <a:gd name="T54" fmla="*/ 472 h 4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7" h="472">
                  <a:moveTo>
                    <a:pt x="6" y="0"/>
                  </a:moveTo>
                  <a:cubicBezTo>
                    <a:pt x="38" y="21"/>
                    <a:pt x="54" y="42"/>
                    <a:pt x="91" y="53"/>
                  </a:cubicBezTo>
                  <a:cubicBezTo>
                    <a:pt x="145" y="89"/>
                    <a:pt x="195" y="108"/>
                    <a:pt x="251" y="139"/>
                  </a:cubicBezTo>
                  <a:cubicBezTo>
                    <a:pt x="293" y="162"/>
                    <a:pt x="324" y="199"/>
                    <a:pt x="368" y="213"/>
                  </a:cubicBezTo>
                  <a:cubicBezTo>
                    <a:pt x="394" y="239"/>
                    <a:pt x="416" y="264"/>
                    <a:pt x="454" y="277"/>
                  </a:cubicBezTo>
                  <a:cubicBezTo>
                    <a:pt x="475" y="284"/>
                    <a:pt x="497" y="292"/>
                    <a:pt x="518" y="299"/>
                  </a:cubicBezTo>
                  <a:cubicBezTo>
                    <a:pt x="529" y="303"/>
                    <a:pt x="550" y="309"/>
                    <a:pt x="550" y="309"/>
                  </a:cubicBezTo>
                  <a:cubicBezTo>
                    <a:pt x="597" y="358"/>
                    <a:pt x="541" y="307"/>
                    <a:pt x="603" y="341"/>
                  </a:cubicBezTo>
                  <a:cubicBezTo>
                    <a:pt x="626" y="353"/>
                    <a:pt x="667" y="384"/>
                    <a:pt x="667" y="384"/>
                  </a:cubicBezTo>
                  <a:cubicBezTo>
                    <a:pt x="697" y="472"/>
                    <a:pt x="605" y="433"/>
                    <a:pt x="539" y="427"/>
                  </a:cubicBezTo>
                  <a:cubicBezTo>
                    <a:pt x="448" y="396"/>
                    <a:pt x="366" y="367"/>
                    <a:pt x="283" y="320"/>
                  </a:cubicBezTo>
                  <a:cubicBezTo>
                    <a:pt x="233" y="292"/>
                    <a:pt x="199" y="252"/>
                    <a:pt x="144" y="235"/>
                  </a:cubicBezTo>
                  <a:cubicBezTo>
                    <a:pt x="137" y="228"/>
                    <a:pt x="131" y="219"/>
                    <a:pt x="123" y="213"/>
                  </a:cubicBezTo>
                  <a:cubicBezTo>
                    <a:pt x="113" y="205"/>
                    <a:pt x="100" y="201"/>
                    <a:pt x="91" y="192"/>
                  </a:cubicBezTo>
                  <a:cubicBezTo>
                    <a:pt x="82" y="183"/>
                    <a:pt x="78" y="170"/>
                    <a:pt x="70" y="160"/>
                  </a:cubicBezTo>
                  <a:cubicBezTo>
                    <a:pt x="57" y="145"/>
                    <a:pt x="27" y="117"/>
                    <a:pt x="27" y="117"/>
                  </a:cubicBezTo>
                  <a:cubicBezTo>
                    <a:pt x="0" y="36"/>
                    <a:pt x="6" y="75"/>
                    <a:pt x="6" y="0"/>
                  </a:cubicBez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31"/>
            <p:cNvSpPr>
              <a:spLocks/>
            </p:cNvSpPr>
            <p:nvPr/>
          </p:nvSpPr>
          <p:spPr bwMode="auto">
            <a:xfrm>
              <a:off x="4363" y="3467"/>
              <a:ext cx="616" cy="480"/>
            </a:xfrm>
            <a:custGeom>
              <a:avLst/>
              <a:gdLst>
                <a:gd name="T0" fmla="*/ 0 w 616"/>
                <a:gd name="T1" fmla="*/ 0 h 480"/>
                <a:gd name="T2" fmla="*/ 149 w 616"/>
                <a:gd name="T3" fmla="*/ 85 h 480"/>
                <a:gd name="T4" fmla="*/ 192 w 616"/>
                <a:gd name="T5" fmla="*/ 117 h 480"/>
                <a:gd name="T6" fmla="*/ 234 w 616"/>
                <a:gd name="T7" fmla="*/ 138 h 480"/>
                <a:gd name="T8" fmla="*/ 320 w 616"/>
                <a:gd name="T9" fmla="*/ 192 h 480"/>
                <a:gd name="T10" fmla="*/ 373 w 616"/>
                <a:gd name="T11" fmla="*/ 234 h 480"/>
                <a:gd name="T12" fmla="*/ 416 w 616"/>
                <a:gd name="T13" fmla="*/ 277 h 480"/>
                <a:gd name="T14" fmla="*/ 576 w 616"/>
                <a:gd name="T15" fmla="*/ 394 h 480"/>
                <a:gd name="T16" fmla="*/ 597 w 616"/>
                <a:gd name="T17" fmla="*/ 480 h 480"/>
                <a:gd name="T18" fmla="*/ 426 w 616"/>
                <a:gd name="T19" fmla="*/ 405 h 480"/>
                <a:gd name="T20" fmla="*/ 362 w 616"/>
                <a:gd name="T21" fmla="*/ 362 h 480"/>
                <a:gd name="T22" fmla="*/ 330 w 616"/>
                <a:gd name="T23" fmla="*/ 341 h 480"/>
                <a:gd name="T24" fmla="*/ 181 w 616"/>
                <a:gd name="T25" fmla="*/ 224 h 480"/>
                <a:gd name="T26" fmla="*/ 0 w 616"/>
                <a:gd name="T27" fmla="*/ 0 h 4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6"/>
                <a:gd name="T43" fmla="*/ 0 h 480"/>
                <a:gd name="T44" fmla="*/ 616 w 616"/>
                <a:gd name="T45" fmla="*/ 480 h 4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6" h="480">
                  <a:moveTo>
                    <a:pt x="0" y="0"/>
                  </a:moveTo>
                  <a:cubicBezTo>
                    <a:pt x="55" y="17"/>
                    <a:pt x="92" y="66"/>
                    <a:pt x="149" y="85"/>
                  </a:cubicBezTo>
                  <a:cubicBezTo>
                    <a:pt x="163" y="96"/>
                    <a:pt x="177" y="108"/>
                    <a:pt x="192" y="117"/>
                  </a:cubicBezTo>
                  <a:cubicBezTo>
                    <a:pt x="205" y="125"/>
                    <a:pt x="221" y="129"/>
                    <a:pt x="234" y="138"/>
                  </a:cubicBezTo>
                  <a:cubicBezTo>
                    <a:pt x="265" y="159"/>
                    <a:pt x="282" y="179"/>
                    <a:pt x="320" y="192"/>
                  </a:cubicBezTo>
                  <a:cubicBezTo>
                    <a:pt x="371" y="270"/>
                    <a:pt x="308" y="188"/>
                    <a:pt x="373" y="234"/>
                  </a:cubicBezTo>
                  <a:cubicBezTo>
                    <a:pt x="390" y="246"/>
                    <a:pt x="399" y="266"/>
                    <a:pt x="416" y="277"/>
                  </a:cubicBezTo>
                  <a:cubicBezTo>
                    <a:pt x="471" y="314"/>
                    <a:pt x="521" y="358"/>
                    <a:pt x="576" y="394"/>
                  </a:cubicBezTo>
                  <a:cubicBezTo>
                    <a:pt x="594" y="451"/>
                    <a:pt x="616" y="424"/>
                    <a:pt x="597" y="480"/>
                  </a:cubicBezTo>
                  <a:cubicBezTo>
                    <a:pt x="504" y="466"/>
                    <a:pt x="501" y="454"/>
                    <a:pt x="426" y="405"/>
                  </a:cubicBezTo>
                  <a:cubicBezTo>
                    <a:pt x="341" y="349"/>
                    <a:pt x="447" y="419"/>
                    <a:pt x="362" y="362"/>
                  </a:cubicBezTo>
                  <a:cubicBezTo>
                    <a:pt x="351" y="355"/>
                    <a:pt x="330" y="341"/>
                    <a:pt x="330" y="341"/>
                  </a:cubicBezTo>
                  <a:cubicBezTo>
                    <a:pt x="295" y="288"/>
                    <a:pt x="227" y="270"/>
                    <a:pt x="181" y="224"/>
                  </a:cubicBezTo>
                  <a:cubicBezTo>
                    <a:pt x="105" y="148"/>
                    <a:pt x="42" y="105"/>
                    <a:pt x="0" y="0"/>
                  </a:cubicBez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32"/>
            <p:cNvSpPr>
              <a:spLocks/>
            </p:cNvSpPr>
            <p:nvPr/>
          </p:nvSpPr>
          <p:spPr bwMode="auto">
            <a:xfrm>
              <a:off x="405" y="3488"/>
              <a:ext cx="755" cy="366"/>
            </a:xfrm>
            <a:custGeom>
              <a:avLst/>
              <a:gdLst>
                <a:gd name="T0" fmla="*/ 736 w 755"/>
                <a:gd name="T1" fmla="*/ 0 h 366"/>
                <a:gd name="T2" fmla="*/ 502 w 755"/>
                <a:gd name="T3" fmla="*/ 85 h 366"/>
                <a:gd name="T4" fmla="*/ 128 w 755"/>
                <a:gd name="T5" fmla="*/ 192 h 366"/>
                <a:gd name="T6" fmla="*/ 43 w 755"/>
                <a:gd name="T7" fmla="*/ 256 h 366"/>
                <a:gd name="T8" fmla="*/ 0 w 755"/>
                <a:gd name="T9" fmla="*/ 341 h 366"/>
                <a:gd name="T10" fmla="*/ 22 w 755"/>
                <a:gd name="T11" fmla="*/ 363 h 366"/>
                <a:gd name="T12" fmla="*/ 75 w 755"/>
                <a:gd name="T13" fmla="*/ 352 h 366"/>
                <a:gd name="T14" fmla="*/ 235 w 755"/>
                <a:gd name="T15" fmla="*/ 299 h 366"/>
                <a:gd name="T16" fmla="*/ 299 w 755"/>
                <a:gd name="T17" fmla="*/ 277 h 366"/>
                <a:gd name="T18" fmla="*/ 331 w 755"/>
                <a:gd name="T19" fmla="*/ 267 h 366"/>
                <a:gd name="T20" fmla="*/ 438 w 755"/>
                <a:gd name="T21" fmla="*/ 224 h 366"/>
                <a:gd name="T22" fmla="*/ 608 w 755"/>
                <a:gd name="T23" fmla="*/ 171 h 366"/>
                <a:gd name="T24" fmla="*/ 640 w 755"/>
                <a:gd name="T25" fmla="*/ 149 h 366"/>
                <a:gd name="T26" fmla="*/ 683 w 755"/>
                <a:gd name="T27" fmla="*/ 139 h 366"/>
                <a:gd name="T28" fmla="*/ 704 w 755"/>
                <a:gd name="T29" fmla="*/ 117 h 366"/>
                <a:gd name="T30" fmla="*/ 736 w 755"/>
                <a:gd name="T31" fmla="*/ 107 h 366"/>
                <a:gd name="T32" fmla="*/ 736 w 755"/>
                <a:gd name="T33" fmla="*/ 0 h 3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5"/>
                <a:gd name="T52" fmla="*/ 0 h 366"/>
                <a:gd name="T53" fmla="*/ 755 w 755"/>
                <a:gd name="T54" fmla="*/ 366 h 3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5" h="366">
                  <a:moveTo>
                    <a:pt x="736" y="0"/>
                  </a:moveTo>
                  <a:cubicBezTo>
                    <a:pt x="657" y="27"/>
                    <a:pt x="583" y="60"/>
                    <a:pt x="502" y="85"/>
                  </a:cubicBezTo>
                  <a:cubicBezTo>
                    <a:pt x="378" y="124"/>
                    <a:pt x="251" y="150"/>
                    <a:pt x="128" y="192"/>
                  </a:cubicBezTo>
                  <a:cubicBezTo>
                    <a:pt x="98" y="202"/>
                    <a:pt x="70" y="239"/>
                    <a:pt x="43" y="256"/>
                  </a:cubicBezTo>
                  <a:cubicBezTo>
                    <a:pt x="19" y="330"/>
                    <a:pt x="38" y="304"/>
                    <a:pt x="0" y="341"/>
                  </a:cubicBezTo>
                  <a:cubicBezTo>
                    <a:pt x="7" y="348"/>
                    <a:pt x="12" y="361"/>
                    <a:pt x="22" y="363"/>
                  </a:cubicBezTo>
                  <a:cubicBezTo>
                    <a:pt x="40" y="366"/>
                    <a:pt x="58" y="357"/>
                    <a:pt x="75" y="352"/>
                  </a:cubicBezTo>
                  <a:cubicBezTo>
                    <a:pt x="129" y="337"/>
                    <a:pt x="182" y="316"/>
                    <a:pt x="235" y="299"/>
                  </a:cubicBezTo>
                  <a:cubicBezTo>
                    <a:pt x="256" y="292"/>
                    <a:pt x="278" y="284"/>
                    <a:pt x="299" y="277"/>
                  </a:cubicBezTo>
                  <a:cubicBezTo>
                    <a:pt x="310" y="274"/>
                    <a:pt x="331" y="267"/>
                    <a:pt x="331" y="267"/>
                  </a:cubicBezTo>
                  <a:cubicBezTo>
                    <a:pt x="372" y="224"/>
                    <a:pt x="342" y="247"/>
                    <a:pt x="438" y="224"/>
                  </a:cubicBezTo>
                  <a:cubicBezTo>
                    <a:pt x="494" y="210"/>
                    <a:pt x="553" y="188"/>
                    <a:pt x="608" y="171"/>
                  </a:cubicBezTo>
                  <a:cubicBezTo>
                    <a:pt x="619" y="164"/>
                    <a:pt x="628" y="154"/>
                    <a:pt x="640" y="149"/>
                  </a:cubicBezTo>
                  <a:cubicBezTo>
                    <a:pt x="654" y="143"/>
                    <a:pt x="670" y="146"/>
                    <a:pt x="683" y="139"/>
                  </a:cubicBezTo>
                  <a:cubicBezTo>
                    <a:pt x="692" y="134"/>
                    <a:pt x="695" y="122"/>
                    <a:pt x="704" y="117"/>
                  </a:cubicBezTo>
                  <a:cubicBezTo>
                    <a:pt x="714" y="111"/>
                    <a:pt x="725" y="110"/>
                    <a:pt x="736" y="107"/>
                  </a:cubicBezTo>
                  <a:cubicBezTo>
                    <a:pt x="755" y="51"/>
                    <a:pt x="749" y="86"/>
                    <a:pt x="736" y="0"/>
                  </a:cubicBez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 rot="-2270329">
            <a:off x="1116013" y="1268413"/>
            <a:ext cx="1173162" cy="1174750"/>
            <a:chOff x="3560" y="1071"/>
            <a:chExt cx="908" cy="999"/>
          </a:xfrm>
        </p:grpSpPr>
        <p:grpSp>
          <p:nvGrpSpPr>
            <p:cNvPr id="8202" name="Group 38"/>
            <p:cNvGrpSpPr>
              <a:grpSpLocks/>
            </p:cNvGrpSpPr>
            <p:nvPr/>
          </p:nvGrpSpPr>
          <p:grpSpPr bwMode="auto">
            <a:xfrm>
              <a:off x="3968" y="1797"/>
              <a:ext cx="227" cy="273"/>
              <a:chOff x="4014" y="2795"/>
              <a:chExt cx="1043" cy="1225"/>
            </a:xfrm>
          </p:grpSpPr>
          <p:sp>
            <p:nvSpPr>
              <p:cNvPr id="8224" name="AutoShape 39"/>
              <p:cNvSpPr>
                <a:spLocks noChangeArrowheads="1"/>
              </p:cNvSpPr>
              <p:nvPr/>
            </p:nvSpPr>
            <p:spPr bwMode="auto">
              <a:xfrm>
                <a:off x="4014" y="3475"/>
                <a:ext cx="499" cy="5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00" y="8481"/>
                    </a:moveTo>
                    <a:cubicBezTo>
                      <a:pt x="3929" y="4975"/>
                      <a:pt x="7146" y="2566"/>
                      <a:pt x="10800" y="2567"/>
                    </a:cubicBezTo>
                    <a:cubicBezTo>
                      <a:pt x="14453" y="2567"/>
                      <a:pt x="17670" y="4975"/>
                      <a:pt x="18699" y="8481"/>
                    </a:cubicBezTo>
                    <a:lnTo>
                      <a:pt x="21162" y="7758"/>
                    </a:lnTo>
                    <a:cubicBezTo>
                      <a:pt x="19812" y="3159"/>
                      <a:pt x="15593" y="-1"/>
                      <a:pt x="10799" y="0"/>
                    </a:cubicBezTo>
                    <a:cubicBezTo>
                      <a:pt x="6006" y="0"/>
                      <a:pt x="1787" y="3159"/>
                      <a:pt x="437" y="7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AutoShape 40"/>
              <p:cNvSpPr>
                <a:spLocks noChangeArrowheads="1"/>
              </p:cNvSpPr>
              <p:nvPr/>
            </p:nvSpPr>
            <p:spPr bwMode="auto">
              <a:xfrm>
                <a:off x="4558" y="3475"/>
                <a:ext cx="499" cy="5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00" y="8481"/>
                    </a:moveTo>
                    <a:cubicBezTo>
                      <a:pt x="3929" y="4975"/>
                      <a:pt x="7146" y="2566"/>
                      <a:pt x="10800" y="2567"/>
                    </a:cubicBezTo>
                    <a:cubicBezTo>
                      <a:pt x="14453" y="2567"/>
                      <a:pt x="17670" y="4975"/>
                      <a:pt x="18699" y="8481"/>
                    </a:cubicBezTo>
                    <a:lnTo>
                      <a:pt x="21162" y="7758"/>
                    </a:lnTo>
                    <a:cubicBezTo>
                      <a:pt x="19812" y="3159"/>
                      <a:pt x="15593" y="-1"/>
                      <a:pt x="10799" y="0"/>
                    </a:cubicBezTo>
                    <a:cubicBezTo>
                      <a:pt x="6006" y="0"/>
                      <a:pt x="1787" y="3159"/>
                      <a:pt x="437" y="7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Line 41"/>
              <p:cNvSpPr>
                <a:spLocks noChangeShapeType="1"/>
              </p:cNvSpPr>
              <p:nvPr/>
            </p:nvSpPr>
            <p:spPr bwMode="auto">
              <a:xfrm flipV="1">
                <a:off x="4286" y="3203"/>
                <a:ext cx="272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Line 42"/>
              <p:cNvSpPr>
                <a:spLocks noChangeShapeType="1"/>
              </p:cNvSpPr>
              <p:nvPr/>
            </p:nvSpPr>
            <p:spPr bwMode="auto">
              <a:xfrm>
                <a:off x="4558" y="3203"/>
                <a:ext cx="227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Line 43"/>
              <p:cNvSpPr>
                <a:spLocks noChangeShapeType="1"/>
              </p:cNvSpPr>
              <p:nvPr/>
            </p:nvSpPr>
            <p:spPr bwMode="auto">
              <a:xfrm flipV="1">
                <a:off x="4558" y="2795"/>
                <a:ext cx="0" cy="4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3" name="Group 44"/>
            <p:cNvGrpSpPr>
              <a:grpSpLocks/>
            </p:cNvGrpSpPr>
            <p:nvPr/>
          </p:nvGrpSpPr>
          <p:grpSpPr bwMode="auto">
            <a:xfrm rot="-3373112">
              <a:off x="4218" y="1593"/>
              <a:ext cx="227" cy="273"/>
              <a:chOff x="4014" y="2795"/>
              <a:chExt cx="1043" cy="1225"/>
            </a:xfrm>
          </p:grpSpPr>
          <p:sp>
            <p:nvSpPr>
              <p:cNvPr id="8219" name="AutoShape 45"/>
              <p:cNvSpPr>
                <a:spLocks noChangeArrowheads="1"/>
              </p:cNvSpPr>
              <p:nvPr/>
            </p:nvSpPr>
            <p:spPr bwMode="auto">
              <a:xfrm>
                <a:off x="4014" y="3475"/>
                <a:ext cx="499" cy="5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00" y="8481"/>
                    </a:moveTo>
                    <a:cubicBezTo>
                      <a:pt x="3929" y="4975"/>
                      <a:pt x="7146" y="2566"/>
                      <a:pt x="10800" y="2567"/>
                    </a:cubicBezTo>
                    <a:cubicBezTo>
                      <a:pt x="14453" y="2567"/>
                      <a:pt x="17670" y="4975"/>
                      <a:pt x="18699" y="8481"/>
                    </a:cubicBezTo>
                    <a:lnTo>
                      <a:pt x="21162" y="7758"/>
                    </a:lnTo>
                    <a:cubicBezTo>
                      <a:pt x="19812" y="3159"/>
                      <a:pt x="15593" y="-1"/>
                      <a:pt x="10799" y="0"/>
                    </a:cubicBezTo>
                    <a:cubicBezTo>
                      <a:pt x="6006" y="0"/>
                      <a:pt x="1787" y="3159"/>
                      <a:pt x="437" y="7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AutoShape 46"/>
              <p:cNvSpPr>
                <a:spLocks noChangeArrowheads="1"/>
              </p:cNvSpPr>
              <p:nvPr/>
            </p:nvSpPr>
            <p:spPr bwMode="auto">
              <a:xfrm>
                <a:off x="4558" y="3475"/>
                <a:ext cx="499" cy="5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00" y="8481"/>
                    </a:moveTo>
                    <a:cubicBezTo>
                      <a:pt x="3929" y="4975"/>
                      <a:pt x="7146" y="2566"/>
                      <a:pt x="10800" y="2567"/>
                    </a:cubicBezTo>
                    <a:cubicBezTo>
                      <a:pt x="14453" y="2567"/>
                      <a:pt x="17670" y="4975"/>
                      <a:pt x="18699" y="8481"/>
                    </a:cubicBezTo>
                    <a:lnTo>
                      <a:pt x="21162" y="7758"/>
                    </a:lnTo>
                    <a:cubicBezTo>
                      <a:pt x="19812" y="3159"/>
                      <a:pt x="15593" y="-1"/>
                      <a:pt x="10799" y="0"/>
                    </a:cubicBezTo>
                    <a:cubicBezTo>
                      <a:pt x="6006" y="0"/>
                      <a:pt x="1787" y="3159"/>
                      <a:pt x="437" y="7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Line 47"/>
              <p:cNvSpPr>
                <a:spLocks noChangeShapeType="1"/>
              </p:cNvSpPr>
              <p:nvPr/>
            </p:nvSpPr>
            <p:spPr bwMode="auto">
              <a:xfrm flipV="1">
                <a:off x="4286" y="3203"/>
                <a:ext cx="272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Line 48"/>
              <p:cNvSpPr>
                <a:spLocks noChangeShapeType="1"/>
              </p:cNvSpPr>
              <p:nvPr/>
            </p:nvSpPr>
            <p:spPr bwMode="auto">
              <a:xfrm>
                <a:off x="4558" y="3203"/>
                <a:ext cx="227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Line 49"/>
              <p:cNvSpPr>
                <a:spLocks noChangeShapeType="1"/>
              </p:cNvSpPr>
              <p:nvPr/>
            </p:nvSpPr>
            <p:spPr bwMode="auto">
              <a:xfrm flipV="1">
                <a:off x="4558" y="2795"/>
                <a:ext cx="0" cy="4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4" name="Group 50"/>
            <p:cNvGrpSpPr>
              <a:grpSpLocks/>
            </p:cNvGrpSpPr>
            <p:nvPr/>
          </p:nvGrpSpPr>
          <p:grpSpPr bwMode="auto">
            <a:xfrm rot="-9744521">
              <a:off x="4037" y="1071"/>
              <a:ext cx="227" cy="273"/>
              <a:chOff x="4014" y="2795"/>
              <a:chExt cx="1043" cy="1225"/>
            </a:xfrm>
          </p:grpSpPr>
          <p:sp>
            <p:nvSpPr>
              <p:cNvPr id="8214" name="AutoShape 51"/>
              <p:cNvSpPr>
                <a:spLocks noChangeArrowheads="1"/>
              </p:cNvSpPr>
              <p:nvPr/>
            </p:nvSpPr>
            <p:spPr bwMode="auto">
              <a:xfrm>
                <a:off x="4014" y="3475"/>
                <a:ext cx="499" cy="5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00" y="8481"/>
                    </a:moveTo>
                    <a:cubicBezTo>
                      <a:pt x="3929" y="4975"/>
                      <a:pt x="7146" y="2566"/>
                      <a:pt x="10800" y="2567"/>
                    </a:cubicBezTo>
                    <a:cubicBezTo>
                      <a:pt x="14453" y="2567"/>
                      <a:pt x="17670" y="4975"/>
                      <a:pt x="18699" y="8481"/>
                    </a:cubicBezTo>
                    <a:lnTo>
                      <a:pt x="21162" y="7758"/>
                    </a:lnTo>
                    <a:cubicBezTo>
                      <a:pt x="19812" y="3159"/>
                      <a:pt x="15593" y="-1"/>
                      <a:pt x="10799" y="0"/>
                    </a:cubicBezTo>
                    <a:cubicBezTo>
                      <a:pt x="6006" y="0"/>
                      <a:pt x="1787" y="3159"/>
                      <a:pt x="437" y="7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AutoShape 52"/>
              <p:cNvSpPr>
                <a:spLocks noChangeArrowheads="1"/>
              </p:cNvSpPr>
              <p:nvPr/>
            </p:nvSpPr>
            <p:spPr bwMode="auto">
              <a:xfrm>
                <a:off x="4558" y="3475"/>
                <a:ext cx="499" cy="5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00" y="8481"/>
                    </a:moveTo>
                    <a:cubicBezTo>
                      <a:pt x="3929" y="4975"/>
                      <a:pt x="7146" y="2566"/>
                      <a:pt x="10800" y="2567"/>
                    </a:cubicBezTo>
                    <a:cubicBezTo>
                      <a:pt x="14453" y="2567"/>
                      <a:pt x="17670" y="4975"/>
                      <a:pt x="18699" y="8481"/>
                    </a:cubicBezTo>
                    <a:lnTo>
                      <a:pt x="21162" y="7758"/>
                    </a:lnTo>
                    <a:cubicBezTo>
                      <a:pt x="19812" y="3159"/>
                      <a:pt x="15593" y="-1"/>
                      <a:pt x="10799" y="0"/>
                    </a:cubicBezTo>
                    <a:cubicBezTo>
                      <a:pt x="6006" y="0"/>
                      <a:pt x="1787" y="3159"/>
                      <a:pt x="437" y="7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Line 53"/>
              <p:cNvSpPr>
                <a:spLocks noChangeShapeType="1"/>
              </p:cNvSpPr>
              <p:nvPr/>
            </p:nvSpPr>
            <p:spPr bwMode="auto">
              <a:xfrm flipV="1">
                <a:off x="4286" y="3203"/>
                <a:ext cx="272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Line 54"/>
              <p:cNvSpPr>
                <a:spLocks noChangeShapeType="1"/>
              </p:cNvSpPr>
              <p:nvPr/>
            </p:nvSpPr>
            <p:spPr bwMode="auto">
              <a:xfrm>
                <a:off x="4558" y="3203"/>
                <a:ext cx="227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Line 55"/>
              <p:cNvSpPr>
                <a:spLocks noChangeShapeType="1"/>
              </p:cNvSpPr>
              <p:nvPr/>
            </p:nvSpPr>
            <p:spPr bwMode="auto">
              <a:xfrm flipV="1">
                <a:off x="4558" y="2795"/>
                <a:ext cx="0" cy="4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5" name="Group 56"/>
            <p:cNvGrpSpPr>
              <a:grpSpLocks/>
            </p:cNvGrpSpPr>
            <p:nvPr/>
          </p:nvGrpSpPr>
          <p:grpSpPr bwMode="auto">
            <a:xfrm rot="6718267">
              <a:off x="3583" y="1321"/>
              <a:ext cx="227" cy="273"/>
              <a:chOff x="4014" y="2795"/>
              <a:chExt cx="1043" cy="1225"/>
            </a:xfrm>
          </p:grpSpPr>
          <p:sp>
            <p:nvSpPr>
              <p:cNvPr id="8209" name="AutoShape 57"/>
              <p:cNvSpPr>
                <a:spLocks noChangeArrowheads="1"/>
              </p:cNvSpPr>
              <p:nvPr/>
            </p:nvSpPr>
            <p:spPr bwMode="auto">
              <a:xfrm>
                <a:off x="4014" y="3475"/>
                <a:ext cx="499" cy="5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00" y="8481"/>
                    </a:moveTo>
                    <a:cubicBezTo>
                      <a:pt x="3929" y="4975"/>
                      <a:pt x="7146" y="2566"/>
                      <a:pt x="10800" y="2567"/>
                    </a:cubicBezTo>
                    <a:cubicBezTo>
                      <a:pt x="14453" y="2567"/>
                      <a:pt x="17670" y="4975"/>
                      <a:pt x="18699" y="8481"/>
                    </a:cubicBezTo>
                    <a:lnTo>
                      <a:pt x="21162" y="7758"/>
                    </a:lnTo>
                    <a:cubicBezTo>
                      <a:pt x="19812" y="3159"/>
                      <a:pt x="15593" y="-1"/>
                      <a:pt x="10799" y="0"/>
                    </a:cubicBezTo>
                    <a:cubicBezTo>
                      <a:pt x="6006" y="0"/>
                      <a:pt x="1787" y="3159"/>
                      <a:pt x="437" y="7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" name="AutoShape 58"/>
              <p:cNvSpPr>
                <a:spLocks noChangeArrowheads="1"/>
              </p:cNvSpPr>
              <p:nvPr/>
            </p:nvSpPr>
            <p:spPr bwMode="auto">
              <a:xfrm>
                <a:off x="4558" y="3475"/>
                <a:ext cx="499" cy="5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0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00" y="8481"/>
                    </a:moveTo>
                    <a:cubicBezTo>
                      <a:pt x="3929" y="4975"/>
                      <a:pt x="7146" y="2566"/>
                      <a:pt x="10800" y="2567"/>
                    </a:cubicBezTo>
                    <a:cubicBezTo>
                      <a:pt x="14453" y="2567"/>
                      <a:pt x="17670" y="4975"/>
                      <a:pt x="18699" y="8481"/>
                    </a:cubicBezTo>
                    <a:lnTo>
                      <a:pt x="21162" y="7758"/>
                    </a:lnTo>
                    <a:cubicBezTo>
                      <a:pt x="19812" y="3159"/>
                      <a:pt x="15593" y="-1"/>
                      <a:pt x="10799" y="0"/>
                    </a:cubicBezTo>
                    <a:cubicBezTo>
                      <a:pt x="6006" y="0"/>
                      <a:pt x="1787" y="3159"/>
                      <a:pt x="437" y="7758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Line 59"/>
              <p:cNvSpPr>
                <a:spLocks noChangeShapeType="1"/>
              </p:cNvSpPr>
              <p:nvPr/>
            </p:nvSpPr>
            <p:spPr bwMode="auto">
              <a:xfrm flipV="1">
                <a:off x="4286" y="3203"/>
                <a:ext cx="272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Line 60"/>
              <p:cNvSpPr>
                <a:spLocks noChangeShapeType="1"/>
              </p:cNvSpPr>
              <p:nvPr/>
            </p:nvSpPr>
            <p:spPr bwMode="auto">
              <a:xfrm>
                <a:off x="4558" y="3203"/>
                <a:ext cx="227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Line 61"/>
              <p:cNvSpPr>
                <a:spLocks noChangeShapeType="1"/>
              </p:cNvSpPr>
              <p:nvPr/>
            </p:nvSpPr>
            <p:spPr bwMode="auto">
              <a:xfrm flipV="1">
                <a:off x="4558" y="2795"/>
                <a:ext cx="0" cy="4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6" name="Group 62"/>
            <p:cNvGrpSpPr>
              <a:grpSpLocks/>
            </p:cNvGrpSpPr>
            <p:nvPr/>
          </p:nvGrpSpPr>
          <p:grpSpPr bwMode="auto">
            <a:xfrm>
              <a:off x="3787" y="1298"/>
              <a:ext cx="499" cy="544"/>
              <a:chOff x="3787" y="1298"/>
              <a:chExt cx="499" cy="544"/>
            </a:xfrm>
          </p:grpSpPr>
          <p:sp>
            <p:nvSpPr>
              <p:cNvPr id="8207" name="Oval 63"/>
              <p:cNvSpPr>
                <a:spLocks noChangeArrowheads="1"/>
              </p:cNvSpPr>
              <p:nvPr/>
            </p:nvSpPr>
            <p:spPr bwMode="auto">
              <a:xfrm>
                <a:off x="3787" y="1298"/>
                <a:ext cx="499" cy="544"/>
              </a:xfrm>
              <a:prstGeom prst="ellipse">
                <a:avLst/>
              </a:prstGeom>
              <a:solidFill>
                <a:srgbClr val="00C4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Oval 64"/>
              <p:cNvSpPr>
                <a:spLocks noChangeArrowheads="1"/>
              </p:cNvSpPr>
              <p:nvPr/>
            </p:nvSpPr>
            <p:spPr bwMode="auto">
              <a:xfrm>
                <a:off x="3833" y="1434"/>
                <a:ext cx="317" cy="31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24002" name="Freeform 66"/>
          <p:cNvSpPr>
            <a:spLocks/>
          </p:cNvSpPr>
          <p:nvPr/>
        </p:nvSpPr>
        <p:spPr bwMode="auto">
          <a:xfrm>
            <a:off x="3949700" y="3128963"/>
            <a:ext cx="1300163" cy="257175"/>
          </a:xfrm>
          <a:custGeom>
            <a:avLst/>
            <a:gdLst>
              <a:gd name="T0" fmla="*/ 0 w 819"/>
              <a:gd name="T1" fmla="*/ 2147483647 h 162"/>
              <a:gd name="T2" fmla="*/ 2147483647 w 819"/>
              <a:gd name="T3" fmla="*/ 2147483647 h 162"/>
              <a:gd name="T4" fmla="*/ 2147483647 w 819"/>
              <a:gd name="T5" fmla="*/ 2147483647 h 162"/>
              <a:gd name="T6" fmla="*/ 2147483647 w 819"/>
              <a:gd name="T7" fmla="*/ 2147483647 h 162"/>
              <a:gd name="T8" fmla="*/ 2147483647 w 819"/>
              <a:gd name="T9" fmla="*/ 2147483647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162"/>
              <a:gd name="T17" fmla="*/ 819 w 819"/>
              <a:gd name="T18" fmla="*/ 162 h 1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162">
                <a:moveTo>
                  <a:pt x="0" y="8"/>
                </a:moveTo>
                <a:cubicBezTo>
                  <a:pt x="75" y="8"/>
                  <a:pt x="147" y="0"/>
                  <a:pt x="226" y="8"/>
                </a:cubicBezTo>
                <a:cubicBezTo>
                  <a:pt x="305" y="16"/>
                  <a:pt x="403" y="39"/>
                  <a:pt x="477" y="56"/>
                </a:cubicBezTo>
                <a:cubicBezTo>
                  <a:pt x="551" y="73"/>
                  <a:pt x="612" y="91"/>
                  <a:pt x="669" y="109"/>
                </a:cubicBezTo>
                <a:cubicBezTo>
                  <a:pt x="726" y="127"/>
                  <a:pt x="788" y="151"/>
                  <a:pt x="819" y="162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003" name="Text Box 67"/>
          <p:cNvSpPr txBox="1">
            <a:spLocks noChangeArrowheads="1"/>
          </p:cNvSpPr>
          <p:nvPr/>
        </p:nvSpPr>
        <p:spPr bwMode="auto">
          <a:xfrm>
            <a:off x="3598863" y="188913"/>
            <a:ext cx="1878012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</a:rPr>
              <a:t>Educated 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Angsana New" pitchFamily="18" charset="-34"/>
              </a:rPr>
              <a:t>T-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</a:rPr>
              <a:t>cell</a:t>
            </a:r>
          </a:p>
        </p:txBody>
      </p:sp>
      <p:sp>
        <p:nvSpPr>
          <p:cNvPr id="424004" name="Text Box 68"/>
          <p:cNvSpPr txBox="1">
            <a:spLocks noChangeArrowheads="1"/>
          </p:cNvSpPr>
          <p:nvPr/>
        </p:nvSpPr>
        <p:spPr bwMode="auto">
          <a:xfrm>
            <a:off x="3340100" y="476250"/>
            <a:ext cx="203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</a:rPr>
              <a:t>Autoreactive cell</a:t>
            </a:r>
          </a:p>
        </p:txBody>
      </p:sp>
      <p:sp>
        <p:nvSpPr>
          <p:cNvPr id="424005" name="Text Box 69"/>
          <p:cNvSpPr txBox="1">
            <a:spLocks noChangeArrowheads="1"/>
          </p:cNvSpPr>
          <p:nvPr/>
        </p:nvSpPr>
        <p:spPr bwMode="auto">
          <a:xfrm>
            <a:off x="1979613" y="2133600"/>
            <a:ext cx="55419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000">
                <a:solidFill>
                  <a:schemeClr val="bg1"/>
                </a:solidFill>
              </a:rPr>
              <a:t>Central Tolerance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4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C 0.01441 0.00602 0.03125 0.00741 0.04739 0.01042 C 0.06354 0.01343 0.07812 0.02385 0.09722 0.0176 C 0.11632 0.01135 0.14045 -0.0199 0.16198 -0.02685 C 0.1835 -0.03379 0.21319 -0.02477 0.22673 -0.0243 " pathEditMode="relative" rAng="0" ptsTypes="aaaaa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73 -0.0243 C 0.23298 -0.02384 0.24653 -0.025 0.26389 -0.02176 C 0.28125 -0.01852 0.30955 -0.01574 0.33055 -0.00463 C 0.35156 0.00648 0.38298 0.01898 0.38975 0.04491 C 0.39653 0.07084 0.36597 0.12385 0.37118 0.15093 C 0.37639 0.17801 0.39948 0.19098 0.42118 0.20787 C 0.44288 0.22477 0.475 0.23588 0.50087 0.25232 C 0.52673 0.26875 0.5375 0.26783 0.57673 0.30648 C 0.61597 0.34514 0.70295 0.44723 0.73611 0.48426 " pathEditMode="relative" rAng="0" ptsTypes="aaaaaaaaa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4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C 0.01181 0.01343 0.04774 0.0625 0.07136 0.08009 C 0.09497 0.09769 0.11667 0.09699 0.14167 0.10509 C 0.16667 0.1132 0.19028 0.12292 0.22136 0.1294 C 0.25243 0.13588 0.30625 0.14121 0.32865 0.14421 " pathEditMode="relative" rAng="0" ptsTypes="aaaaa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65 0.14421 C 0.33629 0.14908 0.35764 0.16852 0.375 0.17384 C 0.39236 0.17917 0.41667 0.17963 0.43247 0.17639 C 0.44827 0.17315 0.46007 0.16181 0.47031 0.15463 C 0.48056 0.14746 0.48802 0.13982 0.49392 0.1338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4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4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002" grpId="0" animBg="1"/>
      <p:bldP spid="424002" grpId="1" animBg="1"/>
      <p:bldP spid="424003" grpId="0"/>
      <p:bldP spid="424003" grpId="1"/>
      <p:bldP spid="424004" grpId="0"/>
      <p:bldP spid="424004" grpId="1"/>
      <p:bldP spid="424005" grpId="0"/>
      <p:bldP spid="42400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&#10;Picture 5.jpg                                                  00000002Mac HD 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6" descr="8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3333" r="7500" b="11067"/>
          <a:stretch>
            <a:fillRect/>
          </a:stretch>
        </p:blipFill>
        <p:spPr bwMode="auto">
          <a:xfrm>
            <a:off x="0" y="928688"/>
            <a:ext cx="9169400" cy="5929312"/>
          </a:xfrm>
          <a:prstGeom prst="rect">
            <a:avLst/>
          </a:prstGeom>
          <a:noFill/>
          <a:ln w="3810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1027"/>
          <p:cNvSpPr txBox="1">
            <a:spLocks noChangeArrowheads="1"/>
          </p:cNvSpPr>
          <p:nvPr/>
        </p:nvSpPr>
        <p:spPr bwMode="auto">
          <a:xfrm>
            <a:off x="285750" y="214313"/>
            <a:ext cx="821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Peripheral Tolerance of T Lymphocytes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695</Words>
  <Application>Microsoft Macintosh PowerPoint</Application>
  <PresentationFormat>On-screen Show (4:3)</PresentationFormat>
  <Paragraphs>115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Times New Roman</vt:lpstr>
      <vt:lpstr>Arial Rounded MT Bold</vt:lpstr>
      <vt:lpstr>Angsana New</vt:lpstr>
      <vt:lpstr>Symbol</vt:lpstr>
      <vt:lpstr>Default Design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Induction of Autoimmunity “Proposed Mechanisms!”</vt:lpstr>
      <vt:lpstr>1. Sequestered antigens</vt:lpstr>
      <vt:lpstr>PowerPoint Presentation</vt:lpstr>
      <vt:lpstr>PowerPoint Presentation</vt:lpstr>
      <vt:lpstr>2. Molecular Mimicry  (Cross-reacting Antigens) </vt:lpstr>
      <vt:lpstr>PowerPoint Presentation</vt:lpstr>
      <vt:lpstr>3. Inappropriate Expression of Class II MHC Molecules</vt:lpstr>
      <vt:lpstr>Inappropriate Expression of Class II MHC 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 Induced Lupus Erythematosus</vt:lpstr>
      <vt:lpstr>Take home message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User</cp:lastModifiedBy>
  <cp:revision>208</cp:revision>
  <dcterms:created xsi:type="dcterms:W3CDTF">2001-10-01T17:54:27Z</dcterms:created>
  <dcterms:modified xsi:type="dcterms:W3CDTF">2011-12-11T11:25:43Z</dcterms:modified>
</cp:coreProperties>
</file>