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7" r:id="rId2"/>
    <p:sldId id="308" r:id="rId3"/>
    <p:sldId id="267" r:id="rId4"/>
    <p:sldId id="268" r:id="rId5"/>
    <p:sldId id="262" r:id="rId6"/>
    <p:sldId id="265" r:id="rId7"/>
    <p:sldId id="269" r:id="rId8"/>
    <p:sldId id="270" r:id="rId9"/>
    <p:sldId id="304" r:id="rId10"/>
    <p:sldId id="276" r:id="rId11"/>
    <p:sldId id="271" r:id="rId12"/>
    <p:sldId id="272" r:id="rId13"/>
    <p:sldId id="282" r:id="rId14"/>
    <p:sldId id="283" r:id="rId15"/>
    <p:sldId id="284" r:id="rId16"/>
    <p:sldId id="285" r:id="rId17"/>
    <p:sldId id="286" r:id="rId18"/>
    <p:sldId id="288" r:id="rId19"/>
    <p:sldId id="289" r:id="rId20"/>
    <p:sldId id="305" r:id="rId21"/>
    <p:sldId id="290" r:id="rId22"/>
    <p:sldId id="302" r:id="rId23"/>
    <p:sldId id="291" r:id="rId24"/>
    <p:sldId id="300" r:id="rId25"/>
    <p:sldId id="292" r:id="rId26"/>
    <p:sldId id="296" r:id="rId27"/>
    <p:sldId id="309" r:id="rId28"/>
    <p:sldId id="275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D71"/>
    <a:srgbClr val="210F8F"/>
    <a:srgbClr val="000099"/>
    <a:srgbClr val="003399"/>
    <a:srgbClr val="0000FF"/>
    <a:srgbClr val="9937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6CB2FD9-DE48-D647-ABF2-39D22B31D4C7}" type="datetimeFigureOut">
              <a:rPr lang="en-US"/>
              <a:pPr/>
              <a:t>12/27/2011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CDD7740-4D58-7D4F-8F50-2114F84554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3472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D73B1F9-2D3D-BD49-8B9F-1EF1D7B78CA4}" type="slidenum">
              <a:rPr lang="en-GB">
                <a:latin typeface="Calibri" charset="0"/>
              </a:rPr>
              <a:pPr eaLnBrk="1" hangingPunct="1"/>
              <a:t>11</a:t>
            </a:fld>
            <a:endParaRPr lang="en-GB">
              <a:latin typeface="Calibri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>
                <a:latin typeface="Calibri" charset="0"/>
              </a:rPr>
              <a:t>Treated by antithyroid, radioactive iodine or surgery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60B15B1-6068-7042-A080-FA645BAFE2AC}" type="slidenum">
              <a:rPr lang="en-US">
                <a:latin typeface="Calibri" charset="0"/>
              </a:rPr>
              <a:pPr eaLnBrk="1" hangingPunct="1"/>
              <a:t>14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F367B4-AEE1-9F49-A252-E11BE17CB572}" type="datetimeFigureOut">
              <a:rPr lang="en-US"/>
              <a:pPr/>
              <a:t>12/27/2011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B0F3C-ED4F-374E-A898-C69846D9E1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1086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C42F6D-3651-A24A-A56A-0284D8F26014}" type="datetimeFigureOut">
              <a:rPr lang="en-US"/>
              <a:pPr/>
              <a:t>12/27/2011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98E56-C09C-5C4D-9799-7364C5FEB5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976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63BE02-BE68-A442-A158-4794C1192157}" type="datetimeFigureOut">
              <a:rPr lang="en-US"/>
              <a:pPr/>
              <a:t>12/27/2011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A66B3-C263-964D-B1ED-9E69A8D861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854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7EA63C-ECAD-BE45-9F38-E8525F771ADB}" type="datetimeFigureOut">
              <a:rPr lang="en-US"/>
              <a:pPr/>
              <a:t>12/27/2011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11195-5818-F644-BCA5-E668231CD8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878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36C4AF-3A96-CE4C-9A9E-CB51E6CCB8BA}" type="datetimeFigureOut">
              <a:rPr lang="en-US"/>
              <a:pPr/>
              <a:t>12/27/2011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5BCB0-A668-E448-BFB1-3BF34C8A3E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669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3767F4-75F3-424D-A276-011551DD8A1C}" type="datetimeFigureOut">
              <a:rPr lang="en-US"/>
              <a:pPr/>
              <a:t>12/27/2011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C0A62-861E-754E-91D0-CA2B150727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979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ACD7E7-0AF5-B842-8208-94A889AE1095}" type="datetimeFigureOut">
              <a:rPr lang="en-US"/>
              <a:pPr/>
              <a:t>12/27/2011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6E6EE-DA95-7248-8405-0DD3A780F1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88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F9AFD2-7093-BB48-84EF-9F0859918C67}" type="datetimeFigureOut">
              <a:rPr lang="en-US"/>
              <a:pPr/>
              <a:t>12/27/2011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22180-1DF3-0547-8ED1-79505E9CDD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310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8707D8-22B0-2842-AC6F-419142B78DEE}" type="datetimeFigureOut">
              <a:rPr lang="en-US"/>
              <a:pPr/>
              <a:t>12/27/2011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ABF7F-9F01-4445-A5B4-E7F7F70BA2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933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B6CF7-424C-2E4A-999C-3D329C417CF4}" type="datetimeFigureOut">
              <a:rPr lang="en-US"/>
              <a:pPr/>
              <a:t>12/27/2011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B70D3-1722-C44A-833A-CAEE8666E3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324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B4616A-4D37-1743-9E8C-50D1C7CC5DDD}" type="datetimeFigureOut">
              <a:rPr lang="en-US"/>
              <a:pPr/>
              <a:t>12/27/2011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43369-2528-0746-9577-C1525DA08F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452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D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74E107A-8C19-6844-AD08-8D799875B65B}" type="datetimeFigureOut">
              <a:rPr lang="en-US"/>
              <a:pPr/>
              <a:t>12/27/2011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F2A45E1-4E95-124E-B396-8033DBE108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1371600" y="2057400"/>
            <a:ext cx="64563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FF00"/>
                </a:solidFill>
                <a:latin typeface="Arial Rounded MT Bold" charset="0"/>
              </a:rPr>
              <a:t>Autoimmune Diseases</a:t>
            </a: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2286000" y="4191000"/>
            <a:ext cx="4343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FF00"/>
                </a:solidFill>
                <a:latin typeface="Calibri" charset="0"/>
              </a:rPr>
              <a:t>Immunology Unit</a:t>
            </a:r>
          </a:p>
          <a:p>
            <a:pPr algn="ctr" eaLnBrk="1" hangingPunct="1"/>
            <a:r>
              <a:rPr lang="en-US">
                <a:solidFill>
                  <a:srgbClr val="FFFF00"/>
                </a:solidFill>
                <a:latin typeface="Calibri" charset="0"/>
              </a:rPr>
              <a:t>Department of Pathology</a:t>
            </a:r>
          </a:p>
          <a:p>
            <a:pPr algn="ctr" eaLnBrk="1" hangingPunct="1"/>
            <a:r>
              <a:rPr lang="en-US">
                <a:solidFill>
                  <a:srgbClr val="FFFF00"/>
                </a:solidFill>
                <a:latin typeface="Calibri" charset="0"/>
              </a:rPr>
              <a:t>College of Medicine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" y="381000"/>
            <a:ext cx="8915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FFFF00"/>
                </a:solidFill>
                <a:latin typeface="Arial Rounded MT Bold" pitchFamily="34" charset="0"/>
                <a:ea typeface="+mj-ea"/>
                <a:cs typeface="+mj-cs"/>
              </a:rPr>
              <a:t>2.  Myasthenia Gravis</a:t>
            </a:r>
          </a:p>
        </p:txBody>
      </p:sp>
      <p:sp>
        <p:nvSpPr>
          <p:cNvPr id="11267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solidFill>
                  <a:schemeClr val="bg2"/>
                </a:solidFill>
                <a:latin typeface="Arial Rounded MT Bold" charset="0"/>
              </a:rPr>
              <a:t>Clinically characterised by weakness and fatigability on sustained effort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600">
              <a:solidFill>
                <a:schemeClr val="bg2"/>
              </a:solidFill>
              <a:latin typeface="Arial Rounded MT Bold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solidFill>
                  <a:schemeClr val="bg2"/>
                </a:solidFill>
                <a:latin typeface="Arial Rounded MT Bold" charset="0"/>
              </a:rPr>
              <a:t>Antibodies directed against acetylcholine receptor (AChR)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600">
              <a:solidFill>
                <a:schemeClr val="bg2"/>
              </a:solidFill>
              <a:latin typeface="Arial Rounded MT Bold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solidFill>
                  <a:schemeClr val="bg2"/>
                </a:solidFill>
                <a:latin typeface="Arial Rounded MT Bold" charset="0"/>
              </a:rPr>
              <a:t>IgG Ab interact with the postsynaptic AChR at the nicotinic neuromuscular junction (NMJ).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600">
              <a:solidFill>
                <a:schemeClr val="bg2"/>
              </a:solidFill>
              <a:latin typeface="Arial Rounded MT Bold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solidFill>
                  <a:schemeClr val="bg2"/>
                </a:solidFill>
                <a:latin typeface="Arial Rounded MT Bold" charset="0"/>
              </a:rPr>
              <a:t>There is reduction in the number of functional AChR receptors by increasing complement mediated degradation of receptors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sz="2800">
              <a:solidFill>
                <a:schemeClr val="bg2"/>
              </a:solidFill>
              <a:latin typeface="Arial Rounded MT Bold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800">
              <a:solidFill>
                <a:schemeClr val="bg2"/>
              </a:solidFill>
              <a:latin typeface="Arial Rounded MT Bold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0" y="565150"/>
            <a:ext cx="5143500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3581400" y="0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  <a:latin typeface="Arial Rounded MT Bold" charset="0"/>
              </a:rPr>
              <a:t>Myasthenia gravis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58738" y="4038600"/>
            <a:ext cx="2379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>
                <a:solidFill>
                  <a:srgbClr val="FFFF00"/>
                </a:solidFill>
                <a:latin typeface="Arial Rounded MT Bold" charset="0"/>
              </a:rPr>
              <a:t>Motor end-plates of muscles</a:t>
            </a:r>
          </a:p>
        </p:txBody>
      </p:sp>
      <p:sp>
        <p:nvSpPr>
          <p:cNvPr id="12293" name="Line 8"/>
          <p:cNvSpPr>
            <a:spLocks noChangeShapeType="1"/>
          </p:cNvSpPr>
          <p:nvPr/>
        </p:nvSpPr>
        <p:spPr bwMode="auto">
          <a:xfrm flipV="1">
            <a:off x="2133600" y="2590800"/>
            <a:ext cx="2209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739616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GB" sz="2800">
                <a:solidFill>
                  <a:srgbClr val="FFFF00"/>
                </a:solidFill>
                <a:latin typeface="Arial Rounded MT Bold" charset="0"/>
              </a:rPr>
              <a:t>Systemic Autoimmune Immune diseases </a:t>
            </a:r>
          </a:p>
          <a:p>
            <a:pPr algn="just" eaLnBrk="1" hangingPunct="1">
              <a:spcBef>
                <a:spcPct val="50000"/>
              </a:spcBef>
              <a:buFontTx/>
              <a:buAutoNum type="romanUcPeriod"/>
            </a:pPr>
            <a:r>
              <a:rPr lang="en-US" sz="2800">
                <a:solidFill>
                  <a:srgbClr val="FFFF00"/>
                </a:solidFill>
                <a:latin typeface="Arial Rounded MT Bold" charset="0"/>
              </a:rPr>
              <a:t>Systemic lupus erythematosis (</a:t>
            </a:r>
            <a:r>
              <a:rPr lang="en-GB" sz="2800">
                <a:solidFill>
                  <a:srgbClr val="FFFF00"/>
                </a:solidFill>
                <a:latin typeface="Arial Rounded MT Bold" charset="0"/>
              </a:rPr>
              <a:t>SLE) 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609600" y="1600200"/>
            <a:ext cx="4191000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en-US" sz="2400">
                <a:solidFill>
                  <a:schemeClr val="bg1"/>
                </a:solidFill>
                <a:latin typeface="Arial Rounded MT Bold" charset="0"/>
              </a:rPr>
              <a:t>Systemic lupus erythematosis is the most common autoimmune disorder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endParaRPr lang="en-US" sz="2400">
              <a:solidFill>
                <a:schemeClr val="bg1"/>
              </a:solidFill>
              <a:latin typeface="Arial Rounded MT Bold" charset="0"/>
            </a:endParaRPr>
          </a:p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en-US" sz="2400">
                <a:solidFill>
                  <a:schemeClr val="bg1"/>
                </a:solidFill>
                <a:latin typeface="Arial Rounded MT Bold" charset="0"/>
              </a:rPr>
              <a:t>The characteristic </a:t>
            </a:r>
            <a:r>
              <a:rPr lang="ja-JP" altLang="en-US" sz="2400">
                <a:solidFill>
                  <a:schemeClr val="bg1"/>
                </a:solidFill>
                <a:latin typeface="Arial Rounded MT Bold" charset="0"/>
              </a:rPr>
              <a:t>“</a:t>
            </a:r>
            <a:r>
              <a:rPr lang="en-US" sz="2400">
                <a:solidFill>
                  <a:srgbClr val="FFFF00"/>
                </a:solidFill>
                <a:latin typeface="Arial Rounded MT Bold" charset="0"/>
              </a:rPr>
              <a:t>butterfly rash</a:t>
            </a:r>
            <a:r>
              <a:rPr lang="ja-JP" altLang="en-US" sz="2400">
                <a:solidFill>
                  <a:schemeClr val="bg1"/>
                </a:solidFill>
                <a:latin typeface="Arial Rounded MT Bold" charset="0"/>
              </a:rPr>
              <a:t>”</a:t>
            </a:r>
            <a:r>
              <a:rPr lang="en-US" sz="2400">
                <a:solidFill>
                  <a:schemeClr val="bg1"/>
                </a:solidFill>
                <a:latin typeface="Arial Rounded MT Bold" charset="0"/>
              </a:rPr>
              <a:t> is made worse by exposure to sunlight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endParaRPr lang="en-US" sz="2400">
              <a:solidFill>
                <a:schemeClr val="bg1"/>
              </a:solidFill>
              <a:latin typeface="Arial Rounded MT Bold" charset="0"/>
            </a:endParaRPr>
          </a:p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en-US" sz="2400">
                <a:solidFill>
                  <a:schemeClr val="bg1"/>
                </a:solidFill>
                <a:latin typeface="Arial Rounded MT Bold" charset="0"/>
              </a:rPr>
              <a:t>Lupus is a potentially fatal autoimmune disease</a:t>
            </a:r>
          </a:p>
        </p:txBody>
      </p:sp>
      <p:pic>
        <p:nvPicPr>
          <p:cNvPr id="13316" name="Picture 2" descr="figure_13_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5413" y="1371600"/>
            <a:ext cx="3938587" cy="5486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19800" y="3276600"/>
            <a:ext cx="24384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819400" y="2057400"/>
            <a:ext cx="304800" cy="369888"/>
          </a:xfrm>
          <a:prstGeom prst="rect">
            <a:avLst/>
          </a:prstGeom>
          <a:solidFill>
            <a:srgbClr val="4596F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301625" y="228600"/>
            <a:ext cx="8510588" cy="132556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FFFF00"/>
                </a:solidFill>
                <a:latin typeface="Arial Rounded MT Bold" pitchFamily="34" charset="0"/>
                <a:ea typeface="+mj-ea"/>
                <a:cs typeface="+mj-cs"/>
              </a:rPr>
              <a:t>Auto antibodies</a:t>
            </a:r>
          </a:p>
        </p:txBody>
      </p:sp>
      <p:sp>
        <p:nvSpPr>
          <p:cNvPr id="16387" name="Rectangle 3"/>
          <p:cNvSpPr txBox="1">
            <a:spLocks noRot="1" noChangeArrowheads="1"/>
          </p:cNvSpPr>
          <p:nvPr/>
        </p:nvSpPr>
        <p:spPr bwMode="auto">
          <a:xfrm>
            <a:off x="381000" y="1295400"/>
            <a:ext cx="44196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solidFill>
                  <a:schemeClr val="bg1"/>
                </a:solidFill>
                <a:latin typeface="Arial Rounded MT Bold" charset="0"/>
              </a:rPr>
              <a:t>The anti-nuclear antibody (ANA) test is the best screening test for SLE and is determined by </a:t>
            </a:r>
            <a:r>
              <a:rPr lang="en-GB" sz="2400" b="1">
                <a:solidFill>
                  <a:srgbClr val="FFFF00"/>
                </a:solidFill>
                <a:latin typeface="Arial Rounded MT Bold" charset="0"/>
              </a:rPr>
              <a:t>immunofluorescence</a:t>
            </a:r>
            <a:r>
              <a:rPr lang="en-US" sz="2400">
                <a:solidFill>
                  <a:schemeClr val="bg1"/>
                </a:solidFill>
                <a:latin typeface="Arial Rounded MT Bold" charset="0"/>
              </a:rPr>
              <a:t> or </a:t>
            </a:r>
            <a:r>
              <a:rPr lang="en-US" sz="2400">
                <a:solidFill>
                  <a:srgbClr val="FFFF00"/>
                </a:solidFill>
                <a:latin typeface="Arial Rounded MT Bold" charset="0"/>
              </a:rPr>
              <a:t>ELISA</a:t>
            </a:r>
            <a:r>
              <a:rPr lang="en-US" sz="2400">
                <a:solidFill>
                  <a:schemeClr val="bg1"/>
                </a:solidFill>
                <a:latin typeface="Arial Rounded MT Bold" charset="0"/>
              </a:rPr>
              <a:t> tests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2400">
              <a:solidFill>
                <a:schemeClr val="bg1"/>
              </a:solidFill>
              <a:latin typeface="Arial Rounded MT Bold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solidFill>
                  <a:schemeClr val="bg1"/>
                </a:solidFill>
                <a:latin typeface="Arial Rounded MT Bold" charset="0"/>
              </a:rPr>
              <a:t>The ANA is positive in significant titer (usually 1:160 or higher) in virtually all patients with SLE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2400">
              <a:solidFill>
                <a:schemeClr val="bg1"/>
              </a:solidFill>
              <a:latin typeface="Arial Rounded MT Bold" charset="0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724"/>
          <a:stretch>
            <a:fillRect/>
          </a:stretch>
        </p:blipFill>
        <p:spPr bwMode="auto">
          <a:xfrm>
            <a:off x="4800600" y="1219200"/>
            <a:ext cx="4343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5867400" y="5486400"/>
            <a:ext cx="304800" cy="381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>
            <a:off x="4343400" y="3048000"/>
            <a:ext cx="1295400" cy="228600"/>
          </a:xfrm>
          <a:prstGeom prst="bentConnector3">
            <a:avLst>
              <a:gd name="adj1" fmla="val 50000"/>
            </a:avLst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200400" y="4125913"/>
            <a:ext cx="228600" cy="3698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209800"/>
            <a:ext cx="7696200" cy="4572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987425" y="228600"/>
            <a:ext cx="7289800" cy="132556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FFFF00"/>
                </a:solidFill>
                <a:latin typeface="Arial Rounded MT Bold" pitchFamily="34" charset="0"/>
                <a:ea typeface="+mj-ea"/>
                <a:cs typeface="+mj-cs"/>
              </a:rPr>
              <a:t>Other investigations</a:t>
            </a:r>
          </a:p>
        </p:txBody>
      </p:sp>
      <p:sp>
        <p:nvSpPr>
          <p:cNvPr id="18435" name="Rectangle 3"/>
          <p:cNvSpPr txBox="1">
            <a:spLocks noRot="1" noChangeArrowheads="1"/>
          </p:cNvSpPr>
          <p:nvPr/>
        </p:nvSpPr>
        <p:spPr bwMode="auto">
          <a:xfrm>
            <a:off x="762000" y="1676400"/>
            <a:ext cx="76200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Arial Rounded MT Bold" charset="0"/>
              </a:rPr>
              <a:t>Anti-double-stranded DNA titers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Arial Rounded MT Bold" charset="0"/>
              </a:rPr>
              <a:t>Complement Levels (CH50, C3, C4)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Arial Rounded MT Bold" charset="0"/>
              </a:rPr>
              <a:t>ESR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Arial Rounded MT Bold" charset="0"/>
              </a:rPr>
              <a:t>CRP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Arial Rounded MT Bold" charset="0"/>
              </a:rPr>
              <a:t>Complement Split products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Arial Rounded MT Bold" charset="0"/>
              </a:rPr>
              <a:t>Decreased complement C1q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301625" y="228600"/>
            <a:ext cx="8510588" cy="990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FFFF00"/>
                </a:solidFill>
                <a:latin typeface="Arial Rounded MT Bold" pitchFamily="34" charset="0"/>
                <a:ea typeface="+mj-ea"/>
                <a:cs typeface="+mj-cs"/>
              </a:rPr>
              <a:t>Treatment</a:t>
            </a:r>
          </a:p>
        </p:txBody>
      </p:sp>
      <p:sp>
        <p:nvSpPr>
          <p:cNvPr id="19459" name="Rectangle 3"/>
          <p:cNvSpPr txBox="1">
            <a:spLocks noRot="1" noChangeArrowheads="1"/>
          </p:cNvSpPr>
          <p:nvPr/>
        </p:nvSpPr>
        <p:spPr bwMode="auto">
          <a:xfrm>
            <a:off x="533400" y="1905000"/>
            <a:ext cx="83058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>
                <a:solidFill>
                  <a:schemeClr val="bg1"/>
                </a:solidFill>
                <a:latin typeface="Arial Rounded MT Bold" charset="0"/>
              </a:rPr>
              <a:t>NSAIDs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3200">
                <a:solidFill>
                  <a:schemeClr val="bg1"/>
                </a:solidFill>
                <a:latin typeface="Arial Rounded MT Bold" charset="0"/>
              </a:rPr>
              <a:t>(Non-steroidal anti-inflammatory drugs)</a:t>
            </a:r>
          </a:p>
          <a:p>
            <a:pPr algn="ctr" eaLnBrk="1" hangingPunct="1">
              <a:spcBef>
                <a:spcPct val="20000"/>
              </a:spcBef>
            </a:pPr>
            <a:endParaRPr lang="en-US" sz="3200">
              <a:solidFill>
                <a:schemeClr val="bg1"/>
              </a:solidFill>
              <a:latin typeface="Arial Rounded MT Bold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3200">
                <a:solidFill>
                  <a:schemeClr val="bg1"/>
                </a:solidFill>
                <a:latin typeface="Arial Rounded MT Bold" charset="0"/>
              </a:rPr>
              <a:t>Antimalarials (Hydroxychloroquine)</a:t>
            </a:r>
          </a:p>
          <a:p>
            <a:pPr algn="ctr" eaLnBrk="1" hangingPunct="1">
              <a:spcBef>
                <a:spcPct val="20000"/>
              </a:spcBef>
            </a:pPr>
            <a:endParaRPr lang="en-US" sz="3200">
              <a:solidFill>
                <a:schemeClr val="bg1"/>
              </a:solidFill>
              <a:latin typeface="Arial Rounded MT Bold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3200">
                <a:solidFill>
                  <a:schemeClr val="bg1"/>
                </a:solidFill>
                <a:latin typeface="Arial Rounded MT Bold" charset="0"/>
              </a:rPr>
              <a:t>Immunosuppressive agents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FFFF00"/>
                </a:solidFill>
                <a:latin typeface="Arial Rounded MT Bold" pitchFamily="34" charset="0"/>
                <a:ea typeface="+mj-ea"/>
                <a:cs typeface="+mj-cs"/>
              </a:rPr>
              <a:t>2.  Rheumatoid Arthritis</a:t>
            </a:r>
          </a:p>
        </p:txBody>
      </p: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7848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chemeClr val="bg1"/>
                </a:solidFill>
                <a:latin typeface="Arial Rounded MT Bold" charset="0"/>
              </a:rPr>
              <a:t>Rheumatoid arthritis is an autoimmune disease in which the normal immune response is directed against an individual's own tissue, including the :</a:t>
            </a:r>
            <a:endParaRPr lang="en-US" sz="2800">
              <a:solidFill>
                <a:srgbClr val="FFFF00"/>
              </a:solidFill>
              <a:latin typeface="Arial Rounded MT Bold" charset="0"/>
            </a:endParaRPr>
          </a:p>
          <a:p>
            <a:pPr lvl="2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rgbClr val="FFFF00"/>
                </a:solidFill>
                <a:latin typeface="Arial Rounded MT Bold" charset="0"/>
                <a:ea typeface="ＭＳ Ｐゴシック" charset="0"/>
              </a:rPr>
              <a:t>Joints</a:t>
            </a:r>
          </a:p>
          <a:p>
            <a:pPr lvl="2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rgbClr val="FFFF00"/>
                </a:solidFill>
                <a:latin typeface="Arial Rounded MT Bold" charset="0"/>
                <a:ea typeface="ＭＳ Ｐゴシック" charset="0"/>
              </a:rPr>
              <a:t>Tendons</a:t>
            </a:r>
          </a:p>
          <a:p>
            <a:pPr lvl="2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rgbClr val="FFFF00"/>
                </a:solidFill>
                <a:latin typeface="Arial Rounded MT Bold" charset="0"/>
                <a:ea typeface="ＭＳ Ｐゴシック" charset="0"/>
              </a:rPr>
              <a:t>Bones</a:t>
            </a:r>
            <a:endParaRPr lang="en-US" sz="2800">
              <a:solidFill>
                <a:schemeClr val="bg1"/>
              </a:solidFill>
              <a:latin typeface="Arial Rounded MT Bold" charset="0"/>
              <a:ea typeface="ＭＳ Ｐゴシック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bg1"/>
                </a:solidFill>
                <a:latin typeface="Arial Rounded MT Bold" charset="0"/>
              </a:rPr>
              <a:t>    Resulting in inflammation and destruction of these tissues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2400">
              <a:solidFill>
                <a:schemeClr val="bg1"/>
              </a:solidFill>
              <a:latin typeface="Arial Rounded MT Bold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  <a:latin typeface="Arial Rounded MT Bold" charset="0"/>
                <a:cs typeface="Arial" charset="0"/>
              </a:rPr>
              <a:t>Objectives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>
                <a:solidFill>
                  <a:srgbClr val="FFFF00"/>
                </a:solidFill>
                <a:latin typeface="Arial Rounded MT Bold" charset="0"/>
              </a:rPr>
              <a:t>To know that the inflammatory processes in auto immune diseases are mediated by hypersensitivity reactions (type II, III and IV)</a:t>
            </a:r>
          </a:p>
          <a:p>
            <a:r>
              <a:rPr lang="en-US" sz="2600">
                <a:solidFill>
                  <a:srgbClr val="FFFF00"/>
                </a:solidFill>
                <a:latin typeface="Arial Rounded MT Bold" charset="0"/>
              </a:rPr>
              <a:t>To know that autoimmune diseases can be either organ specific or may be generalized involving many organs or tissues</a:t>
            </a:r>
          </a:p>
          <a:p>
            <a:r>
              <a:rPr lang="en-US" sz="2600">
                <a:solidFill>
                  <a:srgbClr val="FFFF00"/>
                </a:solidFill>
                <a:latin typeface="Arial Rounded MT Bold" charset="0"/>
              </a:rPr>
              <a:t>To understand that the manifestations of autoimmune diseases depend upon the organ and the degree of damage inflicted on the target tissues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914400" y="1828800"/>
            <a:ext cx="73914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Arial Rounded MT Bold" charset="0"/>
              </a:rPr>
              <a:t>The cause of rheumatoid arthritis is </a:t>
            </a:r>
            <a:r>
              <a:rPr lang="en-US" sz="3200">
                <a:solidFill>
                  <a:srgbClr val="FFFF00"/>
                </a:solidFill>
                <a:latin typeface="Arial Rounded MT Bold" charset="0"/>
              </a:rPr>
              <a:t>not known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3200">
                <a:solidFill>
                  <a:schemeClr val="bg1"/>
                </a:solidFill>
                <a:latin typeface="Arial Rounded MT Bold" charset="0"/>
              </a:rPr>
              <a:t>Investigating possibilities of a foreign antigen, such as a </a:t>
            </a:r>
            <a:r>
              <a:rPr lang="en-US" sz="3200">
                <a:solidFill>
                  <a:srgbClr val="FFFF00"/>
                </a:solidFill>
                <a:latin typeface="Arial Rounded MT Bold" charset="0"/>
              </a:rPr>
              <a:t>virus</a:t>
            </a: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 rot="10800000" flipV="1">
            <a:off x="762000" y="4267200"/>
            <a:ext cx="7620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Arial Rounded MT Bold" charset="0"/>
              </a:rPr>
              <a:t>Both prevalence and incidence are 2-3 times greater in </a:t>
            </a:r>
            <a:r>
              <a:rPr lang="en-US" sz="3200">
                <a:solidFill>
                  <a:srgbClr val="FFFF00"/>
                </a:solidFill>
                <a:latin typeface="Arial Rounded MT Bold" charset="0"/>
              </a:rPr>
              <a:t>women</a:t>
            </a:r>
            <a:r>
              <a:rPr lang="en-US" sz="3200">
                <a:solidFill>
                  <a:schemeClr val="bg1"/>
                </a:solidFill>
                <a:latin typeface="Arial Rounded MT Bold" charset="0"/>
              </a:rPr>
              <a:t> than in men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762000" y="533400"/>
            <a:ext cx="746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FF00"/>
                </a:solidFill>
                <a:latin typeface="Arial Rounded MT Bold" charset="0"/>
              </a:rPr>
              <a:t> Rheumatoid Arthritis (</a:t>
            </a:r>
            <a:r>
              <a:rPr lang="en-US" sz="3600" i="1">
                <a:solidFill>
                  <a:srgbClr val="FFFF00"/>
                </a:solidFill>
                <a:latin typeface="Arial Rounded MT Bold" charset="0"/>
              </a:rPr>
              <a:t>Contd.</a:t>
            </a:r>
            <a:r>
              <a:rPr lang="en-US" sz="3600">
                <a:solidFill>
                  <a:srgbClr val="FFFF00"/>
                </a:solidFill>
                <a:latin typeface="Arial Rounded MT Bold" charset="0"/>
              </a:rPr>
              <a:t>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ChangeArrowheads="1"/>
          </p:cNvSpPr>
          <p:nvPr/>
        </p:nvSpPr>
        <p:spPr bwMode="auto">
          <a:xfrm>
            <a:off x="990600" y="2273300"/>
            <a:ext cx="73914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Arial Rounded MT Bold" charset="0"/>
                <a:cs typeface="Times New Roman" charset="0"/>
              </a:rPr>
              <a:t>In rheumatoid arthritis, many individuals produce a group of auto-antibodies known as </a:t>
            </a:r>
            <a:r>
              <a:rPr lang="en-GB" sz="2800" b="1">
                <a:solidFill>
                  <a:srgbClr val="FFFF00"/>
                </a:solidFill>
                <a:latin typeface="Arial Rounded MT Bold" charset="0"/>
                <a:cs typeface="Times New Roman" charset="0"/>
              </a:rPr>
              <a:t>rheumatoid factor</a:t>
            </a:r>
          </a:p>
          <a:p>
            <a:endParaRPr lang="en-GB" sz="2800">
              <a:solidFill>
                <a:srgbClr val="FFFF00"/>
              </a:solidFill>
              <a:latin typeface="Arial Rounded MT Bold" charset="0"/>
              <a:cs typeface="Times New Roman" charset="0"/>
            </a:endParaRPr>
          </a:p>
          <a:p>
            <a:endParaRPr lang="en-GB" sz="2800">
              <a:solidFill>
                <a:schemeClr val="bg1"/>
              </a:solidFill>
              <a:latin typeface="Arial Rounded MT Bold" charset="0"/>
              <a:cs typeface="Times New Roman" charset="0"/>
            </a:endParaRPr>
          </a:p>
          <a:p>
            <a:r>
              <a:rPr lang="en-GB" sz="2800">
                <a:solidFill>
                  <a:schemeClr val="bg1"/>
                </a:solidFill>
                <a:latin typeface="Arial Rounded MT Bold" charset="0"/>
                <a:cs typeface="Times New Roman" charset="0"/>
              </a:rPr>
              <a:t>These antibodies react with determinants in the </a:t>
            </a:r>
            <a:r>
              <a:rPr lang="en-GB" sz="2800">
                <a:solidFill>
                  <a:srgbClr val="FFFF00"/>
                </a:solidFill>
                <a:latin typeface="Arial Rounded MT Bold" charset="0"/>
                <a:cs typeface="Times New Roman" charset="0"/>
              </a:rPr>
              <a:t>F</a:t>
            </a:r>
            <a:r>
              <a:rPr lang="en-GB" sz="2800" baseline="-30000">
                <a:solidFill>
                  <a:srgbClr val="FFFF00"/>
                </a:solidFill>
                <a:latin typeface="Arial Rounded MT Bold" charset="0"/>
                <a:cs typeface="Times New Roman" charset="0"/>
              </a:rPr>
              <a:t>C</a:t>
            </a:r>
            <a:r>
              <a:rPr lang="en-GB" sz="2800">
                <a:solidFill>
                  <a:srgbClr val="FFFF00"/>
                </a:solidFill>
                <a:latin typeface="Arial Rounded MT Bold" charset="0"/>
                <a:cs typeface="Times New Roman" charset="0"/>
              </a:rPr>
              <a:t> region of IgG</a:t>
            </a:r>
          </a:p>
          <a:p>
            <a:r>
              <a:rPr lang="en-GB" sz="2800">
                <a:solidFill>
                  <a:schemeClr val="bg1"/>
                </a:solidFill>
                <a:latin typeface="Arial Rounded MT Bold" charset="0"/>
                <a:cs typeface="Times New Roman" charset="0"/>
              </a:rPr>
              <a:t> </a:t>
            </a:r>
            <a:endParaRPr lang="en-US" sz="2800">
              <a:solidFill>
                <a:schemeClr val="bg1"/>
              </a:solidFill>
              <a:latin typeface="Arial Rounded MT Bold" charset="0"/>
              <a:cs typeface="Times New Roman" charset="0"/>
            </a:endParaRPr>
          </a:p>
          <a:p>
            <a:pPr eaLnBrk="0" hangingPunct="0"/>
            <a:endParaRPr lang="en-GB" sz="2400">
              <a:solidFill>
                <a:schemeClr val="bg1"/>
              </a:solidFill>
              <a:latin typeface="Arial Rounded MT Bold" charset="0"/>
              <a:cs typeface="Times New Roman" charset="0"/>
            </a:endParaRPr>
          </a:p>
        </p:txBody>
      </p:sp>
      <p:sp>
        <p:nvSpPr>
          <p:cNvPr id="22531" name="TextBox 8"/>
          <p:cNvSpPr txBox="1">
            <a:spLocks noChangeArrowheads="1"/>
          </p:cNvSpPr>
          <p:nvPr/>
        </p:nvSpPr>
        <p:spPr bwMode="auto">
          <a:xfrm>
            <a:off x="1524000" y="533400"/>
            <a:ext cx="60198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 b="1">
                <a:solidFill>
                  <a:srgbClr val="FFFF00"/>
                </a:solidFill>
                <a:latin typeface="Calibri" charset="0"/>
              </a:rPr>
              <a:t>Pathogenesis</a:t>
            </a:r>
          </a:p>
          <a:p>
            <a:pPr algn="ctr" eaLnBrk="1" hangingPunct="1"/>
            <a:r>
              <a:rPr lang="en-US" sz="2800" b="1">
                <a:solidFill>
                  <a:srgbClr val="FFFF00"/>
                </a:solidFill>
                <a:latin typeface="Calibri" charset="0"/>
              </a:rPr>
              <a:t>(Type III hypersensitivity reaction)</a:t>
            </a:r>
          </a:p>
          <a:p>
            <a:pPr algn="ctr" eaLnBrk="1" hangingPunct="1"/>
            <a:endParaRPr lang="en-US" sz="4400" b="1">
              <a:solidFill>
                <a:srgbClr val="FFFF00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ra3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4313" y="990600"/>
            <a:ext cx="6389687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2057400" y="152400"/>
            <a:ext cx="495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FF00"/>
                </a:solidFill>
                <a:latin typeface="Arial Rounded MT Bold" charset="0"/>
              </a:rPr>
              <a:t>Rheumatoid Factor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228600" y="2286000"/>
            <a:ext cx="2590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800">
                <a:solidFill>
                  <a:schemeClr val="bg1"/>
                </a:solidFill>
                <a:latin typeface="Arial Rounded MT Bold" charset="0"/>
                <a:cs typeface="Times New Roman" charset="0"/>
              </a:rPr>
              <a:t>The classic</a:t>
            </a:r>
          </a:p>
          <a:p>
            <a:pPr eaLnBrk="0" hangingPunct="0"/>
            <a:r>
              <a:rPr lang="en-GB" sz="2800">
                <a:solidFill>
                  <a:schemeClr val="bg1"/>
                </a:solidFill>
                <a:latin typeface="Arial Rounded MT Bold" charset="0"/>
                <a:cs typeface="Times New Roman" charset="0"/>
              </a:rPr>
              <a:t>rheumatoid factor is an</a:t>
            </a:r>
          </a:p>
          <a:p>
            <a:pPr eaLnBrk="0" hangingPunct="0"/>
            <a:r>
              <a:rPr lang="en-GB" sz="2800">
                <a:solidFill>
                  <a:srgbClr val="FFFF00"/>
                </a:solidFill>
                <a:latin typeface="Arial Rounded MT Bold" charset="0"/>
                <a:cs typeface="Times New Roman" charset="0"/>
              </a:rPr>
              <a:t>IgM </a:t>
            </a:r>
            <a:r>
              <a:rPr lang="en-GB" sz="2800">
                <a:solidFill>
                  <a:schemeClr val="bg1"/>
                </a:solidFill>
                <a:latin typeface="Arial Rounded MT Bold" charset="0"/>
                <a:cs typeface="Times New Roman" charset="0"/>
              </a:rPr>
              <a:t>antibody</a:t>
            </a:r>
          </a:p>
          <a:p>
            <a:pPr eaLnBrk="0" hangingPunct="0"/>
            <a:r>
              <a:rPr lang="en-GB" sz="2800">
                <a:solidFill>
                  <a:schemeClr val="bg1"/>
                </a:solidFill>
                <a:latin typeface="Arial Rounded MT Bold" charset="0"/>
                <a:cs typeface="Times New Roman" charset="0"/>
              </a:rPr>
              <a:t>with this kind</a:t>
            </a:r>
          </a:p>
          <a:p>
            <a:pPr eaLnBrk="0" hangingPunct="0"/>
            <a:r>
              <a:rPr lang="en-GB" sz="2800">
                <a:solidFill>
                  <a:schemeClr val="bg1"/>
                </a:solidFill>
                <a:latin typeface="Arial Rounded MT Bold" charset="0"/>
                <a:cs typeface="Times New Roman" charset="0"/>
              </a:rPr>
              <a:t>of reactivity.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838200" y="2057400"/>
            <a:ext cx="7239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solidFill>
                  <a:schemeClr val="bg1"/>
                </a:solidFill>
                <a:latin typeface="Arial Rounded MT Bold" charset="0"/>
                <a:cs typeface="Times New Roman" charset="0"/>
              </a:rPr>
              <a:t>Such auto-antibodies bind to normal circulating IgG, forming </a:t>
            </a:r>
            <a:r>
              <a:rPr lang="en-GB" sz="2400">
                <a:solidFill>
                  <a:srgbClr val="FFFF00"/>
                </a:solidFill>
                <a:latin typeface="Arial Rounded MT Bold" charset="0"/>
                <a:cs typeface="Times New Roman" charset="0"/>
              </a:rPr>
              <a:t>IgM-IgG complexes </a:t>
            </a:r>
            <a:r>
              <a:rPr lang="en-GB" sz="2400">
                <a:solidFill>
                  <a:schemeClr val="bg1"/>
                </a:solidFill>
                <a:latin typeface="Arial Rounded MT Bold" charset="0"/>
                <a:cs typeface="Times New Roman" charset="0"/>
              </a:rPr>
              <a:t>which may be deposited in joints. </a:t>
            </a:r>
          </a:p>
          <a:p>
            <a:pPr eaLnBrk="0" hangingPunct="0"/>
            <a:endParaRPr lang="en-GB" sz="2400">
              <a:solidFill>
                <a:schemeClr val="bg1"/>
              </a:solidFill>
              <a:latin typeface="Arial Rounded MT Bold" charset="0"/>
              <a:cs typeface="Times New Roman" charset="0"/>
            </a:endParaRPr>
          </a:p>
          <a:p>
            <a:pPr eaLnBrk="0" hangingPunct="0"/>
            <a:r>
              <a:rPr lang="en-GB" sz="2400">
                <a:solidFill>
                  <a:schemeClr val="bg1"/>
                </a:solidFill>
                <a:latin typeface="Arial Rounded MT Bold" charset="0"/>
                <a:cs typeface="Times New Roman" charset="0"/>
              </a:rPr>
              <a:t>This leads to activation of synovial macrophages</a:t>
            </a:r>
          </a:p>
          <a:p>
            <a:pPr eaLnBrk="0" hangingPunct="0"/>
            <a:endParaRPr lang="en-GB" sz="2400">
              <a:solidFill>
                <a:schemeClr val="bg1"/>
              </a:solidFill>
              <a:latin typeface="Arial Rounded MT Bold" charset="0"/>
              <a:cs typeface="Times New Roman" charset="0"/>
            </a:endParaRPr>
          </a:p>
          <a:p>
            <a:pPr eaLnBrk="0" hangingPunct="0"/>
            <a:r>
              <a:rPr lang="en-GB" sz="2400">
                <a:solidFill>
                  <a:schemeClr val="bg1"/>
                </a:solidFill>
                <a:latin typeface="Arial Rounded MT Bold" charset="0"/>
                <a:cs typeface="Times New Roman" charset="0"/>
              </a:rPr>
              <a:t>The macrophages engulf the immune complexes and then release TNF and other pro-inflammatory cytokines e.g., IL-1</a:t>
            </a:r>
            <a:endParaRPr lang="en-US" sz="2400">
              <a:solidFill>
                <a:schemeClr val="bg1"/>
              </a:solidFill>
              <a:latin typeface="Arial Rounded MT Bold" charset="0"/>
              <a:cs typeface="Times New Roman" charset="0"/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1600200" y="457200"/>
            <a:ext cx="5251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Calibri" charset="0"/>
              </a:rPr>
              <a:t>Pathogenesis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Calibri" charset="0"/>
              </a:rPr>
              <a:t>(Type III hypersensitivity reaction)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762000" y="2057400"/>
            <a:ext cx="77724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endParaRPr lang="en-GB">
              <a:solidFill>
                <a:schemeClr val="bg1"/>
              </a:solidFill>
              <a:latin typeface="Arial Rounded MT Bold" charset="0"/>
              <a:cs typeface="Times New Roman" charset="0"/>
            </a:endParaRPr>
          </a:p>
          <a:p>
            <a:pPr eaLnBrk="0" hangingPunct="0">
              <a:buFontTx/>
              <a:buChar char="•"/>
            </a:pPr>
            <a:endParaRPr lang="en-GB">
              <a:solidFill>
                <a:schemeClr val="bg1"/>
              </a:solidFill>
              <a:latin typeface="Arial Rounded MT Bold" charset="0"/>
              <a:cs typeface="Times New Roman" charset="0"/>
            </a:endParaRPr>
          </a:p>
          <a:p>
            <a:pPr algn="ctr" eaLnBrk="0" hangingPunct="0"/>
            <a:r>
              <a:rPr lang="en-GB" sz="3200">
                <a:solidFill>
                  <a:schemeClr val="bg1"/>
                </a:solidFill>
                <a:latin typeface="Arial Rounded MT Bold" charset="0"/>
                <a:cs typeface="Times New Roman" charset="0"/>
              </a:rPr>
              <a:t>TNF induces the secretion of </a:t>
            </a:r>
            <a:r>
              <a:rPr lang="en-GB" sz="3200">
                <a:solidFill>
                  <a:srgbClr val="FFFF00"/>
                </a:solidFill>
                <a:latin typeface="Arial Rounded MT Bold" charset="0"/>
                <a:cs typeface="Times New Roman" charset="0"/>
              </a:rPr>
              <a:t>metalloproteinases</a:t>
            </a:r>
            <a:r>
              <a:rPr lang="en-GB" sz="3200">
                <a:solidFill>
                  <a:schemeClr val="bg1"/>
                </a:solidFill>
                <a:latin typeface="Arial Rounded MT Bold" charset="0"/>
                <a:cs typeface="Times New Roman" charset="0"/>
              </a:rPr>
              <a:t>; which are known to cause joint destruction</a:t>
            </a:r>
          </a:p>
          <a:p>
            <a:pPr algn="ctr" eaLnBrk="0" hangingPunct="0"/>
            <a:endParaRPr lang="en-GB" sz="3200">
              <a:solidFill>
                <a:schemeClr val="bg1"/>
              </a:solidFill>
              <a:latin typeface="Arial Rounded MT Bold" charset="0"/>
              <a:cs typeface="Times New Roman" charset="0"/>
            </a:endParaRPr>
          </a:p>
          <a:p>
            <a:pPr algn="ctr" eaLnBrk="0" hangingPunct="0"/>
            <a:r>
              <a:rPr lang="en-GB" sz="3200">
                <a:solidFill>
                  <a:schemeClr val="bg1"/>
                </a:solidFill>
                <a:latin typeface="Arial Rounded MT Bold" charset="0"/>
                <a:cs typeface="Times New Roman" charset="0"/>
              </a:rPr>
              <a:t>T cell activation due to unknown antigens also contributes to the inflammation in RA</a:t>
            </a:r>
          </a:p>
          <a:p>
            <a:pPr eaLnBrk="0" hangingPunct="0"/>
            <a:endParaRPr lang="en-US" sz="3200">
              <a:solidFill>
                <a:schemeClr val="bg1"/>
              </a:solidFill>
              <a:latin typeface="Arial Rounded MT Bold" charset="0"/>
              <a:cs typeface="Times New Roman" charset="0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381000" y="533400"/>
            <a:ext cx="80772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FF00"/>
                </a:solidFill>
                <a:latin typeface="Calibri" charset="0"/>
              </a:rPr>
              <a:t>Pathogenesis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Arial Rounded MT Bold" charset="0"/>
              </a:rPr>
              <a:t>(Type III hypersensitivity reaction)</a:t>
            </a:r>
          </a:p>
          <a:p>
            <a:pPr algn="ctr"/>
            <a:endParaRPr lang="en-US" sz="4400" b="1">
              <a:solidFill>
                <a:srgbClr val="FFFF00"/>
              </a:solidFill>
              <a:latin typeface="Calibri" charset="0"/>
            </a:endParaRPr>
          </a:p>
          <a:p>
            <a:pPr algn="ctr"/>
            <a:endParaRPr lang="en-US" sz="4400" b="1">
              <a:solidFill>
                <a:srgbClr val="FFFF00"/>
              </a:solidFill>
              <a:latin typeface="Calibri" charset="0"/>
            </a:endParaRPr>
          </a:p>
          <a:p>
            <a:pPr algn="ctr"/>
            <a:endParaRPr lang="en-US" sz="4400" b="1">
              <a:solidFill>
                <a:srgbClr val="FFFF00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533400" y="990600"/>
            <a:ext cx="7924800" cy="12001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 Rounded MT Bold" pitchFamily="34" charset="0"/>
                <a:ea typeface="+mn-ea"/>
              </a:rPr>
              <a:t>Rheumatoid arthritis (RA) affects peripheral joints and may cause destruction of both cartilage and bone.</a:t>
            </a:r>
          </a:p>
        </p:txBody>
      </p:sp>
      <p:pic>
        <p:nvPicPr>
          <p:cNvPr id="70659" name="Picture 3" descr="imp-h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4225" y="2743200"/>
            <a:ext cx="4549775" cy="37338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26628" name="Picture 4" descr="Synov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4606925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362200" y="152400"/>
            <a:ext cx="4754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>
                <a:solidFill>
                  <a:srgbClr val="FFFF00"/>
                </a:solidFill>
                <a:latin typeface="Arial Rounded MT Bold" charset="0"/>
              </a:rPr>
              <a:t>Rheumatoid Arthritis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solidFill>
                  <a:srgbClr val="FFFF00"/>
                </a:solidFill>
                <a:latin typeface="Arial Rounded MT Bold" pitchFamily="34" charset="0"/>
                <a:ea typeface="+mj-ea"/>
                <a:cs typeface="+mj-cs"/>
              </a:rPr>
              <a:t>Treatment and Prognosis</a:t>
            </a:r>
          </a:p>
        </p:txBody>
      </p:sp>
      <p:sp>
        <p:nvSpPr>
          <p:cNvPr id="27651" name="Rectangle 3"/>
          <p:cNvSpPr txBox="1">
            <a:spLocks noChangeArrowheads="1"/>
          </p:cNvSpPr>
          <p:nvPr/>
        </p:nvSpPr>
        <p:spPr bwMode="auto">
          <a:xfrm>
            <a:off x="533400" y="1371600"/>
            <a:ext cx="7924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bg1"/>
                </a:solidFill>
                <a:latin typeface="Arial Rounded MT Bold" charset="0"/>
                <a:ea typeface="ＭＳ Ｐゴシック" charset="0"/>
              </a:rPr>
              <a:t>Medications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FFFF00"/>
                </a:solidFill>
                <a:latin typeface="Arial Rounded MT Bold" charset="0"/>
                <a:ea typeface="ＭＳ Ｐゴシック" charset="0"/>
              </a:rPr>
              <a:t>NSAIDS</a:t>
            </a:r>
            <a:r>
              <a:rPr lang="en-US" sz="2000">
                <a:solidFill>
                  <a:schemeClr val="bg1"/>
                </a:solidFill>
                <a:latin typeface="Arial Rounded MT Bold" charset="0"/>
                <a:ea typeface="ＭＳ Ｐゴシック" charset="0"/>
              </a:rPr>
              <a:t>  (Non-steroidal anti-inflammatory drugs)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000">
              <a:solidFill>
                <a:schemeClr val="bg1"/>
              </a:solidFill>
              <a:latin typeface="Arial Rounded MT Bold" charset="0"/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FFFF00"/>
                </a:solidFill>
                <a:latin typeface="Arial Rounded MT Bold" charset="0"/>
                <a:ea typeface="ＭＳ Ｐゴシック" charset="0"/>
              </a:rPr>
              <a:t>Disease-modifying drugs </a:t>
            </a:r>
            <a:r>
              <a:rPr lang="en-US" sz="2000">
                <a:solidFill>
                  <a:schemeClr val="bg1"/>
                </a:solidFill>
                <a:latin typeface="Arial Rounded MT Bold" charset="0"/>
                <a:ea typeface="ＭＳ Ｐゴシック" charset="0"/>
              </a:rPr>
              <a:t>(eg, gold, hydroxychloroquine, sulfasalazine, penicillamine)  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</a:pPr>
            <a:endParaRPr lang="en-US" sz="2000">
              <a:solidFill>
                <a:schemeClr val="bg1"/>
              </a:solidFill>
              <a:latin typeface="Arial Rounded MT Bold" charset="0"/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FFFF00"/>
                </a:solidFill>
                <a:latin typeface="Arial Rounded MT Bold" charset="0"/>
                <a:ea typeface="ＭＳ Ｐゴシック" charset="0"/>
              </a:rPr>
              <a:t>Immunosuppressive therapy</a:t>
            </a:r>
            <a:r>
              <a:rPr lang="en-US" sz="2000">
                <a:solidFill>
                  <a:schemeClr val="bg1"/>
                </a:solidFill>
                <a:latin typeface="Arial Rounded MT Bold" charset="0"/>
                <a:ea typeface="ＭＳ Ｐゴシック" charset="0"/>
              </a:rPr>
              <a:t>:</a:t>
            </a:r>
          </a:p>
          <a:p>
            <a:pPr lvl="3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chemeClr val="bg1"/>
                </a:solidFill>
                <a:latin typeface="Arial Rounded MT Bold" charset="0"/>
                <a:ea typeface="ＭＳ Ｐゴシック" charset="0"/>
              </a:rPr>
              <a:t>Corticosteroids</a:t>
            </a:r>
          </a:p>
          <a:p>
            <a:pPr lvl="3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chemeClr val="bg1"/>
                </a:solidFill>
                <a:latin typeface="Arial Rounded MT Bold" charset="0"/>
                <a:ea typeface="ＭＳ Ｐゴシック" charset="0"/>
              </a:rPr>
              <a:t>Methotrexate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FFFF00"/>
                </a:solidFill>
                <a:latin typeface="Arial Rounded MT Bold" charset="0"/>
                <a:ea typeface="ＭＳ Ｐゴシック" charset="0"/>
              </a:rPr>
              <a:t>Surgery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solidFill>
                  <a:srgbClr val="FFFF00"/>
                </a:solidFill>
                <a:latin typeface="Arial Rounded MT Bold" charset="0"/>
                <a:ea typeface="ＭＳ Ｐゴシック" charset="0"/>
              </a:rPr>
              <a:t>Physical therapy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  <a:latin typeface="Arial Rounded MT Bold" charset="0"/>
              </a:rPr>
              <a:t>Take home message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sz="2800">
                <a:solidFill>
                  <a:srgbClr val="FFFF00"/>
                </a:solidFill>
                <a:latin typeface="Arial Rounded MT Bold" charset="0"/>
              </a:rPr>
              <a:t>The spectrum of autoimmune disorders is wide ranging from single organ involvement to a systemic disease</a:t>
            </a:r>
          </a:p>
          <a:p>
            <a:r>
              <a:rPr lang="en-US" sz="2800">
                <a:solidFill>
                  <a:srgbClr val="FFFF00"/>
                </a:solidFill>
                <a:latin typeface="Arial Rounded MT Bold" charset="0"/>
              </a:rPr>
              <a:t>The disease process is usually prolonged and is generally associated with significant morbidity and mortality</a:t>
            </a:r>
          </a:p>
          <a:p>
            <a:r>
              <a:rPr lang="en-US" sz="2800">
                <a:solidFill>
                  <a:srgbClr val="FFFF00"/>
                </a:solidFill>
                <a:latin typeface="Arial Rounded MT Bold" charset="0"/>
              </a:rPr>
              <a:t>The mainstay of the treatment is to maintain immunosuppression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2214563" y="2643188"/>
            <a:ext cx="4786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400">
                <a:solidFill>
                  <a:srgbClr val="FFFF00"/>
                </a:solidFill>
                <a:latin typeface="Arial Rounded MT Bold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63" y="1643063"/>
            <a:ext cx="8358187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Times New Roman" charset="0"/>
              </a:rPr>
              <a:t>Disease processes and tissue damage are due to Type II Type III and Type IV hypersensitivity reactions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178" y="816"/>
            <a:chExt cx="3403" cy="3155"/>
          </a:xfrm>
        </p:grpSpPr>
        <p:pic>
          <p:nvPicPr>
            <p:cNvPr id="5123" name="Picture 4" descr="T20-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" y="816"/>
              <a:ext cx="3403" cy="3155"/>
            </a:xfrm>
            <a:prstGeom prst="rect">
              <a:avLst/>
            </a:prstGeom>
            <a:noFill/>
            <a:ln w="57150">
              <a:solidFill>
                <a:srgbClr val="33CC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5" descr="T20-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304" b="95128"/>
            <a:stretch>
              <a:fillRect/>
            </a:stretch>
          </p:blipFill>
          <p:spPr bwMode="auto">
            <a:xfrm>
              <a:off x="1280" y="816"/>
              <a:ext cx="278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autoimmunity spectr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6350"/>
            <a:ext cx="678180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-228600" y="-4098925"/>
            <a:ext cx="9677400" cy="10956925"/>
            <a:chOff x="0" y="-2639"/>
            <a:chExt cx="5760" cy="681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0" y="-2639"/>
              <a:ext cx="5760" cy="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96" y="-89"/>
              <a:ext cx="5478" cy="710"/>
              <a:chOff x="0" y="-633"/>
              <a:chExt cx="4641" cy="1669"/>
            </a:xfrm>
            <a:grpFill/>
          </p:grpSpPr>
          <p:sp>
            <p:nvSpPr>
              <p:cNvPr id="103" name="Rectangle 3"/>
              <p:cNvSpPr>
                <a:spLocks noChangeArrowheads="1"/>
              </p:cNvSpPr>
              <p:nvPr/>
            </p:nvSpPr>
            <p:spPr bwMode="auto">
              <a:xfrm>
                <a:off x="0" y="-633"/>
                <a:ext cx="4641" cy="166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u="sng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+mn-ea"/>
                    <a:cs typeface="+mn-cs"/>
                  </a:rPr>
                  <a:t>Examples of Autoimmune Diseases Affecting Different Systems:</a:t>
                </a:r>
                <a:br>
                  <a:rPr lang="en-US" sz="2400" b="1" u="sng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+mn-ea"/>
                    <a:cs typeface="+mn-cs"/>
                  </a:rPr>
                </a:br>
                <a:r>
                  <a:rPr lang="en-US" sz="1400" u="sng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+mn-ea"/>
                    <a:cs typeface="+mn-cs"/>
                  </a:rPr>
                  <a:t/>
                </a:r>
                <a:br>
                  <a:rPr lang="en-US" sz="1400" u="sng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+mn-ea"/>
                    <a:cs typeface="+mn-cs"/>
                  </a:rPr>
                </a:br>
                <a:endParaRPr lang="en-US" sz="2800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04" name="Rectangle 4"/>
              <p:cNvSpPr>
                <a:spLocks noChangeArrowheads="1"/>
              </p:cNvSpPr>
              <p:nvPr/>
            </p:nvSpPr>
            <p:spPr bwMode="auto">
              <a:xfrm>
                <a:off x="0" y="558"/>
                <a:ext cx="0" cy="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96" y="340"/>
              <a:ext cx="2736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+mn-lt"/>
                  <a:ea typeface="+mn-ea"/>
                  <a:cs typeface="+mn-cs"/>
                </a:rPr>
                <a:t>Nervous System:</a:t>
              </a: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832" y="340"/>
              <a:ext cx="2736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+mn-lt"/>
                  <a:ea typeface="+mn-ea"/>
                  <a:cs typeface="+mn-cs"/>
                </a:rPr>
                <a:t>Gastrointestinal System:</a:t>
              </a: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angle 8"/>
            <p:cNvSpPr>
              <a:spLocks noChangeArrowheads="1" noTextEdit="1"/>
            </p:cNvSpPr>
            <p:nvPr/>
          </p:nvSpPr>
          <p:spPr bwMode="auto">
            <a:xfrm>
              <a:off x="96" y="462"/>
              <a:ext cx="0" cy="1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96" y="498"/>
              <a:ext cx="2736" cy="1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Multiple sclerosis</a:t>
              </a:r>
            </a:p>
          </p:txBody>
        </p:sp>
        <p:sp>
          <p:nvSpPr>
            <p:cNvPr id="9" name="Rectangle 10"/>
            <p:cNvSpPr>
              <a:spLocks noChangeArrowheads="1" noTextEdit="1"/>
            </p:cNvSpPr>
            <p:nvPr/>
          </p:nvSpPr>
          <p:spPr bwMode="auto">
            <a:xfrm>
              <a:off x="2832" y="462"/>
              <a:ext cx="0" cy="1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2832" y="546"/>
              <a:ext cx="2736" cy="1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latin typeface="+mn-lt"/>
                  <a:ea typeface="+mn-ea"/>
                  <a:cs typeface="+mn-cs"/>
                </a:rPr>
                <a:t>Crohn's</a:t>
              </a:r>
              <a:r>
                <a:rPr lang="en-US" dirty="0">
                  <a:latin typeface="+mn-lt"/>
                  <a:ea typeface="+mn-ea"/>
                  <a:cs typeface="+mn-cs"/>
                </a:rPr>
                <a:t> Disease</a:t>
              </a:r>
            </a:p>
          </p:txBody>
        </p:sp>
        <p:sp>
          <p:nvSpPr>
            <p:cNvPr id="11" name="Rectangle 12"/>
            <p:cNvSpPr>
              <a:spLocks noChangeArrowheads="1" noTextEdit="1"/>
            </p:cNvSpPr>
            <p:nvPr/>
          </p:nvSpPr>
          <p:spPr bwMode="auto">
            <a:xfrm>
              <a:off x="96" y="585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96" y="621"/>
              <a:ext cx="2736" cy="1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Myasthenia gravis</a:t>
              </a:r>
            </a:p>
          </p:txBody>
        </p:sp>
        <p:sp>
          <p:nvSpPr>
            <p:cNvPr id="13" name="Rectangle 14"/>
            <p:cNvSpPr>
              <a:spLocks noChangeArrowheads="1" noTextEdit="1"/>
            </p:cNvSpPr>
            <p:nvPr/>
          </p:nvSpPr>
          <p:spPr bwMode="auto">
            <a:xfrm>
              <a:off x="2832" y="585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2832" y="669"/>
              <a:ext cx="2736" cy="1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Ulcerative colitis</a:t>
              </a:r>
            </a:p>
          </p:txBody>
        </p:sp>
        <p:sp>
          <p:nvSpPr>
            <p:cNvPr id="15" name="Rectangle 16"/>
            <p:cNvSpPr>
              <a:spLocks noChangeArrowheads="1" noTextEdit="1"/>
            </p:cNvSpPr>
            <p:nvPr/>
          </p:nvSpPr>
          <p:spPr bwMode="auto">
            <a:xfrm>
              <a:off x="96" y="707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96" y="764"/>
              <a:ext cx="2736" cy="1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Autoimmune neuropathies such as:</a:t>
              </a:r>
            </a:p>
          </p:txBody>
        </p:sp>
        <p:sp>
          <p:nvSpPr>
            <p:cNvPr id="17" name="Rectangle 18"/>
            <p:cNvSpPr>
              <a:spLocks noChangeArrowheads="1" noTextEdit="1"/>
            </p:cNvSpPr>
            <p:nvPr/>
          </p:nvSpPr>
          <p:spPr bwMode="auto">
            <a:xfrm>
              <a:off x="2832" y="707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2812" y="811"/>
              <a:ext cx="2767" cy="1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Primary </a:t>
              </a:r>
              <a:r>
                <a:rPr lang="en-US" dirty="0" err="1">
                  <a:latin typeface="+mn-lt"/>
                  <a:ea typeface="+mn-ea"/>
                  <a:cs typeface="+mn-cs"/>
                </a:rPr>
                <a:t>biliary</a:t>
              </a:r>
              <a:r>
                <a:rPr lang="en-US" dirty="0">
                  <a:latin typeface="+mn-lt"/>
                  <a:ea typeface="+mn-ea"/>
                  <a:cs typeface="+mn-cs"/>
                </a:rPr>
                <a:t> cirrhosis</a:t>
              </a:r>
            </a:p>
          </p:txBody>
        </p:sp>
        <p:sp>
          <p:nvSpPr>
            <p:cNvPr id="19" name="Rectangle 20"/>
            <p:cNvSpPr>
              <a:spLocks noChangeArrowheads="1" noTextEdit="1"/>
            </p:cNvSpPr>
            <p:nvPr/>
          </p:nvSpPr>
          <p:spPr bwMode="auto">
            <a:xfrm>
              <a:off x="96" y="829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96" y="953"/>
              <a:ext cx="2736" cy="1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    -  </a:t>
              </a:r>
              <a:r>
                <a:rPr lang="en-US" dirty="0" err="1">
                  <a:latin typeface="+mn-lt"/>
                  <a:ea typeface="+mn-ea"/>
                  <a:cs typeface="+mn-cs"/>
                </a:rPr>
                <a:t>Guillain-Barré</a:t>
              </a:r>
              <a:r>
                <a:rPr lang="en-US" dirty="0">
                  <a:latin typeface="+mn-lt"/>
                  <a:ea typeface="+mn-ea"/>
                  <a:cs typeface="+mn-cs"/>
                </a:rPr>
                <a:t> Syndrome (GBS)</a:t>
              </a:r>
            </a:p>
          </p:txBody>
        </p:sp>
        <p:sp>
          <p:nvSpPr>
            <p:cNvPr id="21" name="Rectangle 22"/>
            <p:cNvSpPr>
              <a:spLocks noChangeArrowheads="1" noTextEdit="1"/>
            </p:cNvSpPr>
            <p:nvPr/>
          </p:nvSpPr>
          <p:spPr bwMode="auto">
            <a:xfrm>
              <a:off x="2832" y="829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832" y="953"/>
              <a:ext cx="2736" cy="1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Autoimmune hepatitis</a:t>
              </a:r>
            </a:p>
          </p:txBody>
        </p:sp>
        <p:sp>
          <p:nvSpPr>
            <p:cNvPr id="23" name="Rectangle 24"/>
            <p:cNvSpPr>
              <a:spLocks noChangeArrowheads="1" noTextEdit="1"/>
            </p:cNvSpPr>
            <p:nvPr/>
          </p:nvSpPr>
          <p:spPr bwMode="auto">
            <a:xfrm>
              <a:off x="96" y="951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96" y="1095"/>
              <a:ext cx="2736" cy="1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Autoimmune </a:t>
              </a:r>
              <a:r>
                <a:rPr lang="en-US" dirty="0" err="1">
                  <a:latin typeface="+mn-lt"/>
                  <a:ea typeface="+mn-ea"/>
                  <a:cs typeface="+mn-cs"/>
                </a:rPr>
                <a:t>uveitis</a:t>
              </a: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Rectangle 26"/>
            <p:cNvSpPr>
              <a:spLocks noChangeArrowheads="1" noTextEdit="1"/>
            </p:cNvSpPr>
            <p:nvPr/>
          </p:nvSpPr>
          <p:spPr bwMode="auto">
            <a:xfrm>
              <a:off x="2832" y="951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Rectangle 28"/>
            <p:cNvSpPr>
              <a:spLocks noChangeArrowheads="1" noTextEdit="1"/>
            </p:cNvSpPr>
            <p:nvPr/>
          </p:nvSpPr>
          <p:spPr bwMode="auto">
            <a:xfrm>
              <a:off x="96" y="1073"/>
              <a:ext cx="0" cy="1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Rectangle 30"/>
            <p:cNvSpPr>
              <a:spLocks noChangeArrowheads="1" noTextEdit="1"/>
            </p:cNvSpPr>
            <p:nvPr/>
          </p:nvSpPr>
          <p:spPr bwMode="auto">
            <a:xfrm>
              <a:off x="2832" y="1073"/>
              <a:ext cx="0" cy="1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2832" y="1095"/>
              <a:ext cx="2736" cy="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+mn-lt"/>
                  <a:ea typeface="+mn-ea"/>
                  <a:cs typeface="+mn-cs"/>
                </a:rPr>
                <a:t>Endocrine Glands:</a:t>
              </a: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Rectangle 32"/>
            <p:cNvSpPr>
              <a:spLocks noChangeArrowheads="1" noTextEdit="1"/>
            </p:cNvSpPr>
            <p:nvPr/>
          </p:nvSpPr>
          <p:spPr bwMode="auto">
            <a:xfrm>
              <a:off x="96" y="1196"/>
              <a:ext cx="0" cy="2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96" y="1238"/>
              <a:ext cx="2736" cy="2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+mn-lt"/>
                  <a:ea typeface="+mn-ea"/>
                  <a:cs typeface="+mn-cs"/>
                </a:rPr>
                <a:t>Blood:</a:t>
              </a: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34"/>
            <p:cNvSpPr>
              <a:spLocks noChangeArrowheads="1" noTextEdit="1"/>
            </p:cNvSpPr>
            <p:nvPr/>
          </p:nvSpPr>
          <p:spPr bwMode="auto">
            <a:xfrm>
              <a:off x="2832" y="1196"/>
              <a:ext cx="0" cy="2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2832" y="1332"/>
              <a:ext cx="2736" cy="28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Type 1 or immune-mediated diabetes mellitus</a:t>
              </a:r>
            </a:p>
          </p:txBody>
        </p:sp>
        <p:sp>
          <p:nvSpPr>
            <p:cNvPr id="35" name="Rectangle 36"/>
            <p:cNvSpPr>
              <a:spLocks noChangeArrowheads="1" noTextEdit="1"/>
            </p:cNvSpPr>
            <p:nvPr/>
          </p:nvSpPr>
          <p:spPr bwMode="auto">
            <a:xfrm>
              <a:off x="96" y="1415"/>
              <a:ext cx="0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96" y="1491"/>
              <a:ext cx="2736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Autoimmune hemolytic anemia</a:t>
              </a:r>
            </a:p>
          </p:txBody>
        </p:sp>
        <p:sp>
          <p:nvSpPr>
            <p:cNvPr id="37" name="Rectangle 38"/>
            <p:cNvSpPr>
              <a:spLocks noChangeArrowheads="1" noTextEdit="1"/>
            </p:cNvSpPr>
            <p:nvPr/>
          </p:nvSpPr>
          <p:spPr bwMode="auto">
            <a:xfrm>
              <a:off x="2832" y="1415"/>
              <a:ext cx="0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Rectangle 40"/>
            <p:cNvSpPr>
              <a:spLocks noChangeArrowheads="1" noTextEdit="1"/>
            </p:cNvSpPr>
            <p:nvPr/>
          </p:nvSpPr>
          <p:spPr bwMode="auto">
            <a:xfrm>
              <a:off x="96" y="1635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96" y="1711"/>
              <a:ext cx="2736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Pernicious anemia</a:t>
              </a:r>
            </a:p>
          </p:txBody>
        </p:sp>
        <p:sp>
          <p:nvSpPr>
            <p:cNvPr id="41" name="Rectangle 42"/>
            <p:cNvSpPr>
              <a:spLocks noChangeArrowheads="1" noTextEdit="1"/>
            </p:cNvSpPr>
            <p:nvPr/>
          </p:nvSpPr>
          <p:spPr bwMode="auto">
            <a:xfrm>
              <a:off x="2832" y="1635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2812" y="1569"/>
              <a:ext cx="2767" cy="1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Grave's Disease</a:t>
              </a:r>
            </a:p>
          </p:txBody>
        </p:sp>
        <p:sp>
          <p:nvSpPr>
            <p:cNvPr id="43" name="Rectangle 44"/>
            <p:cNvSpPr>
              <a:spLocks noChangeArrowheads="1" noTextEdit="1"/>
            </p:cNvSpPr>
            <p:nvPr/>
          </p:nvSpPr>
          <p:spPr bwMode="auto">
            <a:xfrm>
              <a:off x="96" y="1757"/>
              <a:ext cx="0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96" y="1823"/>
              <a:ext cx="2736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Autoimmune thrombocytopenia</a:t>
              </a:r>
            </a:p>
          </p:txBody>
        </p:sp>
        <p:sp>
          <p:nvSpPr>
            <p:cNvPr id="45" name="Rectangle 46"/>
            <p:cNvSpPr>
              <a:spLocks noChangeArrowheads="1" noTextEdit="1"/>
            </p:cNvSpPr>
            <p:nvPr/>
          </p:nvSpPr>
          <p:spPr bwMode="auto">
            <a:xfrm>
              <a:off x="2832" y="1757"/>
              <a:ext cx="0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Rectangle 47"/>
            <p:cNvSpPr>
              <a:spLocks noChangeArrowheads="1"/>
            </p:cNvSpPr>
            <p:nvPr/>
          </p:nvSpPr>
          <p:spPr bwMode="auto">
            <a:xfrm>
              <a:off x="2832" y="1711"/>
              <a:ext cx="2736" cy="1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Hashimoto's </a:t>
              </a:r>
              <a:r>
                <a:rPr lang="en-US" dirty="0" err="1">
                  <a:latin typeface="+mn-lt"/>
                  <a:ea typeface="+mn-ea"/>
                  <a:cs typeface="+mn-cs"/>
                </a:rPr>
                <a:t>thyroiditis</a:t>
              </a: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Rectangle 48"/>
            <p:cNvSpPr>
              <a:spLocks noChangeArrowheads="1" noTextEdit="1"/>
            </p:cNvSpPr>
            <p:nvPr/>
          </p:nvSpPr>
          <p:spPr bwMode="auto">
            <a:xfrm>
              <a:off x="96" y="1977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Rectangle 50"/>
            <p:cNvSpPr>
              <a:spLocks noChangeArrowheads="1" noTextEdit="1"/>
            </p:cNvSpPr>
            <p:nvPr/>
          </p:nvSpPr>
          <p:spPr bwMode="auto">
            <a:xfrm>
              <a:off x="2832" y="1977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Rectangle 51"/>
            <p:cNvSpPr>
              <a:spLocks noChangeArrowheads="1"/>
            </p:cNvSpPr>
            <p:nvPr/>
          </p:nvSpPr>
          <p:spPr bwMode="auto">
            <a:xfrm>
              <a:off x="2832" y="1854"/>
              <a:ext cx="2736" cy="1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Autoimmune </a:t>
              </a:r>
              <a:r>
                <a:rPr lang="en-US" dirty="0" err="1">
                  <a:latin typeface="+mn-lt"/>
                  <a:ea typeface="+mn-ea"/>
                  <a:cs typeface="+mn-cs"/>
                </a:rPr>
                <a:t>oophoritis</a:t>
              </a:r>
              <a:r>
                <a:rPr lang="en-US" dirty="0">
                  <a:latin typeface="+mn-lt"/>
                  <a:ea typeface="+mn-ea"/>
                  <a:cs typeface="+mn-cs"/>
                </a:rPr>
                <a:t> and </a:t>
              </a:r>
              <a:r>
                <a:rPr lang="en-US" dirty="0" err="1">
                  <a:latin typeface="+mn-lt"/>
                  <a:ea typeface="+mn-ea"/>
                  <a:cs typeface="+mn-cs"/>
                </a:rPr>
                <a:t>orchitis</a:t>
              </a: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Rectangle 52"/>
            <p:cNvSpPr>
              <a:spLocks noChangeArrowheads="1" noTextEdit="1"/>
            </p:cNvSpPr>
            <p:nvPr/>
          </p:nvSpPr>
          <p:spPr bwMode="auto">
            <a:xfrm>
              <a:off x="96" y="2099"/>
              <a:ext cx="0" cy="1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Rectangle 53"/>
            <p:cNvSpPr>
              <a:spLocks noChangeArrowheads="1"/>
            </p:cNvSpPr>
            <p:nvPr/>
          </p:nvSpPr>
          <p:spPr bwMode="auto">
            <a:xfrm>
              <a:off x="96" y="2043"/>
              <a:ext cx="2736" cy="3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+mn-lt"/>
                  <a:ea typeface="+mn-ea"/>
                  <a:cs typeface="+mn-cs"/>
                </a:rPr>
                <a:t>Blood Vessels:</a:t>
              </a: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Rectangle 54"/>
            <p:cNvSpPr>
              <a:spLocks noChangeArrowheads="1" noTextEdit="1"/>
            </p:cNvSpPr>
            <p:nvPr/>
          </p:nvSpPr>
          <p:spPr bwMode="auto">
            <a:xfrm>
              <a:off x="2832" y="2099"/>
              <a:ext cx="0" cy="12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Rectangle 56"/>
            <p:cNvSpPr>
              <a:spLocks noChangeArrowheads="1" noTextEdit="1"/>
            </p:cNvSpPr>
            <p:nvPr/>
          </p:nvSpPr>
          <p:spPr bwMode="auto">
            <a:xfrm>
              <a:off x="96" y="2222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Rectangle 57"/>
            <p:cNvSpPr>
              <a:spLocks noChangeArrowheads="1"/>
            </p:cNvSpPr>
            <p:nvPr/>
          </p:nvSpPr>
          <p:spPr bwMode="auto">
            <a:xfrm>
              <a:off x="96" y="2375"/>
              <a:ext cx="2736" cy="2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Temporal </a:t>
              </a:r>
              <a:r>
                <a:rPr lang="en-US" dirty="0" err="1">
                  <a:latin typeface="+mn-lt"/>
                  <a:ea typeface="+mn-ea"/>
                  <a:cs typeface="+mn-cs"/>
                </a:rPr>
                <a:t>arteritis</a:t>
              </a: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Rectangle 58"/>
            <p:cNvSpPr>
              <a:spLocks noChangeArrowheads="1" noTextEdit="1"/>
            </p:cNvSpPr>
            <p:nvPr/>
          </p:nvSpPr>
          <p:spPr bwMode="auto">
            <a:xfrm>
              <a:off x="2832" y="2222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Rectangle 59"/>
            <p:cNvSpPr>
              <a:spLocks noChangeArrowheads="1"/>
            </p:cNvSpPr>
            <p:nvPr/>
          </p:nvSpPr>
          <p:spPr bwMode="auto">
            <a:xfrm>
              <a:off x="2832" y="1985"/>
              <a:ext cx="2747" cy="15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Autoimmune disease of the adrenal gland</a:t>
              </a:r>
            </a:p>
          </p:txBody>
        </p:sp>
        <p:sp>
          <p:nvSpPr>
            <p:cNvPr id="59" name="Rectangle 60"/>
            <p:cNvSpPr>
              <a:spLocks noChangeArrowheads="1" noTextEdit="1"/>
            </p:cNvSpPr>
            <p:nvPr/>
          </p:nvSpPr>
          <p:spPr bwMode="auto">
            <a:xfrm>
              <a:off x="96" y="2344"/>
              <a:ext cx="0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Rectangle 61"/>
            <p:cNvSpPr>
              <a:spLocks noChangeArrowheads="1"/>
            </p:cNvSpPr>
            <p:nvPr/>
          </p:nvSpPr>
          <p:spPr bwMode="auto">
            <a:xfrm>
              <a:off x="96" y="2565"/>
              <a:ext cx="2736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Anti-</a:t>
              </a:r>
              <a:r>
                <a:rPr lang="en-US" dirty="0" err="1">
                  <a:latin typeface="+mn-lt"/>
                  <a:ea typeface="+mn-ea"/>
                  <a:cs typeface="+mn-cs"/>
                </a:rPr>
                <a:t>phospholipid</a:t>
              </a:r>
              <a:r>
                <a:rPr lang="en-US" dirty="0">
                  <a:latin typeface="+mn-lt"/>
                  <a:ea typeface="+mn-ea"/>
                  <a:cs typeface="+mn-cs"/>
                </a:rPr>
                <a:t> syndrome</a:t>
              </a:r>
            </a:p>
          </p:txBody>
        </p:sp>
        <p:sp>
          <p:nvSpPr>
            <p:cNvPr id="61" name="Rectangle 62"/>
            <p:cNvSpPr>
              <a:spLocks noChangeArrowheads="1" noTextEdit="1"/>
            </p:cNvSpPr>
            <p:nvPr/>
          </p:nvSpPr>
          <p:spPr bwMode="auto">
            <a:xfrm>
              <a:off x="2832" y="2344"/>
              <a:ext cx="0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Rectangle 64"/>
            <p:cNvSpPr>
              <a:spLocks noChangeArrowheads="1" noTextEdit="1"/>
            </p:cNvSpPr>
            <p:nvPr/>
          </p:nvSpPr>
          <p:spPr bwMode="auto">
            <a:xfrm>
              <a:off x="96" y="2564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Rectangle 65"/>
            <p:cNvSpPr>
              <a:spLocks noChangeArrowheads="1"/>
            </p:cNvSpPr>
            <p:nvPr/>
          </p:nvSpPr>
          <p:spPr bwMode="auto">
            <a:xfrm>
              <a:off x="96" y="2727"/>
              <a:ext cx="2736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latin typeface="+mn-lt"/>
                  <a:ea typeface="+mn-ea"/>
                  <a:cs typeface="+mn-cs"/>
                </a:rPr>
                <a:t>Vasculitides</a:t>
              </a:r>
              <a:r>
                <a:rPr lang="en-US" dirty="0">
                  <a:latin typeface="+mn-lt"/>
                  <a:ea typeface="+mn-ea"/>
                  <a:cs typeface="+mn-cs"/>
                </a:rPr>
                <a:t> such as</a:t>
              </a:r>
            </a:p>
          </p:txBody>
        </p:sp>
        <p:sp>
          <p:nvSpPr>
            <p:cNvPr id="65" name="Rectangle 66"/>
            <p:cNvSpPr>
              <a:spLocks noChangeArrowheads="1" noTextEdit="1"/>
            </p:cNvSpPr>
            <p:nvPr/>
          </p:nvSpPr>
          <p:spPr bwMode="auto">
            <a:xfrm>
              <a:off x="2832" y="2564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Rectangle 67"/>
            <p:cNvSpPr>
              <a:spLocks noChangeArrowheads="1" noTextEdit="1"/>
            </p:cNvSpPr>
            <p:nvPr/>
          </p:nvSpPr>
          <p:spPr bwMode="auto">
            <a:xfrm>
              <a:off x="2832" y="2564"/>
              <a:ext cx="2736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Rectangle 68"/>
            <p:cNvSpPr>
              <a:spLocks noChangeArrowheads="1" noTextEdit="1"/>
            </p:cNvSpPr>
            <p:nvPr/>
          </p:nvSpPr>
          <p:spPr bwMode="auto">
            <a:xfrm>
              <a:off x="96" y="2686"/>
              <a:ext cx="0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Rectangle 69"/>
            <p:cNvSpPr>
              <a:spLocks noChangeArrowheads="1"/>
            </p:cNvSpPr>
            <p:nvPr/>
          </p:nvSpPr>
          <p:spPr bwMode="auto">
            <a:xfrm>
              <a:off x="96" y="2839"/>
              <a:ext cx="2736" cy="1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Wegener's </a:t>
              </a:r>
              <a:r>
                <a:rPr lang="en-US" dirty="0" err="1">
                  <a:latin typeface="+mn-lt"/>
                  <a:ea typeface="+mn-ea"/>
                  <a:cs typeface="+mn-cs"/>
                </a:rPr>
                <a:t>granulomatosis</a:t>
              </a: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Rectangle 70"/>
            <p:cNvSpPr>
              <a:spLocks noChangeArrowheads="1" noTextEdit="1"/>
            </p:cNvSpPr>
            <p:nvPr/>
          </p:nvSpPr>
          <p:spPr bwMode="auto">
            <a:xfrm>
              <a:off x="2832" y="2686"/>
              <a:ext cx="0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Rectangle 71"/>
            <p:cNvSpPr>
              <a:spLocks noChangeArrowheads="1"/>
            </p:cNvSpPr>
            <p:nvPr/>
          </p:nvSpPr>
          <p:spPr bwMode="auto">
            <a:xfrm>
              <a:off x="2832" y="2138"/>
              <a:ext cx="2736" cy="3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+mn-lt"/>
                  <a:ea typeface="+mn-ea"/>
                  <a:cs typeface="+mn-cs"/>
                </a:rPr>
                <a:t>Multiple Organs</a:t>
              </a:r>
              <a:r>
                <a:rPr lang="en-US" dirty="0">
                  <a:latin typeface="+mn-lt"/>
                  <a:ea typeface="+mn-ea"/>
                  <a:cs typeface="+mn-cs"/>
                </a:rPr>
                <a:t>, </a:t>
              </a:r>
              <a:r>
                <a:rPr lang="en-US" b="1" dirty="0">
                  <a:latin typeface="+mn-lt"/>
                  <a:ea typeface="+mn-ea"/>
                  <a:cs typeface="+mn-cs"/>
                </a:rPr>
                <a:t>Musculoskeletal System</a:t>
              </a:r>
            </a:p>
          </p:txBody>
        </p:sp>
        <p:sp>
          <p:nvSpPr>
            <p:cNvPr id="71" name="Rectangle 72"/>
            <p:cNvSpPr>
              <a:spLocks noChangeArrowheads="1" noTextEdit="1"/>
            </p:cNvSpPr>
            <p:nvPr/>
          </p:nvSpPr>
          <p:spPr bwMode="auto">
            <a:xfrm>
              <a:off x="96" y="2906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Rectangle 73"/>
            <p:cNvSpPr>
              <a:spLocks noChangeArrowheads="1"/>
            </p:cNvSpPr>
            <p:nvPr/>
          </p:nvSpPr>
          <p:spPr bwMode="auto">
            <a:xfrm>
              <a:off x="91" y="2991"/>
              <a:ext cx="2736" cy="1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latin typeface="+mn-lt"/>
                  <a:ea typeface="+mn-ea"/>
                  <a:cs typeface="+mn-cs"/>
                </a:rPr>
                <a:t>Behcet's</a:t>
              </a:r>
              <a:r>
                <a:rPr lang="en-US" dirty="0">
                  <a:latin typeface="+mn-lt"/>
                  <a:ea typeface="+mn-ea"/>
                  <a:cs typeface="+mn-cs"/>
                </a:rPr>
                <a:t> disease</a:t>
              </a:r>
            </a:p>
          </p:txBody>
        </p:sp>
        <p:sp>
          <p:nvSpPr>
            <p:cNvPr id="73" name="Rectangle 74"/>
            <p:cNvSpPr>
              <a:spLocks noChangeArrowheads="1" noTextEdit="1"/>
            </p:cNvSpPr>
            <p:nvPr/>
          </p:nvSpPr>
          <p:spPr bwMode="auto">
            <a:xfrm>
              <a:off x="2832" y="2906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Rectangle 76"/>
            <p:cNvSpPr>
              <a:spLocks noChangeArrowheads="1" noTextEdit="1"/>
            </p:cNvSpPr>
            <p:nvPr/>
          </p:nvSpPr>
          <p:spPr bwMode="auto">
            <a:xfrm>
              <a:off x="96" y="3028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Rectangle 78"/>
            <p:cNvSpPr>
              <a:spLocks noChangeArrowheads="1" noTextEdit="1"/>
            </p:cNvSpPr>
            <p:nvPr/>
          </p:nvSpPr>
          <p:spPr bwMode="auto">
            <a:xfrm>
              <a:off x="2832" y="3028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Rectangle 79"/>
            <p:cNvSpPr>
              <a:spLocks noChangeArrowheads="1"/>
            </p:cNvSpPr>
            <p:nvPr/>
          </p:nvSpPr>
          <p:spPr bwMode="auto">
            <a:xfrm>
              <a:off x="2812" y="2517"/>
              <a:ext cx="2767" cy="1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Rheumatoid arthritis</a:t>
              </a:r>
            </a:p>
          </p:txBody>
        </p:sp>
        <p:sp>
          <p:nvSpPr>
            <p:cNvPr id="79" name="Rectangle 80"/>
            <p:cNvSpPr>
              <a:spLocks noChangeArrowheads="1" noTextEdit="1"/>
            </p:cNvSpPr>
            <p:nvPr/>
          </p:nvSpPr>
          <p:spPr bwMode="auto">
            <a:xfrm>
              <a:off x="96" y="3150"/>
              <a:ext cx="0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Rectangle 81"/>
            <p:cNvSpPr>
              <a:spLocks noChangeArrowheads="1"/>
            </p:cNvSpPr>
            <p:nvPr/>
          </p:nvSpPr>
          <p:spPr bwMode="auto">
            <a:xfrm>
              <a:off x="96" y="3181"/>
              <a:ext cx="2736" cy="2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+mn-lt"/>
                  <a:ea typeface="+mn-ea"/>
                  <a:cs typeface="+mn-cs"/>
                </a:rPr>
                <a:t>Skin:</a:t>
              </a: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Rectangle 82"/>
            <p:cNvSpPr>
              <a:spLocks noChangeArrowheads="1" noTextEdit="1"/>
            </p:cNvSpPr>
            <p:nvPr/>
          </p:nvSpPr>
          <p:spPr bwMode="auto">
            <a:xfrm>
              <a:off x="2832" y="3150"/>
              <a:ext cx="0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Rectangle 83"/>
            <p:cNvSpPr>
              <a:spLocks noChangeArrowheads="1"/>
            </p:cNvSpPr>
            <p:nvPr/>
          </p:nvSpPr>
          <p:spPr bwMode="auto">
            <a:xfrm>
              <a:off x="2832" y="2707"/>
              <a:ext cx="2736" cy="1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Systemic lupus </a:t>
              </a:r>
              <a:r>
                <a:rPr lang="en-US" dirty="0" err="1">
                  <a:latin typeface="+mn-lt"/>
                  <a:ea typeface="+mn-ea"/>
                  <a:cs typeface="+mn-cs"/>
                </a:rPr>
                <a:t>erythematosus</a:t>
              </a: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Rectangle 84"/>
            <p:cNvSpPr>
              <a:spLocks noChangeArrowheads="1" noTextEdit="1"/>
            </p:cNvSpPr>
            <p:nvPr/>
          </p:nvSpPr>
          <p:spPr bwMode="auto">
            <a:xfrm>
              <a:off x="96" y="3370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Rectangle 85"/>
            <p:cNvSpPr>
              <a:spLocks noChangeArrowheads="1"/>
            </p:cNvSpPr>
            <p:nvPr/>
          </p:nvSpPr>
          <p:spPr bwMode="auto">
            <a:xfrm>
              <a:off x="96" y="3418"/>
              <a:ext cx="2736" cy="16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Psoriasis</a:t>
              </a:r>
            </a:p>
          </p:txBody>
        </p:sp>
        <p:sp>
          <p:nvSpPr>
            <p:cNvPr id="85" name="Rectangle 86"/>
            <p:cNvSpPr>
              <a:spLocks noChangeArrowheads="1" noTextEdit="1"/>
            </p:cNvSpPr>
            <p:nvPr/>
          </p:nvSpPr>
          <p:spPr bwMode="auto">
            <a:xfrm>
              <a:off x="2832" y="3370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Rectangle 87"/>
            <p:cNvSpPr>
              <a:spLocks noChangeArrowheads="1"/>
            </p:cNvSpPr>
            <p:nvPr/>
          </p:nvSpPr>
          <p:spPr bwMode="auto">
            <a:xfrm>
              <a:off x="2832" y="2849"/>
              <a:ext cx="2736" cy="1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Scleroderma</a:t>
              </a:r>
            </a:p>
          </p:txBody>
        </p:sp>
        <p:sp>
          <p:nvSpPr>
            <p:cNvPr id="87" name="Rectangle 88"/>
            <p:cNvSpPr>
              <a:spLocks noChangeArrowheads="1" noTextEdit="1"/>
            </p:cNvSpPr>
            <p:nvPr/>
          </p:nvSpPr>
          <p:spPr bwMode="auto">
            <a:xfrm>
              <a:off x="96" y="3492"/>
              <a:ext cx="0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Rectangle 89"/>
            <p:cNvSpPr>
              <a:spLocks noChangeArrowheads="1"/>
            </p:cNvSpPr>
            <p:nvPr/>
          </p:nvSpPr>
          <p:spPr bwMode="auto">
            <a:xfrm>
              <a:off x="96" y="3560"/>
              <a:ext cx="2736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Dermatitis </a:t>
              </a:r>
              <a:r>
                <a:rPr lang="en-US" dirty="0" err="1">
                  <a:latin typeface="+mn-lt"/>
                  <a:ea typeface="+mn-ea"/>
                  <a:cs typeface="+mn-cs"/>
                </a:rPr>
                <a:t>herpetiformis</a:t>
              </a: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Rectangle 90"/>
            <p:cNvSpPr>
              <a:spLocks noChangeArrowheads="1" noTextEdit="1"/>
            </p:cNvSpPr>
            <p:nvPr/>
          </p:nvSpPr>
          <p:spPr bwMode="auto">
            <a:xfrm>
              <a:off x="2832" y="3492"/>
              <a:ext cx="0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Rectangle 91"/>
            <p:cNvSpPr>
              <a:spLocks noChangeArrowheads="1"/>
            </p:cNvSpPr>
            <p:nvPr/>
          </p:nvSpPr>
          <p:spPr bwMode="auto">
            <a:xfrm>
              <a:off x="2812" y="2991"/>
              <a:ext cx="2767" cy="14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latin typeface="+mn-lt"/>
                  <a:ea typeface="+mn-ea"/>
                  <a:cs typeface="+mn-cs"/>
                </a:rPr>
                <a:t>Polymyositis</a:t>
              </a:r>
              <a:r>
                <a:rPr lang="en-US" dirty="0">
                  <a:latin typeface="+mn-lt"/>
                  <a:ea typeface="+mn-ea"/>
                  <a:cs typeface="+mn-cs"/>
                </a:rPr>
                <a:t>, </a:t>
              </a:r>
              <a:r>
                <a:rPr lang="en-US" dirty="0" err="1">
                  <a:latin typeface="+mn-lt"/>
                  <a:ea typeface="+mn-ea"/>
                  <a:cs typeface="+mn-cs"/>
                </a:rPr>
                <a:t>dermatomyositis</a:t>
              </a: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Rectangle 92"/>
            <p:cNvSpPr>
              <a:spLocks noChangeArrowheads="1" noTextEdit="1"/>
            </p:cNvSpPr>
            <p:nvPr/>
          </p:nvSpPr>
          <p:spPr bwMode="auto">
            <a:xfrm>
              <a:off x="96" y="3712"/>
              <a:ext cx="0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Rectangle 93"/>
            <p:cNvSpPr>
              <a:spLocks noChangeArrowheads="1"/>
            </p:cNvSpPr>
            <p:nvPr/>
          </p:nvSpPr>
          <p:spPr bwMode="auto">
            <a:xfrm>
              <a:off x="96" y="3749"/>
              <a:ext cx="2736" cy="18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+mn-lt"/>
                  <a:ea typeface="+mn-ea"/>
                  <a:cs typeface="+mn-cs"/>
                </a:rPr>
                <a:t>Pemphigus vulgaris</a:t>
              </a:r>
            </a:p>
          </p:txBody>
        </p:sp>
        <p:sp>
          <p:nvSpPr>
            <p:cNvPr id="93" name="Rectangle 94"/>
            <p:cNvSpPr>
              <a:spLocks noChangeArrowheads="1" noTextEdit="1"/>
            </p:cNvSpPr>
            <p:nvPr/>
          </p:nvSpPr>
          <p:spPr bwMode="auto">
            <a:xfrm>
              <a:off x="2832" y="3712"/>
              <a:ext cx="0" cy="2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Rectangle 95"/>
            <p:cNvSpPr>
              <a:spLocks noChangeArrowheads="1"/>
            </p:cNvSpPr>
            <p:nvPr/>
          </p:nvSpPr>
          <p:spPr bwMode="auto">
            <a:xfrm>
              <a:off x="2812" y="3133"/>
              <a:ext cx="2756" cy="2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latin typeface="+mn-lt"/>
                  <a:ea typeface="+mn-ea"/>
                  <a:cs typeface="+mn-cs"/>
                </a:rPr>
                <a:t>Ankylosing</a:t>
              </a:r>
              <a:r>
                <a:rPr lang="en-US" dirty="0">
                  <a:latin typeface="+mn-lt"/>
                  <a:ea typeface="+mn-ea"/>
                  <a:cs typeface="+mn-cs"/>
                </a:rPr>
                <a:t> </a:t>
              </a:r>
              <a:r>
                <a:rPr lang="en-US" dirty="0" err="1">
                  <a:latin typeface="+mn-lt"/>
                  <a:ea typeface="+mn-ea"/>
                  <a:cs typeface="+mn-cs"/>
                </a:rPr>
                <a:t>spondylitis</a:t>
              </a: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Rectangle 96"/>
            <p:cNvSpPr>
              <a:spLocks noChangeArrowheads="1" noTextEdit="1"/>
            </p:cNvSpPr>
            <p:nvPr/>
          </p:nvSpPr>
          <p:spPr bwMode="auto">
            <a:xfrm>
              <a:off x="96" y="3932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Rectangle 97"/>
            <p:cNvSpPr>
              <a:spLocks noChangeArrowheads="1"/>
            </p:cNvSpPr>
            <p:nvPr/>
          </p:nvSpPr>
          <p:spPr bwMode="auto">
            <a:xfrm>
              <a:off x="96" y="3892"/>
              <a:ext cx="2736" cy="2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latin typeface="+mn-lt"/>
                  <a:ea typeface="+mn-ea"/>
                  <a:cs typeface="+mn-cs"/>
                </a:rPr>
                <a:t>Vitiligo</a:t>
              </a: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Rectangle 98"/>
            <p:cNvSpPr>
              <a:spLocks noChangeArrowheads="1" noTextEdit="1"/>
            </p:cNvSpPr>
            <p:nvPr/>
          </p:nvSpPr>
          <p:spPr bwMode="auto">
            <a:xfrm>
              <a:off x="2832" y="3932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Rectangle 100"/>
            <p:cNvSpPr>
              <a:spLocks noChangeArrowheads="1" noTextEdit="1"/>
            </p:cNvSpPr>
            <p:nvPr/>
          </p:nvSpPr>
          <p:spPr bwMode="auto">
            <a:xfrm>
              <a:off x="96" y="4054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Rectangle 102"/>
            <p:cNvSpPr>
              <a:spLocks noChangeArrowheads="1" noTextEdit="1"/>
            </p:cNvSpPr>
            <p:nvPr/>
          </p:nvSpPr>
          <p:spPr bwMode="auto">
            <a:xfrm>
              <a:off x="2832" y="4054"/>
              <a:ext cx="0" cy="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Rectangle 103"/>
            <p:cNvSpPr>
              <a:spLocks noChangeArrowheads="1"/>
            </p:cNvSpPr>
            <p:nvPr/>
          </p:nvSpPr>
          <p:spPr bwMode="auto">
            <a:xfrm>
              <a:off x="2832" y="3343"/>
              <a:ext cx="2736" cy="16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latin typeface="+mn-lt"/>
                  <a:ea typeface="+mn-ea"/>
                  <a:cs typeface="+mn-cs"/>
                </a:rPr>
                <a:t>Sjogren's</a:t>
              </a:r>
              <a:r>
                <a:rPr lang="en-US" dirty="0">
                  <a:latin typeface="+mn-lt"/>
                  <a:ea typeface="+mn-ea"/>
                  <a:cs typeface="+mn-cs"/>
                </a:rPr>
                <a:t> syndrome</a:t>
              </a: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4495800" y="5791200"/>
            <a:ext cx="464820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495800" y="6096000"/>
            <a:ext cx="464820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495800" y="6400800"/>
            <a:ext cx="4648200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495800" y="6488113"/>
            <a:ext cx="4648200" cy="369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533400" y="1905000"/>
            <a:ext cx="845820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GB" sz="3200">
                <a:solidFill>
                  <a:schemeClr val="bg1"/>
                </a:solidFill>
                <a:latin typeface="Arial Rounded MT Bold" charset="0"/>
              </a:rPr>
              <a:t>Mediated by</a:t>
            </a:r>
            <a:r>
              <a:rPr lang="en-GB" sz="3200">
                <a:solidFill>
                  <a:srgbClr val="FFFF00"/>
                </a:solidFill>
                <a:latin typeface="Arial Rounded MT Bold" charset="0"/>
              </a:rPr>
              <a:t> stimulating </a:t>
            </a:r>
            <a:r>
              <a:rPr lang="en-GB" sz="3200">
                <a:solidFill>
                  <a:schemeClr val="bg1"/>
                </a:solidFill>
                <a:latin typeface="Arial Rounded MT Bold" charset="0"/>
              </a:rPr>
              <a:t>or</a:t>
            </a:r>
            <a:r>
              <a:rPr lang="en-GB" sz="3200">
                <a:solidFill>
                  <a:srgbClr val="FFFF00"/>
                </a:solidFill>
                <a:latin typeface="Arial Rounded MT Bold" charset="0"/>
              </a:rPr>
              <a:t> blocking </a:t>
            </a:r>
          </a:p>
          <a:p>
            <a:pPr marL="457200" indent="-457200" algn="ctr">
              <a:spcBef>
                <a:spcPct val="50000"/>
              </a:spcBef>
            </a:pPr>
            <a:r>
              <a:rPr lang="en-GB" sz="3200">
                <a:solidFill>
                  <a:schemeClr val="bg1"/>
                </a:solidFill>
                <a:latin typeface="Arial Rounded MT Bold" charset="0"/>
              </a:rPr>
              <a:t>auto-antibodies</a:t>
            </a:r>
          </a:p>
          <a:p>
            <a:pPr marL="457200" indent="-457200" algn="ctr">
              <a:spcBef>
                <a:spcPct val="50000"/>
              </a:spcBef>
            </a:pPr>
            <a:endParaRPr lang="en-GB" sz="2800">
              <a:solidFill>
                <a:schemeClr val="bg1"/>
              </a:solidFill>
              <a:latin typeface="Arial Rounded MT Bold" charset="0"/>
            </a:endParaRPr>
          </a:p>
          <a:p>
            <a:pPr marL="971550" lvl="1" indent="-514350" algn="ctr">
              <a:spcBef>
                <a:spcPct val="50000"/>
              </a:spcBef>
              <a:buFontTx/>
              <a:buAutoNum type="arabicParenR"/>
            </a:pPr>
            <a:r>
              <a:rPr lang="en-GB" sz="2800">
                <a:solidFill>
                  <a:schemeClr val="bg1"/>
                </a:solidFill>
                <a:latin typeface="Arial Rounded MT Bold" charset="0"/>
              </a:rPr>
              <a:t>Graves’ disease (</a:t>
            </a:r>
            <a:r>
              <a:rPr lang="en-GB" sz="2800">
                <a:solidFill>
                  <a:srgbClr val="FFFF00"/>
                </a:solidFill>
                <a:latin typeface="Arial Rounded MT Bold" charset="0"/>
              </a:rPr>
              <a:t>Stimulating antibodies</a:t>
            </a:r>
            <a:r>
              <a:rPr lang="en-GB" sz="2800">
                <a:solidFill>
                  <a:schemeClr val="bg1"/>
                </a:solidFill>
                <a:latin typeface="Arial Rounded MT Bold" charset="0"/>
              </a:rPr>
              <a:t>)</a:t>
            </a:r>
          </a:p>
          <a:p>
            <a:pPr marL="971550" lvl="1" indent="-514350" algn="ctr">
              <a:spcBef>
                <a:spcPct val="50000"/>
              </a:spcBef>
              <a:buFontTx/>
              <a:buAutoNum type="arabicParenR"/>
            </a:pPr>
            <a:r>
              <a:rPr lang="en-GB" sz="2800">
                <a:solidFill>
                  <a:schemeClr val="bg1"/>
                </a:solidFill>
                <a:latin typeface="Arial Rounded MT Bold" charset="0"/>
              </a:rPr>
              <a:t>Myasthenia gravis (</a:t>
            </a:r>
            <a:r>
              <a:rPr lang="en-GB" sz="2800">
                <a:solidFill>
                  <a:srgbClr val="FFFF00"/>
                </a:solidFill>
                <a:latin typeface="Arial Rounded MT Bold" charset="0"/>
              </a:rPr>
              <a:t>Blocking Antibodies</a:t>
            </a:r>
            <a:r>
              <a:rPr lang="en-GB" sz="2800">
                <a:solidFill>
                  <a:schemeClr val="bg1"/>
                </a:solidFill>
                <a:latin typeface="Arial Rounded MT Bold" charset="0"/>
              </a:rPr>
              <a:t>)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066800" y="228600"/>
            <a:ext cx="731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FFFF00"/>
                </a:solidFill>
                <a:latin typeface="Arial Rounded MT Bold" charset="0"/>
              </a:rPr>
              <a:t>Organ Specific </a:t>
            </a:r>
          </a:p>
          <a:p>
            <a:pPr algn="ctr" eaLnBrk="1" hangingPunct="1"/>
            <a:r>
              <a:rPr lang="en-US" sz="3600">
                <a:solidFill>
                  <a:srgbClr val="FFFF00"/>
                </a:solidFill>
                <a:latin typeface="Arial Rounded MT Bold" charset="0"/>
              </a:rPr>
              <a:t>Autoimmune Diseases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143000" y="-228600"/>
            <a:ext cx="7391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>
                <a:solidFill>
                  <a:srgbClr val="FFFF00"/>
                </a:solidFill>
                <a:latin typeface="Arial Rounded MT Bold" charset="0"/>
              </a:rPr>
              <a:t>1.   </a:t>
            </a:r>
            <a:r>
              <a:rPr lang="en-US" sz="3200">
                <a:solidFill>
                  <a:srgbClr val="FFFF00"/>
                </a:solidFill>
                <a:latin typeface="Arial Rounded MT Bold" charset="0"/>
              </a:rPr>
              <a:t>Graves</a:t>
            </a:r>
            <a:r>
              <a:rPr lang="ja-JP" altLang="en-US" sz="3200">
                <a:solidFill>
                  <a:srgbClr val="FFFF00"/>
                </a:solidFill>
                <a:latin typeface="Arial Rounded MT Bold" charset="0"/>
              </a:rPr>
              <a:t>’</a:t>
            </a:r>
            <a:r>
              <a:rPr lang="en-US" sz="3200">
                <a:solidFill>
                  <a:srgbClr val="FFFF00"/>
                </a:solidFill>
                <a:latin typeface="Arial Rounded MT Bold" charset="0"/>
              </a:rPr>
              <a:t> Disease (Thyrotoxicosis)</a:t>
            </a:r>
          </a:p>
        </p:txBody>
      </p:sp>
      <p:pic>
        <p:nvPicPr>
          <p:cNvPr id="9219" name="Picture 3" descr="F20-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66800"/>
            <a:ext cx="5410200" cy="561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3429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bg1"/>
                </a:solidFill>
                <a:latin typeface="Arial Rounded MT Bold" charset="0"/>
              </a:rPr>
              <a:t>Production of thyroid hormones is regulated by </a:t>
            </a:r>
            <a:r>
              <a:rPr lang="en-US" sz="2400">
                <a:solidFill>
                  <a:srgbClr val="FFFF00"/>
                </a:solidFill>
                <a:latin typeface="Arial Rounded MT Bold" charset="0"/>
              </a:rPr>
              <a:t>thyroid-stimulating hormones (TSH)</a:t>
            </a:r>
          </a:p>
          <a:p>
            <a:pPr eaLnBrk="1" hangingPunct="1">
              <a:buFontTx/>
              <a:buChar char="•"/>
            </a:pPr>
            <a:endParaRPr lang="en-US" sz="2400">
              <a:solidFill>
                <a:srgbClr val="FFFF00"/>
              </a:solidFill>
              <a:latin typeface="Arial Rounded MT Bold" charset="0"/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bg1"/>
                </a:solidFill>
                <a:latin typeface="Arial Rounded MT Bold" charset="0"/>
              </a:rPr>
              <a:t>The binding of TSH to a receptor on thyroid cells stimulates the synthesis of two </a:t>
            </a:r>
            <a:r>
              <a:rPr lang="en-US" sz="2400">
                <a:solidFill>
                  <a:srgbClr val="FFFF00"/>
                </a:solidFill>
                <a:latin typeface="Arial Rounded MT Bold" charset="0"/>
              </a:rPr>
              <a:t>thyroid hormones</a:t>
            </a:r>
            <a:r>
              <a:rPr lang="en-US" sz="2400">
                <a:solidFill>
                  <a:schemeClr val="bg1"/>
                </a:solidFill>
                <a:latin typeface="Arial Rounded MT Bold" charset="0"/>
              </a:rPr>
              <a:t>: thyroxine and triiodothyronine</a:t>
            </a:r>
          </a:p>
          <a:p>
            <a:pPr eaLnBrk="1" hangingPunct="1">
              <a:buFontTx/>
              <a:buChar char="•"/>
            </a:pPr>
            <a:endParaRPr lang="en-US" sz="2400">
              <a:solidFill>
                <a:schemeClr val="bg1"/>
              </a:solidFill>
              <a:latin typeface="Arial Rounded MT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4724400" y="609600"/>
            <a:ext cx="441960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000">
                <a:solidFill>
                  <a:schemeClr val="bg1"/>
                </a:solidFill>
                <a:latin typeface="Arial Rounded MT Bold" charset="0"/>
              </a:rPr>
              <a:t>A person with Graves</a:t>
            </a:r>
            <a:r>
              <a:rPr lang="ja-JP" altLang="en-US" sz="3000">
                <a:solidFill>
                  <a:schemeClr val="bg1"/>
                </a:solidFill>
                <a:latin typeface="Arial Rounded MT Bold" charset="0"/>
              </a:rPr>
              <a:t>’</a:t>
            </a:r>
            <a:r>
              <a:rPr lang="en-US" sz="3000">
                <a:solidFill>
                  <a:schemeClr val="bg1"/>
                </a:solidFill>
                <a:latin typeface="Arial Rounded MT Bold" charset="0"/>
              </a:rPr>
              <a:t> Disease makes </a:t>
            </a:r>
            <a:r>
              <a:rPr lang="en-US" sz="3000">
                <a:solidFill>
                  <a:srgbClr val="FFFF00"/>
                </a:solidFill>
                <a:latin typeface="Arial Rounded MT Bold" charset="0"/>
              </a:rPr>
              <a:t>auto-antibodies to the receptor for TSH</a:t>
            </a:r>
            <a:r>
              <a:rPr lang="en-US" sz="3000">
                <a:solidFill>
                  <a:schemeClr val="bg1"/>
                </a:solidFill>
                <a:latin typeface="Arial Rounded MT Bold" charset="0"/>
              </a:rPr>
              <a:t>.  </a:t>
            </a:r>
          </a:p>
          <a:p>
            <a:pPr>
              <a:buFontTx/>
              <a:buChar char="•"/>
            </a:pPr>
            <a:endParaRPr lang="en-US" sz="3000">
              <a:solidFill>
                <a:schemeClr val="bg1"/>
              </a:solidFill>
              <a:latin typeface="Arial Rounded MT Bold" charset="0"/>
            </a:endParaRPr>
          </a:p>
          <a:p>
            <a:pPr>
              <a:buFontTx/>
              <a:buChar char="•"/>
            </a:pPr>
            <a:r>
              <a:rPr lang="en-US" sz="3000">
                <a:solidFill>
                  <a:schemeClr val="bg1"/>
                </a:solidFill>
                <a:latin typeface="Arial Rounded MT Bold" charset="0"/>
              </a:rPr>
              <a:t>Binding of these auto-antibodies to the receptor </a:t>
            </a:r>
            <a:r>
              <a:rPr lang="en-US" sz="3000">
                <a:solidFill>
                  <a:srgbClr val="FFFF00"/>
                </a:solidFill>
                <a:latin typeface="Arial Rounded MT Bold" charset="0"/>
              </a:rPr>
              <a:t>mimics</a:t>
            </a:r>
            <a:r>
              <a:rPr lang="en-US" sz="3000">
                <a:solidFill>
                  <a:schemeClr val="bg1"/>
                </a:solidFill>
                <a:latin typeface="Arial Rounded MT Bold" charset="0"/>
              </a:rPr>
              <a:t> the normal action of TSH leading to over-stimulation of the thyroid gland</a:t>
            </a:r>
          </a:p>
          <a:p>
            <a:endParaRPr lang="en-US" sz="3000">
              <a:solidFill>
                <a:schemeClr val="bg1"/>
              </a:solidFill>
              <a:latin typeface="Arial Rounded MT Bold" charset="0"/>
            </a:endParaRPr>
          </a:p>
        </p:txBody>
      </p:sp>
      <p:pic>
        <p:nvPicPr>
          <p:cNvPr id="10243" name="Picture 3" descr="834279-878672-23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44799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796</Words>
  <Application>Microsoft Office PowerPoint</Application>
  <PresentationFormat>On-screen Show (4:3)</PresentationFormat>
  <Paragraphs>157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Objectives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Take home message</vt:lpstr>
      <vt:lpstr>Slide 28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ZAHID</dc:creator>
  <cp:lastModifiedBy>AlShamel</cp:lastModifiedBy>
  <cp:revision>143</cp:revision>
  <dcterms:created xsi:type="dcterms:W3CDTF">2010-04-20T13:29:38Z</dcterms:created>
  <dcterms:modified xsi:type="dcterms:W3CDTF">2011-12-27T19:37:33Z</dcterms:modified>
</cp:coreProperties>
</file>