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7" r:id="rId2"/>
    <p:sldId id="303" r:id="rId3"/>
    <p:sldId id="304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89" r:id="rId12"/>
    <p:sldId id="290" r:id="rId13"/>
    <p:sldId id="293" r:id="rId14"/>
    <p:sldId id="307" r:id="rId15"/>
    <p:sldId id="308" r:id="rId16"/>
    <p:sldId id="298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AD0503-44E5-4F81-B207-40E077BFF91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A2049F-DDCD-49BE-9769-1284452D98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850DDE-69CD-4910-B3CD-DF4FB6FB1AA9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medicine.medscape.com/article/1090738-overvie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79388" y="1341438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Mycetoma</a:t>
            </a:r>
            <a:r>
              <a:rPr lang="en-US" sz="4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other </a:t>
            </a:r>
          </a:p>
          <a:p>
            <a:pPr algn="ctr">
              <a:defRPr/>
            </a:pPr>
            <a:r>
              <a:rPr lang="en-US" sz="44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Subcutaneous </a:t>
            </a:r>
            <a:r>
              <a:rPr lang="en-US" sz="4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Mycoses</a:t>
            </a: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8313" y="3325813"/>
            <a:ext cx="78867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FF66"/>
                </a:solidFill>
                <a:latin typeface="+mn-lt"/>
              </a:rPr>
              <a:t>Dr. Ahmed Al-</a:t>
            </a:r>
            <a:r>
              <a:rPr lang="en-US" sz="3200" dirty="0" err="1">
                <a:solidFill>
                  <a:srgbClr val="FFFF66"/>
                </a:solidFill>
                <a:latin typeface="+mn-lt"/>
              </a:rPr>
              <a:t>Barrag</a:t>
            </a:r>
            <a:r>
              <a:rPr lang="en-US" sz="3200" dirty="0">
                <a:solidFill>
                  <a:srgbClr val="FFFF66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FF66"/>
                </a:solidFill>
                <a:latin typeface="+mn-lt"/>
              </a:rPr>
            </a:br>
            <a:r>
              <a:rPr lang="en-US" sz="3600" dirty="0">
                <a:solidFill>
                  <a:srgbClr val="FFFF66"/>
                </a:solidFill>
                <a:latin typeface="+mn-lt"/>
              </a:rPr>
              <a:t/>
            </a:r>
            <a:br>
              <a:rPr lang="en-US" sz="3600" dirty="0">
                <a:solidFill>
                  <a:srgbClr val="FFFF66"/>
                </a:solidFill>
                <a:latin typeface="+mn-lt"/>
              </a:rPr>
            </a:br>
            <a:r>
              <a:rPr lang="en-US" sz="2400" dirty="0" smtClean="0">
                <a:solidFill>
                  <a:srgbClr val="FFFF66"/>
                </a:solidFill>
                <a:latin typeface="+mn-lt"/>
              </a:rPr>
              <a:t>Asst. Professor of Medical Mycology</a:t>
            </a:r>
            <a:r>
              <a:rPr lang="en-US" sz="2400" dirty="0">
                <a:solidFill>
                  <a:srgbClr val="FFFF66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FFFF66"/>
                </a:solidFill>
                <a:latin typeface="+mn-lt"/>
              </a:rPr>
            </a:br>
            <a:r>
              <a:rPr lang="en-US" sz="2400" dirty="0">
                <a:solidFill>
                  <a:srgbClr val="FFFF66"/>
                </a:solidFill>
                <a:latin typeface="+mn-lt"/>
              </a:rPr>
              <a:t>School of Medicine and the University Hospitals</a:t>
            </a:r>
            <a:br>
              <a:rPr lang="en-US" sz="2400" dirty="0">
                <a:solidFill>
                  <a:srgbClr val="FFFF66"/>
                </a:solidFill>
                <a:latin typeface="+mn-lt"/>
              </a:rPr>
            </a:br>
            <a:r>
              <a:rPr lang="en-US" sz="2400" dirty="0">
                <a:solidFill>
                  <a:srgbClr val="FFFF66"/>
                </a:solidFill>
                <a:latin typeface="+mn-lt"/>
              </a:rPr>
              <a:t>King Saud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7772400" cy="5832648"/>
          </a:xfrm>
        </p:spPr>
        <p:txBody>
          <a:bodyPr>
            <a:normAutofit fontScale="55000" lnSpcReduction="20000"/>
          </a:bodyPr>
          <a:lstStyle/>
          <a:p>
            <a:r>
              <a:rPr lang="en-US" sz="5000" dirty="0" smtClean="0">
                <a:solidFill>
                  <a:srgbClr val="FFFF00"/>
                </a:solidFill>
              </a:rPr>
              <a:t>Treatment</a:t>
            </a:r>
          </a:p>
          <a:p>
            <a:pPr lvl="1"/>
            <a:endParaRPr lang="en-US" dirty="0" smtClean="0"/>
          </a:p>
          <a:p>
            <a:pPr lvl="1"/>
            <a:r>
              <a:rPr lang="en-US" sz="3200" dirty="0" err="1" smtClean="0"/>
              <a:t>Eumycetoma</a:t>
            </a:r>
            <a:r>
              <a:rPr lang="en-US" sz="3200" dirty="0" smtClean="0"/>
              <a:t> </a:t>
            </a:r>
          </a:p>
          <a:p>
            <a:pPr lvl="1"/>
            <a:endParaRPr lang="en-US" dirty="0" smtClean="0"/>
          </a:p>
          <a:p>
            <a:pPr lvl="4"/>
            <a:r>
              <a:rPr lang="en-US" sz="2100" dirty="0" err="1" smtClean="0"/>
              <a:t>Ketoconazole</a:t>
            </a:r>
            <a:endParaRPr lang="en-US" sz="2100" dirty="0" smtClean="0"/>
          </a:p>
          <a:p>
            <a:pPr lvl="4"/>
            <a:r>
              <a:rPr lang="en-US" sz="2100" dirty="0" err="1" smtClean="0"/>
              <a:t>Itraconazole</a:t>
            </a:r>
            <a:r>
              <a:rPr lang="en-US" sz="2100" dirty="0" smtClean="0"/>
              <a:t> </a:t>
            </a:r>
          </a:p>
          <a:p>
            <a:pPr lvl="4"/>
            <a:endParaRPr lang="en-US" sz="2100" dirty="0" smtClean="0"/>
          </a:p>
          <a:p>
            <a:pPr lvl="4"/>
            <a:r>
              <a:rPr lang="en-US" sz="2100" dirty="0" smtClean="0"/>
              <a:t>Also </a:t>
            </a:r>
            <a:r>
              <a:rPr lang="en-US" sz="2100" dirty="0" err="1" smtClean="0"/>
              <a:t>Voriconazole</a:t>
            </a:r>
            <a:r>
              <a:rPr lang="en-US" sz="2100" dirty="0" smtClean="0"/>
              <a:t> and </a:t>
            </a:r>
            <a:r>
              <a:rPr lang="en-US" sz="2100" dirty="0" err="1" smtClean="0"/>
              <a:t>Amphotericin</a:t>
            </a:r>
            <a:r>
              <a:rPr lang="en-US" sz="2100" dirty="0" smtClean="0"/>
              <a:t> B </a:t>
            </a:r>
          </a:p>
          <a:p>
            <a:pPr lvl="1"/>
            <a:endParaRPr lang="en-US" dirty="0" smtClean="0"/>
          </a:p>
          <a:p>
            <a:pPr lvl="1"/>
            <a:r>
              <a:rPr lang="en-US" sz="3200" dirty="0" err="1" smtClean="0"/>
              <a:t>Actinomycetoma</a:t>
            </a:r>
            <a:endParaRPr lang="en-US" sz="3200" dirty="0" smtClean="0"/>
          </a:p>
          <a:p>
            <a:pPr lvl="3"/>
            <a:endParaRPr lang="en-US" sz="2300" dirty="0" smtClean="0"/>
          </a:p>
          <a:p>
            <a:pPr lvl="4"/>
            <a:r>
              <a:rPr lang="en-US" sz="2300" dirty="0" smtClean="0"/>
              <a:t>   </a:t>
            </a:r>
            <a:r>
              <a:rPr lang="en-US" sz="2300" dirty="0" err="1" smtClean="0"/>
              <a:t>Trimethoprim-sulfamethoxazole</a:t>
            </a:r>
            <a:endParaRPr lang="en-US" sz="2300" dirty="0" smtClean="0"/>
          </a:p>
          <a:p>
            <a:pPr lvl="4"/>
            <a:r>
              <a:rPr lang="en-US" sz="2300" dirty="0" smtClean="0"/>
              <a:t>   </a:t>
            </a:r>
            <a:r>
              <a:rPr lang="en-US" sz="2300" dirty="0" err="1" smtClean="0"/>
              <a:t>Dapsone</a:t>
            </a:r>
            <a:r>
              <a:rPr lang="en-US" sz="2300" dirty="0" smtClean="0"/>
              <a:t> </a:t>
            </a:r>
          </a:p>
          <a:p>
            <a:pPr lvl="4"/>
            <a:r>
              <a:rPr lang="en-US" sz="2300" dirty="0" smtClean="0"/>
              <a:t>   Streptomycin</a:t>
            </a:r>
            <a:r>
              <a:rPr lang="en-US" sz="1200" dirty="0" smtClean="0"/>
              <a:t> </a:t>
            </a:r>
          </a:p>
          <a:p>
            <a:pPr lvl="4"/>
            <a:endParaRPr lang="en-US" sz="1200" dirty="0" smtClean="0"/>
          </a:p>
          <a:p>
            <a:pPr lvl="4"/>
            <a:r>
              <a:rPr lang="en-US" sz="2300" dirty="0" smtClean="0"/>
              <a:t>Combination of 2 drugs  is used</a:t>
            </a:r>
          </a:p>
          <a:p>
            <a:pPr lvl="1"/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Therapy is suggested for several months or years (1-2 years or more)</a:t>
            </a:r>
          </a:p>
          <a:p>
            <a:pPr marL="0" lvl="1" indent="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r>
              <a:rPr lang="en-US" sz="2900" dirty="0" err="1" smtClean="0"/>
              <a:t>Actinomycetoma</a:t>
            </a:r>
            <a:r>
              <a:rPr lang="en-US" sz="2900" dirty="0" smtClean="0"/>
              <a:t> generally respond better to treatment than </a:t>
            </a:r>
            <a:r>
              <a:rPr lang="en-US" sz="2900" dirty="0" err="1" smtClean="0"/>
              <a:t>eumycetoma</a:t>
            </a:r>
            <a:endParaRPr lang="en-US" sz="2900" dirty="0" smtClean="0"/>
          </a:p>
          <a:p>
            <a:pPr marL="0" lvl="1" indent="0">
              <a:buClr>
                <a:schemeClr val="accent3"/>
              </a:buClr>
              <a:buSzPct val="95000"/>
              <a:buFont typeface="Wingdings" pitchFamily="2" charset="2"/>
              <a:buChar char="Ø"/>
            </a:pPr>
            <a:endParaRPr lang="en-US" sz="2900" dirty="0" smtClean="0"/>
          </a:p>
          <a:p>
            <a:pPr>
              <a:buFont typeface="Wingdings" pitchFamily="2" charset="2"/>
              <a:buChar char="Ø"/>
            </a:pPr>
            <a:r>
              <a:rPr lang="en-US" sz="2900" dirty="0" smtClean="0"/>
              <a:t>Radiologic tests (bone radiographs) if bone involvement is suspected (Multiple </a:t>
            </a:r>
            <a:r>
              <a:rPr lang="en-US" sz="2900" dirty="0" err="1" smtClean="0"/>
              <a:t>lytic</a:t>
            </a:r>
            <a:r>
              <a:rPr lang="en-US" sz="2900" dirty="0" smtClean="0"/>
              <a:t>    lesions or cavities, Osteoporosis)</a:t>
            </a:r>
          </a:p>
          <a:p>
            <a:pPr lvl="1"/>
            <a:endParaRPr lang="en-US" sz="2900" dirty="0" smtClean="0"/>
          </a:p>
          <a:p>
            <a:r>
              <a:rPr lang="en-US" sz="2900" b="1" dirty="0" smtClean="0">
                <a:solidFill>
                  <a:srgbClr val="FFFF00"/>
                </a:solidFill>
              </a:rPr>
              <a:t>Surgical Care</a:t>
            </a:r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eumycetoma</a:t>
            </a:r>
            <a:r>
              <a:rPr lang="en-US" sz="2900" dirty="0" smtClean="0"/>
              <a:t>, surgical treatment (debridement or amputation)  in patient  not responding to medical treatment alone and if bone is involved. </a:t>
            </a:r>
            <a:endParaRPr lang="en-US" sz="29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9632" y="-387424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2400" cy="546336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Subcutaneous </a:t>
            </a:r>
            <a:r>
              <a:rPr lang="en-US" sz="4000" dirty="0" err="1" smtClean="0">
                <a:solidFill>
                  <a:srgbClr val="FFFF00"/>
                </a:solidFill>
              </a:rPr>
              <a:t>zygomycosis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7772400" cy="50405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 Chronic localized firm Subcutaneous masses</a:t>
            </a:r>
          </a:p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facial  area or other like hand, arm, leg, thigh. </a:t>
            </a:r>
          </a:p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Firm swelling of site with intact skin-Distortion. Direct spread to adjacent bone and tissue. </a:t>
            </a:r>
          </a:p>
          <a:p>
            <a:pPr marL="342900" indent="-3429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Acquired via  traumatic implantation of spores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dirty="0" smtClean="0"/>
              <a:t>      </a:t>
            </a:r>
            <a:r>
              <a:rPr lang="en-US" sz="1700" dirty="0" smtClean="0"/>
              <a:t>needle-stick, tattooing, contaminated surgical dressings, burn wound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b="1" dirty="0" smtClean="0">
                <a:solidFill>
                  <a:srgbClr val="FFFF66"/>
                </a:solidFill>
              </a:rPr>
              <a:t>Etiology: 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2400" dirty="0" smtClean="0"/>
              <a:t>Mould fungi of the </a:t>
            </a:r>
            <a:r>
              <a:rPr lang="en-US" sz="2400" dirty="0" err="1" smtClean="0"/>
              <a:t>Zygomycetes</a:t>
            </a:r>
            <a:r>
              <a:rPr lang="en-US" sz="2400" dirty="0" smtClean="0"/>
              <a:t>, </a:t>
            </a:r>
            <a:r>
              <a:rPr lang="en-US" sz="2400" dirty="0" err="1" smtClean="0"/>
              <a:t>Entomophthorales</a:t>
            </a:r>
            <a:r>
              <a:rPr lang="en-US" sz="2400" dirty="0" smtClean="0"/>
              <a:t>)</a:t>
            </a:r>
          </a:p>
          <a:p>
            <a:pPr marL="342900" indent="-342900" algn="just">
              <a:spcBef>
                <a:spcPct val="50000"/>
              </a:spcBef>
            </a:pPr>
            <a:r>
              <a:rPr lang="en-US" sz="1800" i="1" dirty="0" err="1" smtClean="0"/>
              <a:t>Conidiobolus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coronatus</a:t>
            </a:r>
            <a:r>
              <a:rPr lang="en-US" sz="1800" i="1" dirty="0" smtClean="0"/>
              <a:t>, </a:t>
            </a:r>
            <a:r>
              <a:rPr lang="en-US" sz="1800" i="1" dirty="0" err="1" smtClean="0"/>
              <a:t>Basidiobolus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ranarun</a:t>
            </a:r>
            <a:r>
              <a:rPr lang="en-US" sz="1800" dirty="0" smtClean="0"/>
              <a:t>, and few </a:t>
            </a:r>
            <a:r>
              <a:rPr lang="en-US" sz="1800" dirty="0" err="1" smtClean="0"/>
              <a:t>mucorales</a:t>
            </a:r>
            <a:r>
              <a:rPr lang="en-US" sz="1800" dirty="0" smtClean="0"/>
              <a:t>. </a:t>
            </a:r>
          </a:p>
          <a:p>
            <a:pPr marL="342900" indent="-342900" algn="just">
              <a:spcBef>
                <a:spcPct val="50000"/>
              </a:spcBef>
            </a:pPr>
            <a:endParaRPr lang="en-US" sz="2400" dirty="0" smtClean="0"/>
          </a:p>
          <a:p>
            <a:pPr marL="342900" indent="-342900" algn="just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772400" cy="690352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</a:rPr>
              <a:t>Subcutaneous </a:t>
            </a:r>
            <a:r>
              <a:rPr lang="en-US" sz="4000" dirty="0" err="1" smtClean="0">
                <a:solidFill>
                  <a:srgbClr val="FFFF00"/>
                </a:solidFill>
              </a:rPr>
              <a:t>zygomycosis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7772400" cy="4824536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 smtClean="0">
                <a:solidFill>
                  <a:srgbClr val="FFFF66"/>
                </a:solidFill>
              </a:rPr>
              <a:t>Laboratory Diagnosis:</a:t>
            </a:r>
          </a:p>
          <a:p>
            <a:r>
              <a:rPr lang="en-US" sz="2400" dirty="0" smtClean="0"/>
              <a:t>Specimen: Biopsy tissue</a:t>
            </a:r>
            <a:endParaRPr lang="en-US" sz="2400" dirty="0" smtClean="0">
              <a:solidFill>
                <a:srgbClr val="FFFFCC"/>
              </a:solidFill>
            </a:endParaRP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FFFF00"/>
                </a:solidFill>
              </a:rPr>
              <a:t>Direct microscopy</a:t>
            </a:r>
            <a:r>
              <a:rPr lang="en-US" sz="2400" dirty="0" smtClean="0"/>
              <a:t>: </a:t>
            </a:r>
          </a:p>
          <a:p>
            <a:r>
              <a:rPr lang="en-US" sz="2400" dirty="0" smtClean="0"/>
              <a:t>stained sections or smears: broad non-</a:t>
            </a:r>
            <a:r>
              <a:rPr lang="en-US" sz="2400" dirty="0" err="1" smtClean="0"/>
              <a:t>septate</a:t>
            </a:r>
            <a:r>
              <a:rPr lang="en-US" sz="2400" dirty="0" smtClean="0"/>
              <a:t> </a:t>
            </a:r>
            <a:r>
              <a:rPr lang="en-US" sz="2400" dirty="0" err="1" smtClean="0"/>
              <a:t>hyphae</a:t>
            </a:r>
            <a:endParaRPr lang="en-US" sz="2400" dirty="0" smtClean="0"/>
          </a:p>
          <a:p>
            <a:r>
              <a:rPr lang="en-US" sz="2400" dirty="0" smtClean="0"/>
              <a:t>Culture on SDA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000" b="1" dirty="0" smtClean="0">
                <a:solidFill>
                  <a:srgbClr val="FFFF66"/>
                </a:solidFill>
              </a:rPr>
              <a:t>Treatment:</a:t>
            </a:r>
          </a:p>
          <a:p>
            <a:endParaRPr lang="en-US" sz="2000" b="1" dirty="0" smtClean="0">
              <a:solidFill>
                <a:srgbClr val="FFFF66"/>
              </a:solidFill>
            </a:endParaRPr>
          </a:p>
          <a:p>
            <a:r>
              <a:rPr lang="en-US" sz="2400" dirty="0" smtClean="0"/>
              <a:t>Oral Potassium iodide (KI) </a:t>
            </a:r>
          </a:p>
          <a:p>
            <a:r>
              <a:rPr lang="en-US" sz="2400" dirty="0" err="1" smtClean="0"/>
              <a:t>Amphotericin</a:t>
            </a:r>
            <a:r>
              <a:rPr lang="en-US" sz="2400" dirty="0" smtClean="0"/>
              <a:t> B</a:t>
            </a:r>
          </a:p>
          <a:p>
            <a:r>
              <a:rPr lang="en-US" sz="2400" dirty="0" err="1" smtClean="0"/>
              <a:t>Posaconazole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618344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FFFF66"/>
                </a:solidFill>
              </a:rPr>
              <a:t>Phaeohyphomycosis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268760"/>
            <a:ext cx="7772400" cy="5328592"/>
          </a:xfrm>
        </p:spPr>
        <p:txBody>
          <a:bodyPr>
            <a:normAutofit fontScale="47500" lnSpcReduction="20000"/>
          </a:bodyPr>
          <a:lstStyle/>
          <a:p>
            <a:r>
              <a:rPr lang="en-US" sz="3300" dirty="0" smtClean="0"/>
              <a:t>Is  a group of fungal infections caused by </a:t>
            </a:r>
            <a:r>
              <a:rPr lang="en-US" sz="3300" dirty="0" err="1" smtClean="0"/>
              <a:t>dematiaceous</a:t>
            </a:r>
            <a:r>
              <a:rPr lang="en-US" sz="3300" dirty="0" smtClean="0"/>
              <a:t> (darkly pigmented) fungi widely distributed in the environment</a:t>
            </a:r>
          </a:p>
          <a:p>
            <a:endParaRPr lang="en-US" sz="3300" dirty="0" smtClean="0"/>
          </a:p>
          <a:p>
            <a:r>
              <a:rPr lang="en-US" sz="3300" dirty="0" smtClean="0"/>
              <a:t>Subcutaneous or brain Abscess</a:t>
            </a:r>
          </a:p>
          <a:p>
            <a:r>
              <a:rPr lang="en-US" sz="3300" dirty="0" smtClean="0"/>
              <a:t>Presents as nodules or </a:t>
            </a:r>
            <a:r>
              <a:rPr lang="en-US" sz="3300" dirty="0" err="1" smtClean="0"/>
              <a:t>erythematous</a:t>
            </a:r>
            <a:r>
              <a:rPr lang="en-US" sz="3300" dirty="0" smtClean="0"/>
              <a:t> plaques with no systemic involvement</a:t>
            </a:r>
          </a:p>
          <a:p>
            <a:endParaRPr lang="en-US" sz="3300" dirty="0" smtClean="0"/>
          </a:p>
          <a:p>
            <a:pPr marL="342900" indent="-342900" algn="just">
              <a:spcBef>
                <a:spcPct val="50000"/>
              </a:spcBef>
            </a:pPr>
            <a:r>
              <a:rPr lang="en-US" sz="3300" dirty="0" smtClean="0"/>
              <a:t>Affected site:  Thigh, legs, feet, arms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r>
              <a:rPr lang="en-US" sz="3800" b="1" dirty="0" smtClean="0">
                <a:solidFill>
                  <a:srgbClr val="FFFF66"/>
                </a:solidFill>
              </a:rPr>
              <a:t>Etiology</a:t>
            </a:r>
          </a:p>
          <a:p>
            <a:pPr marL="800100" lvl="1" indent="-342900" algn="just">
              <a:spcBef>
                <a:spcPct val="50000"/>
              </a:spcBef>
            </a:pPr>
            <a:r>
              <a:rPr lang="en-US" sz="2500" dirty="0" err="1" smtClean="0"/>
              <a:t>Dematiaceous</a:t>
            </a:r>
            <a:r>
              <a:rPr lang="en-US" sz="2500" dirty="0" smtClean="0"/>
              <a:t> mold fungi. </a:t>
            </a:r>
          </a:p>
          <a:p>
            <a:pPr marL="800100" lvl="1" indent="-342900" algn="just">
              <a:spcBef>
                <a:spcPct val="50000"/>
              </a:spcBef>
            </a:pPr>
            <a:r>
              <a:rPr lang="en-US" sz="2500" dirty="0" smtClean="0"/>
              <a:t>common: </a:t>
            </a:r>
            <a:r>
              <a:rPr lang="en-US" sz="2500" i="1" dirty="0" err="1" smtClean="0"/>
              <a:t>Cladosporium</a:t>
            </a:r>
            <a:r>
              <a:rPr lang="en-US" sz="2500" i="1" dirty="0" smtClean="0"/>
              <a:t>, </a:t>
            </a:r>
            <a:r>
              <a:rPr lang="en-US" sz="2500" i="1" dirty="0" err="1" smtClean="0"/>
              <a:t>Exophiala</a:t>
            </a:r>
            <a:r>
              <a:rPr lang="en-US" sz="2500" i="1" dirty="0" smtClean="0"/>
              <a:t>, </a:t>
            </a:r>
            <a:r>
              <a:rPr lang="en-US" sz="2500" i="1" dirty="0" err="1" smtClean="0"/>
              <a:t>Wangiella</a:t>
            </a:r>
            <a:r>
              <a:rPr lang="en-US" sz="2500" i="1" dirty="0" smtClean="0"/>
              <a:t>, </a:t>
            </a:r>
            <a:r>
              <a:rPr lang="en-US" sz="2500" i="1" dirty="0" err="1" smtClean="0"/>
              <a:t>Cladophialophora</a:t>
            </a:r>
            <a:r>
              <a:rPr lang="en-US" sz="2500" dirty="0" smtClean="0"/>
              <a:t>, </a:t>
            </a:r>
            <a:r>
              <a:rPr lang="en-US" sz="2500" i="1" dirty="0" err="1" smtClean="0"/>
              <a:t>Bipolaris</a:t>
            </a:r>
            <a:endParaRPr lang="en-US" sz="2500" i="1" dirty="0" smtClean="0"/>
          </a:p>
          <a:p>
            <a:pPr marL="160020" indent="-342900" algn="just">
              <a:spcBef>
                <a:spcPct val="50000"/>
              </a:spcBef>
            </a:pPr>
            <a:r>
              <a:rPr lang="en-US" sz="4000" b="1" dirty="0" smtClean="0">
                <a:solidFill>
                  <a:srgbClr val="FFFF66"/>
                </a:solidFill>
              </a:rPr>
              <a:t>Diagnosis</a:t>
            </a:r>
          </a:p>
          <a:p>
            <a:pPr marL="160020" indent="-342900" algn="just">
              <a:spcBef>
                <a:spcPct val="50000"/>
              </a:spcBef>
            </a:pPr>
            <a:r>
              <a:rPr lang="en-US" sz="3300" dirty="0" smtClean="0"/>
              <a:t>Specimens:  Pus, biopsy tissue</a:t>
            </a:r>
          </a:p>
          <a:p>
            <a:pPr marL="160020" indent="-342900" algn="just">
              <a:spcBef>
                <a:spcPct val="50000"/>
              </a:spcBef>
            </a:pPr>
            <a:r>
              <a:rPr lang="en-US" sz="3300" dirty="0" smtClean="0"/>
              <a:t>Direct Microscopy: KOH &amp; smears will show </a:t>
            </a:r>
            <a:r>
              <a:rPr lang="en-US" sz="3300" dirty="0" smtClean="0">
                <a:solidFill>
                  <a:srgbClr val="FFC000"/>
                </a:solidFill>
              </a:rPr>
              <a:t>brown </a:t>
            </a:r>
            <a:r>
              <a:rPr lang="en-US" sz="3300" dirty="0" err="1" smtClean="0">
                <a:solidFill>
                  <a:srgbClr val="FFC000"/>
                </a:solidFill>
              </a:rPr>
              <a:t>septate</a:t>
            </a:r>
            <a:r>
              <a:rPr lang="en-US" sz="3300" dirty="0" smtClean="0">
                <a:solidFill>
                  <a:srgbClr val="FFC000"/>
                </a:solidFill>
              </a:rPr>
              <a:t> fungal </a:t>
            </a:r>
            <a:r>
              <a:rPr lang="en-US" sz="3300" dirty="0" err="1" smtClean="0">
                <a:solidFill>
                  <a:srgbClr val="FFC000"/>
                </a:solidFill>
              </a:rPr>
              <a:t>hyphae</a:t>
            </a:r>
            <a:endParaRPr lang="en-US" sz="3300" dirty="0" smtClean="0">
              <a:solidFill>
                <a:srgbClr val="FFC000"/>
              </a:solidFill>
            </a:endParaRPr>
          </a:p>
          <a:p>
            <a:pPr marL="160020" indent="-342900" algn="just">
              <a:spcBef>
                <a:spcPct val="50000"/>
              </a:spcBef>
            </a:pPr>
            <a:r>
              <a:rPr lang="en-US" sz="3300" dirty="0" smtClean="0"/>
              <a:t>Culture: On SDA</a:t>
            </a:r>
            <a:endParaRPr lang="en-US" sz="4000" b="1" dirty="0" smtClean="0">
              <a:solidFill>
                <a:srgbClr val="FFFF66"/>
              </a:solidFill>
            </a:endParaRPr>
          </a:p>
          <a:p>
            <a:pPr marL="160020" indent="-342900" algn="just">
              <a:spcBef>
                <a:spcPct val="50000"/>
              </a:spcBef>
            </a:pPr>
            <a:r>
              <a:rPr lang="en-US" sz="4000" b="1" dirty="0" smtClean="0">
                <a:solidFill>
                  <a:srgbClr val="FFFF66"/>
                </a:solidFill>
              </a:rPr>
              <a:t>Treatment</a:t>
            </a:r>
          </a:p>
          <a:p>
            <a:pPr marL="160020" indent="-342900" algn="just">
              <a:spcBef>
                <a:spcPct val="50000"/>
              </a:spcBef>
            </a:pPr>
            <a:r>
              <a:rPr lang="en-US" sz="3300" dirty="0" smtClean="0"/>
              <a:t>The treatment of choice is  Surgical excision of the lesion </a:t>
            </a:r>
          </a:p>
          <a:p>
            <a:pPr marL="160020" indent="-342900" algn="just">
              <a:spcBef>
                <a:spcPct val="50000"/>
              </a:spcBef>
            </a:pPr>
            <a:r>
              <a:rPr lang="en-US" sz="2900" dirty="0" smtClean="0"/>
              <a:t>Antifungal ( </a:t>
            </a:r>
            <a:r>
              <a:rPr lang="en-US" sz="2900" dirty="0" err="1" smtClean="0"/>
              <a:t>Itraconazole</a:t>
            </a:r>
            <a:r>
              <a:rPr lang="en-US" sz="2900" dirty="0" smtClean="0"/>
              <a:t>, </a:t>
            </a:r>
            <a:r>
              <a:rPr lang="en-US" sz="2900" dirty="0" err="1" smtClean="0"/>
              <a:t>Posaconazole</a:t>
            </a:r>
            <a:r>
              <a:rPr lang="en-US" sz="2900" dirty="0" smtClean="0"/>
              <a:t>)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124744"/>
          <a:ext cx="9144000" cy="5204120"/>
        </p:xfrm>
        <a:graphic>
          <a:graphicData uri="http://schemas.openxmlformats.org/drawingml/2006/table">
            <a:tbl>
              <a:tblPr rtl="1"/>
              <a:tblGrid>
                <a:gridCol w="1168602"/>
                <a:gridCol w="1616660"/>
                <a:gridCol w="1795883"/>
                <a:gridCol w="1708098"/>
                <a:gridCol w="1954123"/>
                <a:gridCol w="900634"/>
              </a:tblGrid>
              <a:tr h="5190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Arial"/>
                        </a:rPr>
                        <a:t>Lobomycosis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Arial"/>
                        </a:rPr>
                        <a:t>Rhinosporidiosis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Arial"/>
                        </a:rPr>
                        <a:t>Chromoblastomycosis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Arial"/>
                        </a:rPr>
                        <a:t>Phaeohyphomycosis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Arial"/>
                        </a:rPr>
                        <a:t>Sporotrichosis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3A38"/>
                    </a:solidFill>
                  </a:tcPr>
                </a:tc>
              </a:tr>
              <a:tr h="113722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Subcutaneous Nodular lesions, keloids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Granulomatous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mucocutaneous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polyps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Subcutaneous Verrucous plaques, cauliflower aspect,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hyperkeratotic, Ulcerative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Subcutaneous or brain Abscess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Nodules and erythematous plaques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Subcutaneous or systemic infection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Nodular subcutaneous lesions,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verrucous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plaques or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Lymphatic</a:t>
                      </a: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Clinical features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74001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Obligatory parasitic fungus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i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Lacazia loboi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Obligatory parasitic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fungus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Rhinosporidium seeberi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Dematiaceous mould fungi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Dematiaceous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 (darkly pigmented) mould fungi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Dimorphic fungus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Sporothrix schenckii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Etiology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</a:tr>
              <a:tr h="47091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Biopsy tissue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Biopsy tissue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Biopsy tissue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Biopsy tissue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Biopsy tissue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Clinical sample 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  <a:tr h="87456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Chains of yeast cells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Spherules with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endospores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Muriform cells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(sclerotic bodies)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Brown setpate hyphae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Elongated yeast cells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Direct Microscopy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DF2F8"/>
                    </a:solidFill>
                  </a:tcPr>
                </a:tc>
              </a:tr>
              <a:tr h="112740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Surgery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Surgery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Surgery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(Antifungal therapy)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Surgery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(Antifungal therapy)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Potassium iodide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Itraconazole </a:t>
                      </a:r>
                      <a:endParaRPr lang="en-US" sz="120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Treatment</a:t>
                      </a: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4413" marR="6441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851648" cy="6766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</a:rPr>
              <a:t>Other subcutaneous fungal infections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-243408"/>
            <a:ext cx="784887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2800" dirty="0" smtClean="0">
              <a:solidFill>
                <a:srgbClr val="FFFF00"/>
              </a:solidFill>
            </a:endParaRPr>
          </a:p>
          <a:p>
            <a:pPr algn="l" rtl="0"/>
            <a:r>
              <a:rPr lang="en-US" sz="2800" dirty="0" smtClean="0">
                <a:solidFill>
                  <a:srgbClr val="FFFF00"/>
                </a:solidFill>
              </a:rPr>
              <a:t>Bone and joint infections </a:t>
            </a:r>
          </a:p>
          <a:p>
            <a:pPr algn="l" rtl="0"/>
            <a:r>
              <a:rPr lang="en-US" dirty="0" smtClean="0"/>
              <a:t> They are uncommon </a:t>
            </a:r>
          </a:p>
          <a:p>
            <a:pPr algn="l" rtl="0"/>
            <a:r>
              <a:rPr lang="en-US" dirty="0" smtClean="0"/>
              <a:t>Not as isolated clinical problem  </a:t>
            </a:r>
          </a:p>
          <a:p>
            <a:pPr algn="l" rtl="0"/>
            <a:r>
              <a:rPr lang="en-US" dirty="0" smtClean="0"/>
              <a:t>Result from:</a:t>
            </a:r>
          </a:p>
          <a:p>
            <a:pPr lvl="1" algn="l" rtl="0"/>
            <a:r>
              <a:rPr lang="en-US" dirty="0" err="1" smtClean="0"/>
              <a:t>Hematogenous</a:t>
            </a:r>
            <a:r>
              <a:rPr lang="en-US" dirty="0" smtClean="0"/>
              <a:t> dissemination </a:t>
            </a:r>
          </a:p>
          <a:p>
            <a:pPr lvl="1" algn="l" rtl="0"/>
            <a:r>
              <a:rPr lang="en-US" dirty="0" smtClean="0"/>
              <a:t>Presence of foreign body </a:t>
            </a:r>
          </a:p>
          <a:p>
            <a:pPr lvl="1" algn="l" rtl="0"/>
            <a:r>
              <a:rPr lang="en-US" dirty="0" smtClean="0"/>
              <a:t>Direct inoculation of organism (trauma, surgery , etc)</a:t>
            </a:r>
          </a:p>
          <a:p>
            <a:pPr lvl="1" algn="l" rtl="0"/>
            <a:r>
              <a:rPr lang="en-US" dirty="0" smtClean="0"/>
              <a:t>Spared as a result of direct extension </a:t>
            </a:r>
            <a:r>
              <a:rPr lang="en-US" dirty="0" smtClean="0"/>
              <a:t>of infection to </a:t>
            </a:r>
            <a:r>
              <a:rPr lang="en-US" dirty="0" smtClean="0"/>
              <a:t>the </a:t>
            </a:r>
            <a:r>
              <a:rPr lang="en-US" dirty="0" smtClean="0"/>
              <a:t>bone</a:t>
            </a:r>
          </a:p>
          <a:p>
            <a:pPr lvl="1" algn="l" rtl="0"/>
            <a:r>
              <a:rPr lang="en-US" dirty="0" smtClean="0"/>
              <a:t>e.g.  </a:t>
            </a:r>
            <a:r>
              <a:rPr lang="en-US" dirty="0" err="1" smtClean="0"/>
              <a:t>Rhinocerebral</a:t>
            </a:r>
            <a:r>
              <a:rPr lang="en-US" dirty="0" smtClean="0"/>
              <a:t> </a:t>
            </a:r>
            <a:r>
              <a:rPr lang="en-US" dirty="0" err="1" smtClean="0"/>
              <a:t>zygomycosis</a:t>
            </a:r>
            <a:r>
              <a:rPr lang="en-US" dirty="0" smtClean="0"/>
              <a:t>, </a:t>
            </a:r>
            <a:r>
              <a:rPr lang="en-US" dirty="0" err="1" smtClean="0"/>
              <a:t>Aspergillosis</a:t>
            </a:r>
            <a:r>
              <a:rPr lang="en-US" dirty="0" smtClean="0"/>
              <a:t>, </a:t>
            </a:r>
            <a:r>
              <a:rPr lang="en-US" dirty="0" err="1" smtClean="0"/>
              <a:t>mycetoma</a:t>
            </a:r>
            <a:endParaRPr lang="en-US" dirty="0" smtClean="0"/>
          </a:p>
          <a:p>
            <a:pPr algn="l" rtl="0"/>
            <a:endParaRPr lang="en-US" sz="2400" dirty="0" smtClean="0">
              <a:solidFill>
                <a:srgbClr val="FFC000"/>
              </a:solidFill>
            </a:endParaRPr>
          </a:p>
          <a:p>
            <a:pPr algn="l" rtl="0"/>
            <a:r>
              <a:rPr lang="en-US" sz="2400" dirty="0" err="1" smtClean="0">
                <a:solidFill>
                  <a:srgbClr val="FFC000"/>
                </a:solidFill>
              </a:rPr>
              <a:t>Osteomyelitis</a:t>
            </a:r>
            <a:endParaRPr lang="en-US" sz="2400" dirty="0" smtClean="0">
              <a:solidFill>
                <a:srgbClr val="FFC00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FFC000"/>
                </a:solidFill>
              </a:rPr>
              <a:t>Joint infections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000" dirty="0" smtClean="0">
                <a:solidFill>
                  <a:srgbClr val="FFFF00"/>
                </a:solidFill>
              </a:rPr>
              <a:t>Etiology:</a:t>
            </a:r>
          </a:p>
          <a:p>
            <a:pPr algn="l" rtl="0"/>
            <a:r>
              <a:rPr lang="en-US" i="1" dirty="0" smtClean="0"/>
              <a:t>Candida species</a:t>
            </a:r>
          </a:p>
          <a:p>
            <a:pPr algn="l" rtl="0"/>
            <a:r>
              <a:rPr lang="en-US" i="1" dirty="0" err="1" smtClean="0"/>
              <a:t>Aspergillus</a:t>
            </a:r>
            <a:r>
              <a:rPr lang="en-US" i="1" dirty="0" smtClean="0"/>
              <a:t> species </a:t>
            </a:r>
            <a:r>
              <a:rPr lang="en-US" dirty="0" smtClean="0"/>
              <a:t>and </a:t>
            </a:r>
            <a:r>
              <a:rPr lang="en-US" dirty="0" smtClean="0"/>
              <a:t>few other mould </a:t>
            </a:r>
            <a:r>
              <a:rPr lang="en-US" dirty="0" smtClean="0"/>
              <a:t>fungi</a:t>
            </a:r>
            <a:endParaRPr lang="en-US" i="1" dirty="0" smtClean="0"/>
          </a:p>
          <a:p>
            <a:pPr algn="l" rtl="0"/>
            <a:endParaRPr lang="en-US" i="1" dirty="0" smtClean="0"/>
          </a:p>
          <a:p>
            <a:pPr lvl="1" algn="l" rtl="0"/>
            <a:r>
              <a:rPr lang="en-US" i="1" dirty="0" err="1" smtClean="0"/>
              <a:t>Blastomyces</a:t>
            </a:r>
            <a:r>
              <a:rPr lang="en-US" i="1" dirty="0" smtClean="0"/>
              <a:t> </a:t>
            </a:r>
            <a:r>
              <a:rPr lang="en-US" i="1" dirty="0" err="1" smtClean="0"/>
              <a:t>dermatiditis</a:t>
            </a:r>
            <a:endParaRPr lang="en-US" i="1" dirty="0" smtClean="0"/>
          </a:p>
          <a:p>
            <a:pPr lvl="1" algn="l" rtl="0"/>
            <a:r>
              <a:rPr lang="en-US" i="1" dirty="0" err="1" smtClean="0"/>
              <a:t>Coccidioides</a:t>
            </a:r>
            <a:r>
              <a:rPr lang="en-US" i="1" dirty="0" smtClean="0"/>
              <a:t> </a:t>
            </a:r>
            <a:r>
              <a:rPr lang="en-US" i="1" dirty="0" err="1" smtClean="0"/>
              <a:t>immitis</a:t>
            </a:r>
            <a:endParaRPr lang="en-US" i="1" dirty="0" smtClean="0"/>
          </a:p>
          <a:p>
            <a:pPr lvl="1" algn="l" rtl="0"/>
            <a:r>
              <a:rPr lang="en-US" i="1" dirty="0" err="1" smtClean="0"/>
              <a:t>Histoplasma</a:t>
            </a:r>
            <a:r>
              <a:rPr lang="en-US" i="1" dirty="0" smtClean="0"/>
              <a:t> </a:t>
            </a:r>
            <a:r>
              <a:rPr lang="en-US" i="1" dirty="0" err="1" smtClean="0"/>
              <a:t>capsulatum</a:t>
            </a:r>
            <a:endParaRPr lang="en-US" i="1" dirty="0" smtClean="0"/>
          </a:p>
          <a:p>
            <a:pPr lvl="1" algn="l" rtl="0"/>
            <a:r>
              <a:rPr lang="en-US" i="1" dirty="0" err="1" smtClean="0"/>
              <a:t>Paracoccidiodes</a:t>
            </a:r>
            <a:r>
              <a:rPr lang="en-US" i="1" dirty="0" smtClean="0"/>
              <a:t> </a:t>
            </a:r>
            <a:r>
              <a:rPr lang="en-US" i="1" dirty="0" err="1" smtClean="0"/>
              <a:t>brasiliensis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FF00"/>
                </a:solidFill>
              </a:rPr>
              <a:t>Thank you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072" y="194336"/>
            <a:ext cx="7772400" cy="1362456"/>
          </a:xfrm>
        </p:spPr>
        <p:txBody>
          <a:bodyPr/>
          <a:lstStyle/>
          <a:p>
            <a:r>
              <a:rPr lang="en-US" sz="3600" dirty="0" smtClean="0">
                <a:solidFill>
                  <a:srgbClr val="FFFF66"/>
                </a:solidFill>
                <a:effectLst/>
              </a:rPr>
              <a:t>Subcutaneous Mycoses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916832"/>
            <a:ext cx="7772400" cy="4032448"/>
          </a:xfrm>
        </p:spPr>
        <p:txBody>
          <a:bodyPr>
            <a:normAutofit/>
          </a:bodyPr>
          <a:lstStyle/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2000" dirty="0" smtClean="0"/>
              <a:t>Fungal infections involving the dermis, subcutaneous tissues, muscle and may extend to bone.</a:t>
            </a:r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2000" dirty="0" smtClean="0"/>
              <a:t>They are initiated by trauma to the skin. </a:t>
            </a:r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2000" dirty="0" smtClean="0"/>
              <a:t>Are difficult to treat and surgical intervention is frequently employed.</a:t>
            </a:r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42900" indent="-342900" algn="just">
              <a:buClr>
                <a:srgbClr val="FFFF66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2000" dirty="0" smtClean="0"/>
              <a:t>Diseases in healthy host, however, more severe disease in </a:t>
            </a:r>
            <a:r>
              <a:rPr lang="en-US" sz="2000" dirty="0" err="1" smtClean="0"/>
              <a:t>immunocompromised</a:t>
            </a:r>
            <a:r>
              <a:rPr lang="en-US" sz="2000" dirty="0" smtClean="0"/>
              <a:t> host.</a:t>
            </a:r>
          </a:p>
          <a:p>
            <a:pPr marL="342900" indent="-342900" algn="just"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362456"/>
          </a:xfrm>
        </p:spPr>
        <p:txBody>
          <a:bodyPr/>
          <a:lstStyle/>
          <a:p>
            <a:r>
              <a:rPr lang="en-US" sz="3600" dirty="0" smtClean="0">
                <a:solidFill>
                  <a:srgbClr val="FFFF66"/>
                </a:solidFill>
                <a:effectLst/>
              </a:rPr>
              <a:t>Subcutaneous Mycoses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2348880"/>
            <a:ext cx="7772400" cy="367666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Mycetoma</a:t>
            </a:r>
            <a:r>
              <a:rPr lang="en-AU" sz="2400" dirty="0" smtClean="0"/>
              <a:t> </a:t>
            </a:r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smtClean="0"/>
              <a:t>Subcutaneous </a:t>
            </a:r>
            <a:r>
              <a:rPr lang="en-AU" sz="2400" dirty="0" err="1" smtClean="0"/>
              <a:t>zygomycosis</a:t>
            </a:r>
            <a:r>
              <a:rPr lang="en-AU" sz="2400" dirty="0" smtClean="0"/>
              <a:t> </a:t>
            </a:r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Sporotrichosis</a:t>
            </a:r>
            <a:endParaRPr lang="en-AU" sz="2400" dirty="0" smtClean="0"/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Chromoblastomycosis</a:t>
            </a:r>
            <a:r>
              <a:rPr lang="en-AU" sz="2400" dirty="0" smtClean="0"/>
              <a:t> </a:t>
            </a:r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Pheohyphomycosis</a:t>
            </a:r>
            <a:endParaRPr lang="en-AU" sz="2400" dirty="0" smtClean="0"/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Rhinosporidiosis</a:t>
            </a:r>
            <a:endParaRPr lang="en-AU" sz="2400" dirty="0" smtClean="0"/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err="1" smtClean="0"/>
              <a:t>Lobomycosis</a:t>
            </a:r>
            <a:endParaRPr lang="en-AU" sz="2400" dirty="0" smtClean="0"/>
          </a:p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endParaRPr lang="en-AU" sz="2400" b="1" dirty="0" smtClean="0"/>
          </a:p>
          <a:p>
            <a:pPr marL="342900" indent="-342900">
              <a:buClr>
                <a:schemeClr val="hlink"/>
              </a:buClr>
              <a:buSzPct val="80000"/>
            </a:pPr>
            <a:endParaRPr lang="en-AU" sz="2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7992888" cy="50405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err="1" smtClean="0"/>
              <a:t>Mycetoma</a:t>
            </a:r>
            <a:r>
              <a:rPr lang="en-US" sz="2300" dirty="0" smtClean="0"/>
              <a:t> is a chronic, </a:t>
            </a:r>
            <a:r>
              <a:rPr lang="en-US" sz="2300" dirty="0" err="1" smtClean="0"/>
              <a:t>granulomatous</a:t>
            </a:r>
            <a:r>
              <a:rPr lang="en-US" sz="2300" dirty="0" smtClean="0"/>
              <a:t> disease of the skin and subcutaneous tissue, which sometimes involves muscle, and bones.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sz="23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smtClean="0"/>
              <a:t>It is characterized by Swelling , abscess formation, and multiple draining sinuses that exude characteristic grains of clumped organisms 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sz="23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smtClean="0"/>
              <a:t>Typically </a:t>
            </a:r>
            <a:r>
              <a:rPr lang="en-US" sz="2300" dirty="0" smtClean="0"/>
              <a:t>affects the lower extremities, but also other areas of the body e.g. hand, back and neck.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sz="23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dirty="0" smtClean="0"/>
              <a:t>The disease was first described in the Madura district of India in 1842,  (Madura foot).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sz="2300" dirty="0" smtClean="0"/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300" smtClean="0"/>
              <a:t> </a:t>
            </a:r>
            <a:r>
              <a:rPr lang="en-US" sz="2300" dirty="0" smtClean="0"/>
              <a:t>Classified as 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100" dirty="0" err="1" smtClean="0">
                <a:solidFill>
                  <a:srgbClr val="FFFF00"/>
                </a:solidFill>
              </a:rPr>
              <a:t>Eumycetoma</a:t>
            </a:r>
            <a:r>
              <a:rPr lang="en-US" sz="2100" dirty="0" smtClean="0">
                <a:solidFill>
                  <a:srgbClr val="FFFF00"/>
                </a:solidFill>
              </a:rPr>
              <a:t>:</a:t>
            </a:r>
            <a:r>
              <a:rPr lang="en-US" sz="2100" dirty="0" smtClean="0"/>
              <a:t>            those caused by fungi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100" dirty="0" err="1" smtClean="0">
                <a:solidFill>
                  <a:srgbClr val="FFFF00"/>
                </a:solidFill>
              </a:rPr>
              <a:t>Actinomycetoma</a:t>
            </a:r>
            <a:r>
              <a:rPr lang="en-US" sz="2100" dirty="0" smtClean="0">
                <a:solidFill>
                  <a:srgbClr val="FFFF00"/>
                </a:solidFill>
              </a:rPr>
              <a:t>:</a:t>
            </a:r>
            <a:r>
              <a:rPr lang="en-US" sz="2100" dirty="0" smtClean="0"/>
              <a:t>     those caused by aerobic filamentous bacteria (</a:t>
            </a:r>
            <a:r>
              <a:rPr lang="en-US" sz="2100" dirty="0" err="1" smtClean="0"/>
              <a:t>Actinomycetes</a:t>
            </a:r>
            <a:r>
              <a:rPr lang="en-US" sz="21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dirty="0" smtClean="0"/>
              <a:t>Clinical findings are similar for both.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100" dirty="0" err="1" smtClean="0">
                <a:solidFill>
                  <a:schemeClr val="tx1"/>
                </a:solidFill>
              </a:rPr>
              <a:t>Eumycetoma</a:t>
            </a:r>
            <a:r>
              <a:rPr lang="en-US" sz="2100" dirty="0" smtClean="0">
                <a:solidFill>
                  <a:schemeClr val="tx1"/>
                </a:solidFill>
              </a:rPr>
              <a:t> are usually more localized than </a:t>
            </a:r>
            <a:r>
              <a:rPr lang="en-US" sz="2100" dirty="0" err="1" smtClean="0">
                <a:solidFill>
                  <a:schemeClr val="tx1"/>
                </a:solidFill>
              </a:rPr>
              <a:t>actinomycetoma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77724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 err="1" smtClean="0"/>
              <a:t>Mycetoma</a:t>
            </a:r>
            <a:r>
              <a:rPr lang="en-US" sz="3400" dirty="0" smtClean="0"/>
              <a:t> is acquired via trauma of the skin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algn="ctr"/>
            <a:r>
              <a:rPr lang="en-US" sz="2600" dirty="0" smtClean="0"/>
              <a:t>Start as a painless subcutaneous swelling (history of trauma )</a:t>
            </a:r>
          </a:p>
          <a:p>
            <a:pPr algn="ctr"/>
            <a:endParaRPr lang="en-US" sz="2600" dirty="0" smtClean="0"/>
          </a:p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Later (years), </a:t>
            </a:r>
            <a:r>
              <a:rPr lang="en-US" sz="2600" dirty="0" smtClean="0"/>
              <a:t>painless subcutaneous firm </a:t>
            </a:r>
            <a:r>
              <a:rPr lang="en-US" sz="2600" dirty="0" smtClean="0"/>
              <a:t>nodules </a:t>
            </a:r>
            <a:r>
              <a:rPr lang="en-US" sz="2600" dirty="0" smtClean="0"/>
              <a:t>are</a:t>
            </a:r>
            <a:r>
              <a:rPr lang="en-US" sz="2600" dirty="0" smtClean="0"/>
              <a:t> </a:t>
            </a:r>
            <a:r>
              <a:rPr lang="en-US" sz="2600" dirty="0" smtClean="0"/>
              <a:t>observed</a:t>
            </a:r>
          </a:p>
          <a:p>
            <a:pPr algn="ctr"/>
            <a:endParaRPr lang="en-US" sz="2600" dirty="0" smtClean="0"/>
          </a:p>
          <a:p>
            <a:pPr algn="ctr"/>
            <a:endParaRPr lang="en-US" sz="2600" dirty="0" smtClean="0"/>
          </a:p>
          <a:p>
            <a:pPr algn="ctr"/>
            <a:r>
              <a:rPr lang="en-US" sz="2600" dirty="0" smtClean="0"/>
              <a:t>massive swelling with skin rupture, and sinus tract formation</a:t>
            </a:r>
            <a:endParaRPr lang="en-US" sz="2900" dirty="0" smtClean="0"/>
          </a:p>
          <a:p>
            <a:pPr algn="ctr"/>
            <a:endParaRPr lang="en-US" sz="2600" dirty="0" smtClean="0"/>
          </a:p>
          <a:p>
            <a:pPr algn="ctr"/>
            <a:r>
              <a:rPr lang="en-US" sz="1700" dirty="0" smtClean="0"/>
              <a:t>old sinuses close and new ones open, draining exudates  with </a:t>
            </a:r>
            <a:r>
              <a:rPr lang="en-US" sz="1700" dirty="0" smtClean="0">
                <a:solidFill>
                  <a:srgbClr val="FFC000"/>
                </a:solidFill>
              </a:rPr>
              <a:t>grains (granules)</a:t>
            </a:r>
          </a:p>
          <a:p>
            <a:pPr algn="ctr"/>
            <a:r>
              <a:rPr lang="en-US" sz="1600" dirty="0" smtClean="0"/>
              <a:t>Grains may sometimes be seen with the naked eye.</a:t>
            </a:r>
          </a:p>
          <a:p>
            <a:pPr algn="ctr"/>
            <a:endParaRPr lang="en-US" sz="2600" dirty="0" smtClean="0"/>
          </a:p>
          <a:p>
            <a:pPr algn="ctr"/>
            <a:endParaRPr lang="en-US" sz="2600" dirty="0" smtClean="0"/>
          </a:p>
          <a:p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95936" y="3573016"/>
            <a:ext cx="288032" cy="36004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3995936" y="4509120"/>
            <a:ext cx="288032" cy="36004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4" y="2132856"/>
            <a:ext cx="7772400" cy="4131840"/>
          </a:xfrm>
        </p:spPr>
        <p:txBody>
          <a:bodyPr>
            <a:normAutofit/>
          </a:bodyPr>
          <a:lstStyle/>
          <a:p>
            <a:r>
              <a:rPr lang="en-US" dirty="0" err="1" smtClean="0"/>
              <a:t>Mycetoma</a:t>
            </a:r>
            <a:r>
              <a:rPr lang="en-US" dirty="0" smtClean="0"/>
              <a:t> is endemic in tropical, subtropical, and temperate regions.  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Sudan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/>
              <a:t>Senegal, Somalia, India, Pakistan, Mexico, Venezuela</a:t>
            </a:r>
          </a:p>
          <a:p>
            <a:endParaRPr lang="en-US" dirty="0" smtClean="0"/>
          </a:p>
          <a:p>
            <a:r>
              <a:rPr lang="en-US" dirty="0" smtClean="0"/>
              <a:t>Is more common in men than in women (ratio is 3:1).</a:t>
            </a:r>
          </a:p>
          <a:p>
            <a:endParaRPr lang="en-US" dirty="0" smtClean="0"/>
          </a:p>
          <a:p>
            <a:r>
              <a:rPr lang="en-US" dirty="0" smtClean="0"/>
              <a:t>Commonly in people who work in rural areas, framers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7772400" cy="5040560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Etiology</a:t>
            </a:r>
          </a:p>
          <a:p>
            <a:endParaRPr lang="en-US" sz="3000" b="1" dirty="0" smtClean="0">
              <a:solidFill>
                <a:srgbClr val="FFFF00"/>
              </a:solidFill>
            </a:endParaRPr>
          </a:p>
          <a:p>
            <a:r>
              <a:rPr lang="en-US" sz="2600" dirty="0" err="1" smtClean="0">
                <a:solidFill>
                  <a:srgbClr val="FFFF00"/>
                </a:solidFill>
              </a:rPr>
              <a:t>Eumycetomas</a:t>
            </a:r>
            <a:endParaRPr lang="en-US" sz="2600" dirty="0" smtClean="0"/>
          </a:p>
          <a:p>
            <a:r>
              <a:rPr lang="en-US" dirty="0" smtClean="0"/>
              <a:t>Caused by a several </a:t>
            </a:r>
            <a:r>
              <a:rPr lang="en-US" dirty="0" smtClean="0">
                <a:solidFill>
                  <a:srgbClr val="FFC000"/>
                </a:solidFill>
              </a:rPr>
              <a:t>mould fungi </a:t>
            </a:r>
          </a:p>
          <a:p>
            <a:r>
              <a:rPr lang="en-US" dirty="0" smtClean="0"/>
              <a:t>The most common  are </a:t>
            </a:r>
          </a:p>
          <a:p>
            <a:r>
              <a:rPr lang="en-US" i="1" dirty="0" err="1" smtClean="0"/>
              <a:t>Madurella</a:t>
            </a:r>
            <a:r>
              <a:rPr lang="en-US" i="1" dirty="0" smtClean="0"/>
              <a:t> </a:t>
            </a:r>
            <a:r>
              <a:rPr lang="en-US" i="1" dirty="0" err="1" smtClean="0"/>
              <a:t>mycetomatis</a:t>
            </a:r>
            <a:r>
              <a:rPr lang="en-US" i="1" dirty="0" smtClean="0"/>
              <a:t>, </a:t>
            </a:r>
            <a:r>
              <a:rPr lang="en-US" i="1" dirty="0" err="1" smtClean="0"/>
              <a:t>Madurella</a:t>
            </a:r>
            <a:r>
              <a:rPr lang="en-US" i="1" dirty="0" smtClean="0"/>
              <a:t> </a:t>
            </a:r>
            <a:r>
              <a:rPr lang="en-US" i="1" dirty="0" err="1" smtClean="0"/>
              <a:t>grisea</a:t>
            </a:r>
            <a:r>
              <a:rPr lang="en-US" i="1" dirty="0" smtClean="0"/>
              <a:t>, </a:t>
            </a:r>
            <a:r>
              <a:rPr lang="en-US" dirty="0" smtClean="0"/>
              <a:t>and </a:t>
            </a:r>
            <a:r>
              <a:rPr lang="en-US" i="1" dirty="0" err="1" smtClean="0"/>
              <a:t>Pseudallescheria</a:t>
            </a:r>
            <a:r>
              <a:rPr lang="en-US" i="1" dirty="0" smtClean="0"/>
              <a:t> </a:t>
            </a:r>
            <a:r>
              <a:rPr lang="en-US" i="1" dirty="0" err="1" smtClean="0"/>
              <a:t>boydii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The color of grains is black or white</a:t>
            </a:r>
          </a:p>
          <a:p>
            <a:endParaRPr lang="en-US" dirty="0" smtClean="0"/>
          </a:p>
          <a:p>
            <a:r>
              <a:rPr lang="en-US" sz="2600" dirty="0" err="1" smtClean="0">
                <a:solidFill>
                  <a:srgbClr val="FFFF00"/>
                </a:solidFill>
              </a:rPr>
              <a:t>Actinomycetomas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/>
              <a:t>Caused by aerobic filamentous bacteria , gram positive </a:t>
            </a:r>
          </a:p>
          <a:p>
            <a:endParaRPr lang="en-US" i="1" dirty="0" smtClean="0"/>
          </a:p>
          <a:p>
            <a:r>
              <a:rPr lang="en-US" i="1" dirty="0" err="1" smtClean="0"/>
              <a:t>Actinomadura</a:t>
            </a:r>
            <a:r>
              <a:rPr lang="en-US" i="1" dirty="0" smtClean="0"/>
              <a:t> </a:t>
            </a:r>
            <a:r>
              <a:rPr lang="en-US" i="1" dirty="0" err="1" smtClean="0"/>
              <a:t>madurae</a:t>
            </a:r>
            <a:endParaRPr lang="en-US" i="1" dirty="0" smtClean="0"/>
          </a:p>
          <a:p>
            <a:r>
              <a:rPr lang="en-US" i="1" dirty="0" err="1" smtClean="0"/>
              <a:t>Streptomyces</a:t>
            </a:r>
            <a:r>
              <a:rPr lang="en-US" i="1" dirty="0" smtClean="0"/>
              <a:t> </a:t>
            </a:r>
            <a:r>
              <a:rPr lang="en-US" i="1" dirty="0" err="1" smtClean="0"/>
              <a:t>somaliensis</a:t>
            </a:r>
            <a:endParaRPr lang="en-US" dirty="0" smtClean="0"/>
          </a:p>
          <a:p>
            <a:r>
              <a:rPr lang="en-US" i="1" dirty="0" err="1" smtClean="0"/>
              <a:t>Nocardia</a:t>
            </a:r>
            <a:r>
              <a:rPr lang="en-US" i="1" dirty="0" smtClean="0"/>
              <a:t> </a:t>
            </a:r>
            <a:r>
              <a:rPr lang="en-US" i="1" dirty="0" err="1" smtClean="0"/>
              <a:t>brasiliensis</a:t>
            </a:r>
            <a:endParaRPr lang="en-US" dirty="0" smtClean="0"/>
          </a:p>
          <a:p>
            <a:endParaRPr lang="en-US" dirty="0" smtClean="0"/>
          </a:p>
          <a:p>
            <a:pPr marL="0" lvl="2" indent="0">
              <a:buClr>
                <a:schemeClr val="accent3"/>
              </a:buClr>
              <a:buSzPct val="95000"/>
            </a:pPr>
            <a:r>
              <a:rPr lang="en-US" sz="2200" dirty="0" smtClean="0"/>
              <a:t>Color of grains yellow, white, yellowish-brown, pinkish – red. </a:t>
            </a:r>
          </a:p>
          <a:p>
            <a:pPr marL="0" lvl="2" indent="0">
              <a:buClr>
                <a:schemeClr val="accent3"/>
              </a:buClr>
              <a:buSzPct val="95000"/>
            </a:pPr>
            <a:endParaRPr lang="en-US" sz="2200" dirty="0" smtClean="0"/>
          </a:p>
          <a:p>
            <a:endParaRPr lang="en-US" dirty="0" smtClean="0"/>
          </a:p>
          <a:p>
            <a:r>
              <a:rPr lang="en-US" sz="2600" dirty="0" err="1" smtClean="0">
                <a:solidFill>
                  <a:srgbClr val="FFC000"/>
                </a:solidFill>
              </a:rPr>
              <a:t>Actinomycosis</a:t>
            </a:r>
            <a:r>
              <a:rPr lang="en-US" sz="2600" dirty="0" smtClean="0">
                <a:solidFill>
                  <a:srgbClr val="FFC000"/>
                </a:solidFill>
              </a:rPr>
              <a:t> (anaerobic </a:t>
            </a:r>
            <a:r>
              <a:rPr lang="en-US" sz="2600" dirty="0" err="1" smtClean="0">
                <a:solidFill>
                  <a:srgbClr val="FFC000"/>
                </a:solidFill>
              </a:rPr>
              <a:t>Actinomycetes</a:t>
            </a:r>
            <a:r>
              <a:rPr lang="en-US" sz="2600" dirty="0" smtClean="0">
                <a:solidFill>
                  <a:srgbClr val="FFC000"/>
                </a:solidFill>
              </a:rPr>
              <a:t>)</a:t>
            </a:r>
          </a:p>
          <a:p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080" y="-27384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7772400" cy="54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Diagnosis:</a:t>
            </a:r>
          </a:p>
          <a:p>
            <a:r>
              <a:rPr lang="en-US" dirty="0" smtClean="0"/>
              <a:t>Clinical samples:</a:t>
            </a:r>
          </a:p>
          <a:p>
            <a:r>
              <a:rPr lang="en-US" dirty="0" smtClean="0"/>
              <a:t>Biopsy tissue  </a:t>
            </a:r>
            <a:r>
              <a:rPr lang="en-US" dirty="0" smtClean="0">
                <a:solidFill>
                  <a:srgbClr val="FFC000"/>
                </a:solidFill>
              </a:rPr>
              <a:t>(Superficial samples of the draining sinuses are inadequate)</a:t>
            </a:r>
          </a:p>
          <a:p>
            <a:r>
              <a:rPr lang="en-US" dirty="0" smtClean="0"/>
              <a:t>Pus </a:t>
            </a:r>
          </a:p>
          <a:p>
            <a:r>
              <a:rPr lang="en-US" dirty="0" smtClean="0"/>
              <a:t>Blood (for serology only)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Direct microscopic examination 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 Microscopic examination of tissue or </a:t>
            </a:r>
            <a:r>
              <a:rPr lang="en-US" dirty="0" err="1" smtClean="0"/>
              <a:t>exudate</a:t>
            </a:r>
            <a:r>
              <a:rPr lang="en-US" dirty="0" smtClean="0"/>
              <a:t> from the draining sinuses</a:t>
            </a:r>
          </a:p>
          <a:p>
            <a:pPr lvl="1"/>
            <a:r>
              <a:rPr lang="en-US" dirty="0" smtClean="0"/>
              <a:t>Histological sections: </a:t>
            </a:r>
            <a:r>
              <a:rPr lang="en-US" dirty="0" err="1" smtClean="0"/>
              <a:t>Hematoxylin</a:t>
            </a:r>
            <a:r>
              <a:rPr lang="en-US" dirty="0" smtClean="0"/>
              <a:t>-Eosin,</a:t>
            </a:r>
          </a:p>
          <a:p>
            <a:pPr lvl="1"/>
            <a:r>
              <a:rPr lang="en-US" dirty="0" smtClean="0"/>
              <a:t>Smears: Stain with </a:t>
            </a:r>
            <a:r>
              <a:rPr lang="en-US" dirty="0" err="1" smtClean="0"/>
              <a:t>Giemsa</a:t>
            </a:r>
            <a:r>
              <a:rPr lang="en-US" dirty="0" smtClean="0"/>
              <a:t> , </a:t>
            </a:r>
            <a:r>
              <a:rPr lang="en-US" dirty="0" err="1" smtClean="0"/>
              <a:t>Gomori</a:t>
            </a:r>
            <a:r>
              <a:rPr lang="en-US" dirty="0" smtClean="0"/>
              <a:t> </a:t>
            </a:r>
            <a:r>
              <a:rPr lang="en-US" dirty="0" err="1" smtClean="0"/>
              <a:t>methenamine</a:t>
            </a:r>
            <a:r>
              <a:rPr lang="en-US" dirty="0" smtClean="0"/>
              <a:t> silver , or periodic acid-Schiff stain (Fungi)</a:t>
            </a:r>
          </a:p>
          <a:p>
            <a:r>
              <a:rPr lang="en-US" sz="1900" dirty="0" smtClean="0"/>
              <a:t>        Stain by: Gram, ZN (</a:t>
            </a:r>
            <a:r>
              <a:rPr lang="en-US" sz="1900" dirty="0" err="1" smtClean="0"/>
              <a:t>Actinomycetes</a:t>
            </a:r>
            <a:r>
              <a:rPr lang="en-US" sz="1900" dirty="0" smtClean="0"/>
              <a:t>)</a:t>
            </a:r>
          </a:p>
          <a:p>
            <a:r>
              <a:rPr lang="en-US" dirty="0" smtClean="0"/>
              <a:t>Grains (Observing the size of the filaments , the color of the grain)</a:t>
            </a:r>
          </a:p>
          <a:p>
            <a:r>
              <a:rPr lang="en-US" dirty="0" smtClean="0"/>
              <a:t>e.g. </a:t>
            </a:r>
          </a:p>
          <a:p>
            <a:pPr lvl="1"/>
            <a:r>
              <a:rPr lang="en-US" dirty="0" smtClean="0"/>
              <a:t>White-to-yellow grains indicate </a:t>
            </a:r>
            <a:r>
              <a:rPr lang="en-US" i="1" dirty="0" smtClean="0"/>
              <a:t>P . </a:t>
            </a:r>
            <a:r>
              <a:rPr lang="en-US" i="1" dirty="0" err="1" smtClean="0"/>
              <a:t>boydii</a:t>
            </a:r>
            <a:r>
              <a:rPr lang="en-US" i="1" dirty="0" smtClean="0"/>
              <a:t>, </a:t>
            </a:r>
            <a:r>
              <a:rPr lang="en-US" i="1" dirty="0" err="1" smtClean="0"/>
              <a:t>Nocardia</a:t>
            </a:r>
            <a:r>
              <a:rPr lang="en-US" dirty="0" smtClean="0"/>
              <a:t> species, or </a:t>
            </a:r>
            <a:r>
              <a:rPr lang="en-US" i="1" dirty="0" smtClean="0"/>
              <a:t>A.  </a:t>
            </a:r>
            <a:r>
              <a:rPr lang="en-US" i="1" dirty="0" err="1" smtClean="0"/>
              <a:t>madurae</a:t>
            </a:r>
            <a:r>
              <a:rPr lang="en-US" dirty="0" smtClean="0"/>
              <a:t> infection. </a:t>
            </a:r>
          </a:p>
          <a:p>
            <a:pPr lvl="1"/>
            <a:r>
              <a:rPr lang="en-US" dirty="0" smtClean="0"/>
              <a:t>Black grains indicate</a:t>
            </a:r>
            <a:r>
              <a:rPr lang="en-US" i="1" dirty="0" smtClean="0"/>
              <a:t>, </a:t>
            </a:r>
            <a:r>
              <a:rPr lang="en-US" i="1" dirty="0" err="1" smtClean="0"/>
              <a:t>Madurella</a:t>
            </a:r>
            <a:r>
              <a:rPr lang="en-US" dirty="0" smtClean="0"/>
              <a:t> species infection. </a:t>
            </a:r>
          </a:p>
          <a:p>
            <a:pPr lvl="1"/>
            <a:r>
              <a:rPr lang="en-US" dirty="0" smtClean="0"/>
              <a:t>Red-to-pink grains indicate </a:t>
            </a:r>
            <a:r>
              <a:rPr lang="en-US" i="1" dirty="0" smtClean="0"/>
              <a:t>A . </a:t>
            </a:r>
            <a:r>
              <a:rPr lang="en-US" i="1" dirty="0" err="1" smtClean="0"/>
              <a:t>pelletieri</a:t>
            </a:r>
            <a:r>
              <a:rPr lang="en-US" dirty="0" smtClean="0"/>
              <a:t> infection.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7772400" cy="5256584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Diagnosis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sz="2900" dirty="0" smtClean="0">
                <a:solidFill>
                  <a:srgbClr val="FFFF00"/>
                </a:solidFill>
              </a:rPr>
              <a:t>Culture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900" dirty="0" smtClean="0"/>
          </a:p>
          <a:p>
            <a:r>
              <a:rPr lang="en-US" sz="2900" dirty="0" smtClean="0"/>
              <a:t>Media such as </a:t>
            </a:r>
            <a:r>
              <a:rPr lang="en-US" sz="2900" dirty="0" err="1" smtClean="0"/>
              <a:t>Sabouraud</a:t>
            </a:r>
            <a:r>
              <a:rPr lang="en-US" sz="2900" dirty="0" smtClean="0"/>
              <a:t> dextrose agar  (SDA) to isolate fungi </a:t>
            </a:r>
          </a:p>
          <a:p>
            <a:r>
              <a:rPr lang="en-US" sz="2900" dirty="0" smtClean="0"/>
              <a:t>Blood agar to isolate bacteria. </a:t>
            </a:r>
          </a:p>
          <a:p>
            <a:endParaRPr lang="en-US" sz="2900" dirty="0" smtClean="0"/>
          </a:p>
          <a:p>
            <a:pPr lvl="1"/>
            <a:r>
              <a:rPr lang="en-US" sz="2900" dirty="0" smtClean="0"/>
              <a:t>Fungi are identified based on the macroscopic and microscopic features.</a:t>
            </a:r>
          </a:p>
          <a:p>
            <a:pPr lvl="1"/>
            <a:r>
              <a:rPr lang="en-US" sz="2900" dirty="0" smtClean="0"/>
              <a:t>For </a:t>
            </a:r>
            <a:r>
              <a:rPr lang="en-US" sz="2900" dirty="0" err="1" smtClean="0"/>
              <a:t>Actinomycetes</a:t>
            </a:r>
            <a:r>
              <a:rPr lang="en-US" sz="2900" dirty="0" smtClean="0"/>
              <a:t> biochemical and other tests are  used for identification</a:t>
            </a:r>
          </a:p>
          <a:p>
            <a:pPr lvl="1"/>
            <a:endParaRPr lang="en-US" sz="2900" dirty="0" smtClean="0"/>
          </a:p>
          <a:p>
            <a:pPr lvl="1"/>
            <a:endParaRPr lang="en-US" sz="29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900" dirty="0" smtClean="0">
                <a:solidFill>
                  <a:srgbClr val="FFFF00"/>
                </a:solidFill>
              </a:rPr>
              <a:t>Serology: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900" dirty="0" smtClean="0">
              <a:solidFill>
                <a:srgbClr val="FFFF00"/>
              </a:solidFill>
            </a:endParaRPr>
          </a:p>
          <a:p>
            <a:r>
              <a:rPr lang="en-US" sz="2900" dirty="0" smtClean="0"/>
              <a:t>Detect the antibodies using culture filtrate or </a:t>
            </a:r>
            <a:r>
              <a:rPr lang="en-US" sz="2900" dirty="0" err="1" smtClean="0"/>
              <a:t>cytoplasmic</a:t>
            </a:r>
            <a:r>
              <a:rPr lang="en-US" sz="2900" dirty="0" smtClean="0"/>
              <a:t> antigens of </a:t>
            </a:r>
            <a:r>
              <a:rPr lang="en-US" sz="2900" dirty="0" err="1" smtClean="0"/>
              <a:t>mycetoma</a:t>
            </a:r>
            <a:r>
              <a:rPr lang="en-US" sz="2900" dirty="0" smtClean="0"/>
              <a:t> agents </a:t>
            </a:r>
          </a:p>
          <a:p>
            <a:r>
              <a:rPr lang="en-US" sz="2900" dirty="0" smtClean="0"/>
              <a:t>Antibodies can be determined by </a:t>
            </a:r>
            <a:r>
              <a:rPr lang="en-US" sz="2900" dirty="0" err="1" smtClean="0"/>
              <a:t>immunodiffusion</a:t>
            </a:r>
            <a:r>
              <a:rPr lang="en-US" sz="2900" dirty="0" smtClean="0"/>
              <a:t>, , enzyme-linked </a:t>
            </a:r>
            <a:r>
              <a:rPr lang="en-US" sz="2900" dirty="0" err="1" smtClean="0"/>
              <a:t>immunosorbent</a:t>
            </a:r>
            <a:r>
              <a:rPr lang="en-US" sz="2900" dirty="0" smtClean="0"/>
              <a:t> assay</a:t>
            </a:r>
          </a:p>
          <a:p>
            <a:endParaRPr lang="en-US" sz="2900" dirty="0" smtClean="0"/>
          </a:p>
          <a:p>
            <a:r>
              <a:rPr lang="en-US" sz="2900" dirty="0" smtClean="0"/>
              <a:t>Helpful in some cases for diagnosis and follow-up</a:t>
            </a:r>
          </a:p>
          <a:p>
            <a:endParaRPr lang="en-US" sz="29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7772400" cy="1362456"/>
          </a:xfrm>
        </p:spPr>
        <p:txBody>
          <a:bodyPr/>
          <a:lstStyle/>
          <a:p>
            <a:r>
              <a:rPr lang="en-US" dirty="0" err="1" smtClean="0"/>
              <a:t>Mycetoma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555</TotalTime>
  <Words>1080</Words>
  <Application>Microsoft Office PowerPoint</Application>
  <PresentationFormat>On-screen Show (4:3)</PresentationFormat>
  <Paragraphs>279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Subcutaneous Mycoses</vt:lpstr>
      <vt:lpstr>Subcutaneous Mycoses</vt:lpstr>
      <vt:lpstr>Mycetoma</vt:lpstr>
      <vt:lpstr>Mycetoma</vt:lpstr>
      <vt:lpstr>Mycetoma</vt:lpstr>
      <vt:lpstr>Mycetoma</vt:lpstr>
      <vt:lpstr>Mycetoma</vt:lpstr>
      <vt:lpstr>Mycetoma</vt:lpstr>
      <vt:lpstr>Mycetoma</vt:lpstr>
      <vt:lpstr>Subcutaneous zygomycosis</vt:lpstr>
      <vt:lpstr>Subcutaneous zygomycosis</vt:lpstr>
      <vt:lpstr>Phaeohyphomycosis</vt:lpstr>
      <vt:lpstr>Other subcutaneous fungal infections</vt:lpstr>
      <vt:lpstr>Slide 15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Al-Hedaithy</dc:creator>
  <cp:lastModifiedBy>Ahmed Albarrag</cp:lastModifiedBy>
  <cp:revision>30</cp:revision>
  <dcterms:created xsi:type="dcterms:W3CDTF">2011-01-18T14:07:27Z</dcterms:created>
  <dcterms:modified xsi:type="dcterms:W3CDTF">2011-12-23T18:36:36Z</dcterms:modified>
</cp:coreProperties>
</file>