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8" r:id="rId3"/>
    <p:sldId id="309" r:id="rId4"/>
    <p:sldId id="323" r:id="rId5"/>
    <p:sldId id="311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22" r:id="rId25"/>
    <p:sldId id="257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260" r:id="rId37"/>
    <p:sldId id="269" r:id="rId38"/>
    <p:sldId id="295" r:id="rId39"/>
    <p:sldId id="352" r:id="rId40"/>
    <p:sldId id="353" r:id="rId41"/>
    <p:sldId id="354" r:id="rId42"/>
    <p:sldId id="355" r:id="rId43"/>
    <p:sldId id="356" r:id="rId44"/>
    <p:sldId id="35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12/26/2011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0.sun.ac.za/ortho/webct-ortho/osteitis/osteomyelitis-arthritis.jpg&amp;imgrefurl=http://www0.sun.ac.za/ortho/webct-ortho/osteitis/osteitis.html&amp;usg=__A7Im3TBqxLRkEkbRlG7PHnqKG48=&amp;h=350&amp;w=439&amp;sz=27&amp;hl=en&amp;start=14&amp;zoom=1&amp;tbnid=eWShvuUpUsluOM:&amp;tbnh=101&amp;tbnw=127&amp;prev=/images?q=OSTEOMYELITIS&amp;hl=en&amp;safe=active&amp;sa=G&amp;gbv=2&amp;tbs=isch:1&amp;itbs=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farm1.static.flickr.com/200/495054326_dd31f8723e.jpg?v=0&amp;imgrefurl=http://flickr.com/photos/giaimo/495054326/&amp;usg=__jrSMnxxiCoEair2lDEZDe0cNkVs=&amp;h=500&amp;w=360&amp;sz=44&amp;hl=en&amp;start=19&amp;zoom=1&amp;tbnid=THEEWTMnS8QxyM:&amp;tbnh=130&amp;tbnw=94&amp;prev=/images?q=BONE+SCAN+OSTEOMYELITIS&amp;hl=en&amp;safe=active&amp;sa=G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ajs.sagepub.com/content/35/7/1059/F1.large.jpg&amp;imgrefurl=http://ajs.sagepub.com/content/35/7/1059/F1.expansion&amp;usg=__bdCJMtYz3zA0dMgO9Zz3XhBuSTg=&amp;h=1370&amp;w=1710&amp;sz=314&amp;hl=en&amp;start=17&amp;itbs=1&amp;tbnid=eW4cuvhqCCKUnM:&amp;tbnh=120&amp;tbnw=150&amp;prev=/images?q=septic+arthritis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agrabilityproject.org/images/clip_image005_0003.jpg&amp;imgrefurl=http://www.agrabilityproject.org/newsletter/spring_2007/2.cfm&amp;usg=__ffDzYT5TxT_m3H6K-OSc4CBJ32g=&amp;h=300&amp;w=300&amp;sz=38&amp;hl=en&amp;start=14&amp;itbs=1&amp;tbnid=3SE14OFBbJRkFM:&amp;tbnh=116&amp;tbnw=116&amp;prev=/images?q=septic+arthritis&amp;hl=en&amp;safe=active&amp;sa=G&amp;gbv=2&amp;tbs=isch:1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med.wsu.edu/resources/Techniques/images/arthro_carpus.jpg&amp;imgrefurl=http://www.vetmed.wsu.edu/resources/Techniques/arthro.aspx&amp;usg=__7u8ys_XzRffEt_7pET1uCBxNDjU=&amp;h=226&amp;w=356&amp;sz=27&amp;hl=en&amp;start=10&amp;itbs=1&amp;tbnid=BTY9B4jqSIr5UM:&amp;tbnh=77&amp;tbnw=121&amp;prev=/images?q=arthrocentesis&amp;hl=en&amp;safe=active&amp;sa=G&amp;gbv=2&amp;tbs=isch:1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www.google.com/imgres?imgurl=http://www.mendmeshop.com/_img/arthrocentesis.jpg&amp;imgrefurl=http://www.mendmeshop.com/knee/knee_osteoarthritis_diagnosis.php&amp;usg=__yy-DOUkzNyhTTyB2d6MGcc-P1Ps=&amp;h=275&amp;w=207&amp;sz=6&amp;hl=en&amp;start=8&amp;itbs=1&amp;tbnid=ZrHR2ZkSLqIB2M:&amp;tbnh=114&amp;tbnw=86&amp;prev=/images?q=arthrocentesis&amp;hl=en&amp;safe=active&amp;sa=G&amp;gbv=2&amp;tbs=isch:1" TargetMode="External"/><Relationship Id="rId2" Type="http://schemas.openxmlformats.org/officeDocument/2006/relationships/hyperlink" Target="http://www.google.com/imgres?imgurl=http://www.aurorahealthcare.org/healthgate/images/si55550575.jpg&amp;imgrefurl=http://www.aurorahealthcare.org/yourhealth/healthgate/getcontent.asp?URLhealthgate=%2214768.html%22&amp;usg=__nH_blt7kf5CLKQvgSqGvJ6RW6Ek=&amp;h=254&amp;w=390&amp;sz=13&amp;hl=en&amp;start=1&amp;itbs=1&amp;tbnid=vEOaO9pLIY7cvM:&amp;tbnh=80&amp;tbnw=123&amp;prev=/images?q=arthrocentesis&amp;hl=en&amp;safe=active&amp;sa=G&amp;gbv=2&amp;tbs=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idshealth.org/parent/system/medical/headers_73163/P_Joint_Aspiration_Arthrocentesis.gif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www.google.com/imgres?imgurl=http://www.netterimages.com/images/vtn/000/000/010/10437-150x150.jpg&amp;imgrefurl=http://www.netterimages.com/image/arthrocentesis.htm&amp;usg=__Sl0bChJ5W8OkNwEGY1q8VvSXHjc=&amp;h=150&amp;w=150&amp;sz=8&amp;hl=en&amp;start=7&amp;itbs=1&amp;tbnid=-NzeokeRKjJK3M:&amp;tbnh=96&amp;tbnw=96&amp;prev=/images?q=arthrocentesis&amp;hl=en&amp;safe=active&amp;sa=G&amp;gbv=2&amp;tbs=isch:1" TargetMode="External"/><Relationship Id="rId4" Type="http://schemas.openxmlformats.org/officeDocument/2006/relationships/hyperlink" Target="http://www.google.com/imgres?imgurl=http://i.ytimg.com/vi/I_byiWb21Bw/0.jpg&amp;imgrefurl=http://www.videowasi.com/videos/synovial/1/&amp;usg=__fbuxiksQqwm91QpVTonO_n5cihY=&amp;h=360&amp;w=480&amp;sz=6&amp;hl=en&amp;start=18&amp;itbs=1&amp;tbnid=v4Yc_nqj7_k3IM:&amp;tbnh=97&amp;tbnw=129&amp;prev=/images?q=arthrocentesis&amp;hl=en&amp;safe=active&amp;sa=G&amp;gbv=2&amp;tbs=isch:1" TargetMode="External"/><Relationship Id="rId9" Type="http://schemas.openxmlformats.org/officeDocument/2006/relationships/image" Target="../media/image1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Musculoskeletal block</a:t>
            </a:r>
          </a:p>
          <a:p>
            <a:r>
              <a:rPr lang="en-US" i="1" dirty="0" err="1" smtClean="0">
                <a:solidFill>
                  <a:schemeClr val="tx1"/>
                </a:solidFill>
              </a:rPr>
              <a:t>Prof.hanan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habibAND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PROF A.M </a:t>
            </a:r>
            <a:r>
              <a:rPr lang="en-US" i="1" smtClean="0">
                <a:solidFill>
                  <a:schemeClr val="tx1"/>
                </a:solidFill>
              </a:rPr>
              <a:t>kambal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Microbiology of Bone and Joint Infections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Blood culture</a:t>
            </a:r>
          </a:p>
          <a:p>
            <a:r>
              <a:rPr lang="en-US" dirty="0" smtClean="0"/>
              <a:t>Blood culture or aspiration of overlying abscess if blood cultures are negative</a:t>
            </a:r>
          </a:p>
          <a:p>
            <a:r>
              <a:rPr lang="en-US" dirty="0" err="1" smtClean="0"/>
              <a:t>Leucocytosis</a:t>
            </a:r>
            <a:r>
              <a:rPr lang="en-US" dirty="0" smtClean="0"/>
              <a:t> may or may not occur</a:t>
            </a:r>
          </a:p>
          <a:p>
            <a:r>
              <a:rPr lang="en-US" dirty="0" smtClean="0"/>
              <a:t>Erythrocyte sedimentation rate ( ESR) elevated, but could be normal as well.</a:t>
            </a:r>
          </a:p>
          <a:p>
            <a:r>
              <a:rPr lang="en-US" b="1" dirty="0" smtClean="0"/>
              <a:t>Imaging: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X-ray</a:t>
            </a:r>
            <a:r>
              <a:rPr lang="en-US" dirty="0" smtClean="0"/>
              <a:t> : normal early in disease, soft tissue swelling , </a:t>
            </a:r>
            <a:r>
              <a:rPr lang="en-US" dirty="0" err="1" smtClean="0"/>
              <a:t>subperiosteal</a:t>
            </a:r>
            <a:r>
              <a:rPr lang="en-US" dirty="0" smtClean="0"/>
              <a:t> elevation  seen early. Bone destruction changes seen by 2-4 weeks.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Continue- imaging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C00000"/>
                </a:solidFill>
              </a:rPr>
              <a:t>MRI</a:t>
            </a:r>
            <a:r>
              <a:rPr lang="en-US" dirty="0" smtClean="0"/>
              <a:t> highly sensitive &amp; specific. Preferred for vertebral </a:t>
            </a:r>
            <a:r>
              <a:rPr lang="en-US" dirty="0" err="1" smtClean="0"/>
              <a:t>osteomyelitis</a:t>
            </a:r>
            <a:r>
              <a:rPr lang="en-US" dirty="0" smtClean="0"/>
              <a:t> and cases associated with contiguous foci of infection or peripheral </a:t>
            </a:r>
            <a:r>
              <a:rPr lang="en-US" dirty="0" err="1" smtClean="0"/>
              <a:t>vascualr</a:t>
            </a:r>
            <a:r>
              <a:rPr lang="en-US" dirty="0" smtClean="0"/>
              <a:t> disease.</a:t>
            </a:r>
          </a:p>
          <a:p>
            <a:pPr marL="514350" indent="-514350">
              <a:buNone/>
            </a:pPr>
            <a:r>
              <a:rPr lang="en-US" dirty="0" smtClean="0"/>
              <a:t>3- </a:t>
            </a:r>
            <a:r>
              <a:rPr lang="en-US" b="1" dirty="0" smtClean="0">
                <a:solidFill>
                  <a:srgbClr val="C00000"/>
                </a:solidFill>
              </a:rPr>
              <a:t>CT Scan </a:t>
            </a:r>
            <a:r>
              <a:rPr lang="en-US" dirty="0" smtClean="0"/>
              <a:t>used as alternative of MRI.</a:t>
            </a:r>
          </a:p>
          <a:p>
            <a:pPr marL="514350" indent="-514350"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C00000"/>
                </a:solidFill>
              </a:rPr>
              <a:t>Technetium bone scan, Gallium </a:t>
            </a:r>
            <a:r>
              <a:rPr lang="en-US" dirty="0" smtClean="0">
                <a:solidFill>
                  <a:srgbClr val="C00000"/>
                </a:solidFill>
              </a:rPr>
              <a:t>–and </a:t>
            </a:r>
            <a:r>
              <a:rPr lang="en-US" b="1" dirty="0" smtClean="0">
                <a:solidFill>
                  <a:srgbClr val="C00000"/>
                </a:solidFill>
              </a:rPr>
              <a:t>Indium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-111-labelled WBC scan </a:t>
            </a:r>
            <a:r>
              <a:rPr lang="en-US" dirty="0" smtClean="0"/>
              <a:t>( detection within 3 days of onset). Maximum effect to rule out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&amp;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Appropriate antimicrobial therapy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2-4 weeks </a:t>
            </a:r>
            <a:r>
              <a:rPr lang="en-US" dirty="0" err="1" smtClean="0"/>
              <a:t>parenteral</a:t>
            </a:r>
            <a:r>
              <a:rPr lang="en-US" dirty="0" smtClean="0"/>
              <a:t> ( </a:t>
            </a:r>
            <a:r>
              <a:rPr lang="en-US" sz="2000" dirty="0" smtClean="0"/>
              <a:t>to achieve optimal bone </a:t>
            </a:r>
            <a:r>
              <a:rPr lang="en-US" sz="2000" dirty="0" err="1" smtClean="0"/>
              <a:t>concen</a:t>
            </a:r>
            <a:r>
              <a:rPr lang="en-US" sz="2000" dirty="0" smtClean="0"/>
              <a:t>. and ensure compliance</a:t>
            </a:r>
            <a:r>
              <a:rPr lang="en-US" dirty="0" smtClean="0"/>
              <a:t>) followed by oral therapy for a total of at least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weeks.</a:t>
            </a:r>
          </a:p>
          <a:p>
            <a:r>
              <a:rPr lang="en-US" b="1" dirty="0" smtClean="0"/>
              <a:t>MSSA[</a:t>
            </a:r>
            <a:r>
              <a:rPr lang="en-US" b="1" dirty="0" err="1" smtClean="0"/>
              <a:t>methicillin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r>
              <a:rPr lang="en-US" b="1" dirty="0" smtClean="0"/>
              <a:t> staph </a:t>
            </a:r>
            <a:r>
              <a:rPr lang="en-US" b="1" dirty="0" err="1" smtClean="0"/>
              <a:t>aureus</a:t>
            </a:r>
            <a:r>
              <a:rPr lang="en-US" b="1" dirty="0" smtClean="0"/>
              <a:t>]</a:t>
            </a:r>
            <a:r>
              <a:rPr lang="en-US" dirty="0" smtClean="0"/>
              <a:t>: </a:t>
            </a:r>
            <a:r>
              <a:rPr lang="en-US" sz="2400" dirty="0" err="1" smtClean="0"/>
              <a:t>Nafcillin</a:t>
            </a:r>
            <a:r>
              <a:rPr lang="en-US" sz="2400" dirty="0" smtClean="0"/>
              <a:t> followed by oral </a:t>
            </a:r>
            <a:r>
              <a:rPr lang="en-US" sz="2400" dirty="0" err="1" smtClean="0"/>
              <a:t>Flocloxacillin</a:t>
            </a:r>
            <a:r>
              <a:rPr lang="en-US" sz="2400" dirty="0" smtClean="0"/>
              <a:t> , </a:t>
            </a:r>
            <a:r>
              <a:rPr lang="en-US" sz="2400" dirty="0" err="1" smtClean="0"/>
              <a:t>Dicloxacillin</a:t>
            </a:r>
            <a:r>
              <a:rPr lang="en-US" sz="2400" dirty="0" smtClean="0"/>
              <a:t> or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 .</a:t>
            </a:r>
            <a:r>
              <a:rPr lang="en-US" sz="2400" dirty="0" err="1" smtClean="0"/>
              <a:t>fucidic</a:t>
            </a:r>
            <a:r>
              <a:rPr lang="en-US" sz="2400" dirty="0" smtClean="0"/>
              <a:t> acid</a:t>
            </a:r>
          </a:p>
          <a:p>
            <a:r>
              <a:rPr lang="en-US" b="1" dirty="0" smtClean="0"/>
              <a:t>MRSA[</a:t>
            </a:r>
            <a:r>
              <a:rPr lang="en-US" b="1" dirty="0" err="1" smtClean="0"/>
              <a:t>methicillin</a:t>
            </a:r>
            <a:r>
              <a:rPr lang="en-US" b="1" dirty="0" smtClean="0"/>
              <a:t> resistant staph </a:t>
            </a:r>
            <a:r>
              <a:rPr lang="en-US" b="1" dirty="0" err="1" smtClean="0"/>
              <a:t>aureus</a:t>
            </a:r>
            <a:r>
              <a:rPr lang="en-US" b="1" dirty="0" smtClean="0"/>
              <a:t> ]</a:t>
            </a:r>
            <a:r>
              <a:rPr lang="en-US" dirty="0" smtClean="0"/>
              <a:t>: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followed by 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, </a:t>
            </a:r>
            <a:r>
              <a:rPr lang="en-US" sz="2400" dirty="0" err="1" smtClean="0"/>
              <a:t>Linezolid</a:t>
            </a:r>
            <a:r>
              <a:rPr lang="en-US" sz="2400" dirty="0" smtClean="0"/>
              <a:t>, or TMP-SMX.</a:t>
            </a:r>
          </a:p>
          <a:p>
            <a:r>
              <a:rPr lang="en-US" b="1" dirty="0" err="1" smtClean="0"/>
              <a:t>Polymicrobial</a:t>
            </a:r>
            <a:r>
              <a:rPr lang="en-US" b="1" dirty="0" smtClean="0"/>
              <a:t> infection</a:t>
            </a:r>
            <a:r>
              <a:rPr lang="en-US" dirty="0" smtClean="0"/>
              <a:t>: </a:t>
            </a:r>
            <a:r>
              <a:rPr lang="en-US" sz="2400" dirty="0" err="1" smtClean="0"/>
              <a:t>Ampicillin-Sulbactam</a:t>
            </a:r>
            <a:r>
              <a:rPr lang="en-US" sz="2400" dirty="0" smtClean="0"/>
              <a:t>, </a:t>
            </a:r>
            <a:r>
              <a:rPr lang="en-US" sz="2400" dirty="0" err="1" smtClean="0"/>
              <a:t>Piperacillin-Tazobactam</a:t>
            </a:r>
            <a:r>
              <a:rPr lang="en-US" sz="2400" dirty="0" smtClean="0"/>
              <a:t> or </a:t>
            </a:r>
            <a:r>
              <a:rPr lang="en-US" sz="2400" dirty="0" err="1" smtClean="0"/>
              <a:t>Quinolone</a:t>
            </a:r>
            <a:r>
              <a:rPr lang="en-US" sz="2400" dirty="0" smtClean="0"/>
              <a:t> with </a:t>
            </a:r>
            <a:r>
              <a:rPr lang="en-US" sz="2400" dirty="0" err="1" smtClean="0"/>
              <a:t>Metronidazole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Continue- treatment &amp;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err="1" smtClean="0"/>
              <a:t>S.epidermidis</a:t>
            </a:r>
            <a:r>
              <a:rPr lang="en-US" dirty="0" smtClean="0"/>
              <a:t>: </a:t>
            </a:r>
            <a:r>
              <a:rPr lang="en-US" sz="2000" dirty="0" err="1" smtClean="0"/>
              <a:t>Vancomycin</a:t>
            </a:r>
            <a:r>
              <a:rPr lang="en-US" sz="2000" dirty="0" smtClean="0"/>
              <a:t> and </a:t>
            </a:r>
            <a:r>
              <a:rPr lang="en-US" sz="2000" dirty="0" err="1" smtClean="0"/>
              <a:t>Rifampicin</a:t>
            </a:r>
            <a:endParaRPr lang="en-US" sz="2000" dirty="0" smtClean="0"/>
          </a:p>
          <a:p>
            <a:r>
              <a:rPr lang="en-US" i="1" dirty="0" err="1" smtClean="0"/>
              <a:t>Enterobacteriacae</a:t>
            </a:r>
            <a:r>
              <a:rPr lang="en-US" dirty="0" smtClean="0"/>
              <a:t>: </a:t>
            </a:r>
            <a:r>
              <a:rPr lang="en-US" sz="2000" dirty="0" err="1" smtClean="0"/>
              <a:t>Ceftriaxone</a:t>
            </a:r>
            <a:endParaRPr lang="en-US" sz="2000" dirty="0" smtClean="0"/>
          </a:p>
          <a:p>
            <a:r>
              <a:rPr lang="en-US" dirty="0" smtClean="0"/>
              <a:t>Other Gram negative bacilli: </a:t>
            </a:r>
            <a:r>
              <a:rPr lang="en-US" sz="2000" dirty="0" err="1" smtClean="0"/>
              <a:t>Quinolones</a:t>
            </a:r>
            <a:endParaRPr lang="en-US" sz="2000" dirty="0" smtClean="0"/>
          </a:p>
          <a:p>
            <a:r>
              <a:rPr lang="en-US" i="1" dirty="0" smtClean="0"/>
              <a:t>P. </a:t>
            </a:r>
            <a:r>
              <a:rPr lang="en-US" i="1" dirty="0" err="1" smtClean="0"/>
              <a:t>aeruginosa</a:t>
            </a:r>
            <a:r>
              <a:rPr lang="en-US" dirty="0" smtClean="0"/>
              <a:t>: </a:t>
            </a:r>
            <a:r>
              <a:rPr lang="en-US" sz="2000" dirty="0" err="1" smtClean="0"/>
              <a:t>Cefepime</a:t>
            </a:r>
            <a:r>
              <a:rPr lang="en-US" sz="2000" dirty="0" smtClean="0"/>
              <a:t>, </a:t>
            </a:r>
            <a:r>
              <a:rPr lang="en-US" sz="2000" dirty="0" err="1" smtClean="0"/>
              <a:t>Meropenem</a:t>
            </a:r>
            <a:r>
              <a:rPr lang="en-US" sz="2000" dirty="0" smtClean="0"/>
              <a:t>,  or </a:t>
            </a:r>
            <a:r>
              <a:rPr lang="en-US" sz="2000" dirty="0" err="1" smtClean="0"/>
              <a:t>Piperacillin</a:t>
            </a:r>
            <a:r>
              <a:rPr lang="en-US" sz="2000" dirty="0" smtClean="0"/>
              <a:t> +/- </a:t>
            </a:r>
            <a:r>
              <a:rPr lang="en-US" sz="2000" dirty="0" err="1" smtClean="0"/>
              <a:t>Aminoglycoside</a:t>
            </a:r>
            <a:r>
              <a:rPr lang="en-US" sz="2000" dirty="0" smtClean="0"/>
              <a:t>.</a:t>
            </a:r>
          </a:p>
          <a:p>
            <a:r>
              <a:rPr lang="en-US" dirty="0" smtClean="0"/>
              <a:t>Anaerobes: </a:t>
            </a:r>
            <a:r>
              <a:rPr lang="en-US" sz="2000" dirty="0" err="1" smtClean="0"/>
              <a:t>Metronidazole</a:t>
            </a:r>
            <a:r>
              <a:rPr lang="en-US" sz="2000" dirty="0" smtClean="0"/>
              <a:t> or </a:t>
            </a:r>
            <a:r>
              <a:rPr lang="en-US" sz="2000" dirty="0" err="1" smtClean="0"/>
              <a:t>Clindamycin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C00000"/>
                </a:solidFill>
              </a:rPr>
              <a:t>Surgery</a:t>
            </a:r>
            <a:r>
              <a:rPr lang="en-US" dirty="0" smtClean="0"/>
              <a:t> for neurological complications, </a:t>
            </a:r>
            <a:r>
              <a:rPr lang="en-US" dirty="0" err="1" smtClean="0"/>
              <a:t>paravertebral</a:t>
            </a:r>
            <a:r>
              <a:rPr lang="en-US" dirty="0" smtClean="0"/>
              <a:t> abscess  &amp; hip joint involvement.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Prognosis &amp; Complications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Early diagnosis and antibiotic treatment produce optimal results.</a:t>
            </a:r>
          </a:p>
          <a:p>
            <a:r>
              <a:rPr lang="en-US" dirty="0" smtClean="0"/>
              <a:t>Inadequate therapy result in relapse and chronic disease.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Complications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septicemia, metastatic abscesses, septic arthritis, chronic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loss of limb ,or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paravertebral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abscess.</a:t>
            </a:r>
          </a:p>
          <a:p>
            <a:r>
              <a:rPr lang="en-US" dirty="0" smtClean="0"/>
              <a:t>Monthly ESR for 3 months and at 6 months useful to document treatment.</a:t>
            </a:r>
          </a:p>
          <a:p>
            <a:r>
              <a:rPr lang="en-US" dirty="0" smtClean="0"/>
              <a:t>Cases due to contiguous source more difficult to eradicate .</a:t>
            </a:r>
            <a:r>
              <a:rPr lang="en-US" dirty="0" smtClean="0">
                <a:solidFill>
                  <a:srgbClr val="0070C0"/>
                </a:solidFill>
              </a:rPr>
              <a:t>Relapse common (50%) , surgery indicated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years, decades,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disease;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TB and fungal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clinically have indolent “chronic” course.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Etiology, Epidemiology &amp; Risk factors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General risk factors:</a:t>
            </a:r>
          </a:p>
          <a:p>
            <a:pPr>
              <a:buNone/>
            </a:pPr>
            <a:r>
              <a:rPr lang="en-US" dirty="0" smtClean="0"/>
              <a:t>Penetrating trauma</a:t>
            </a:r>
          </a:p>
          <a:p>
            <a:pPr>
              <a:buNone/>
            </a:pPr>
            <a:r>
              <a:rPr lang="en-US" dirty="0" smtClean="0"/>
              <a:t>Prosthetic devices</a:t>
            </a:r>
          </a:p>
          <a:p>
            <a:pPr>
              <a:buNone/>
            </a:pPr>
            <a:r>
              <a:rPr lang="en-US" dirty="0" smtClean="0"/>
              <a:t>Animal bites</a:t>
            </a:r>
          </a:p>
          <a:p>
            <a:pPr>
              <a:buNone/>
            </a:pPr>
            <a:r>
              <a:rPr lang="en-US" dirty="0" smtClean="0"/>
              <a:t>IV drug use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Host risk factors:</a:t>
            </a:r>
          </a:p>
          <a:p>
            <a:pPr>
              <a:buNone/>
            </a:pPr>
            <a:r>
              <a:rPr lang="en-US" dirty="0" smtClean="0"/>
              <a:t>Peripheral vascular disease</a:t>
            </a:r>
          </a:p>
          <a:p>
            <a:pPr>
              <a:buNone/>
            </a:pPr>
            <a:r>
              <a:rPr lang="en-US" dirty="0" smtClean="0"/>
              <a:t>Peripheral neuropathy</a:t>
            </a:r>
          </a:p>
          <a:p>
            <a:pPr>
              <a:buNone/>
            </a:pPr>
            <a:r>
              <a:rPr lang="en-US" dirty="0" smtClean="0"/>
              <a:t>Sickle cell disease, diabetes mellitus &amp; </a:t>
            </a:r>
            <a:r>
              <a:rPr lang="en-US" dirty="0" err="1" smtClean="0"/>
              <a:t>immunocompromised</a:t>
            </a:r>
            <a:r>
              <a:rPr lang="en-US" dirty="0" smtClean="0"/>
              <a:t>  states.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Extent of disease and outcome depends on general nutritional status of involved tissues, degree of bone necrosis, virulence of pathogen. 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S.aureus</a:t>
            </a:r>
            <a:r>
              <a:rPr lang="en-US" b="1" dirty="0" smtClean="0">
                <a:solidFill>
                  <a:srgbClr val="C00000"/>
                </a:solidFill>
              </a:rPr>
              <a:t> is the most common pathogen</a:t>
            </a:r>
          </a:p>
          <a:p>
            <a:r>
              <a:rPr lang="en-US" b="1" dirty="0" smtClean="0"/>
              <a:t>Other microorganisms:</a:t>
            </a:r>
            <a:r>
              <a:rPr lang="en-US" dirty="0" smtClean="0"/>
              <a:t> </a:t>
            </a:r>
            <a:r>
              <a:rPr lang="en-US" i="1" dirty="0" smtClean="0"/>
              <a:t>S.epidermidis,enterococci</a:t>
            </a:r>
            <a:r>
              <a:rPr lang="en-US" dirty="0" smtClean="0"/>
              <a:t>,streptococci,</a:t>
            </a:r>
            <a:r>
              <a:rPr lang="en-US" i="1" dirty="0" smtClean="0"/>
              <a:t>Enterobactericae,Pseudomonas, </a:t>
            </a:r>
            <a:r>
              <a:rPr lang="en-US" i="1" dirty="0" err="1" smtClean="0"/>
              <a:t>Acinetobacter</a:t>
            </a:r>
            <a:r>
              <a:rPr lang="en-US" dirty="0" smtClean="0"/>
              <a:t> spp., anaerobes (</a:t>
            </a:r>
            <a:r>
              <a:rPr lang="en-US" sz="2000" i="1" dirty="0" err="1" smtClean="0"/>
              <a:t>Bacteroides</a:t>
            </a:r>
            <a:r>
              <a:rPr lang="en-US" sz="2000" i="1" dirty="0" smtClean="0"/>
              <a:t>, anaerobic streptococci, Clostridium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Polymicrobial</a:t>
            </a:r>
            <a:r>
              <a:rPr lang="en-US" dirty="0" smtClean="0"/>
              <a:t> infection common with </a:t>
            </a:r>
            <a:r>
              <a:rPr lang="en-US" dirty="0" err="1" smtClean="0"/>
              <a:t>decubitus</a:t>
            </a:r>
            <a:r>
              <a:rPr lang="en-US" dirty="0" smtClean="0"/>
              <a:t> ulcers and diabetic foot infections.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Mycobacteria</a:t>
            </a:r>
            <a:r>
              <a:rPr lang="en-US" dirty="0" smtClean="0"/>
              <a:t> and fungi may be seen in </a:t>
            </a:r>
            <a:r>
              <a:rPr lang="en-US" dirty="0" err="1" smtClean="0"/>
              <a:t>immunosuppressed</a:t>
            </a:r>
            <a:r>
              <a:rPr lang="en-US" dirty="0" smtClean="0"/>
              <a:t> patients.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MTB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 primarily results from </a:t>
            </a:r>
            <a:r>
              <a:rPr lang="en-US" dirty="0" err="1" smtClean="0">
                <a:solidFill>
                  <a:srgbClr val="C00000"/>
                </a:solidFill>
              </a:rPr>
              <a:t>hemtogenous</a:t>
            </a:r>
            <a:r>
              <a:rPr lang="en-US" dirty="0" smtClean="0">
                <a:solidFill>
                  <a:srgbClr val="C00000"/>
                </a:solidFill>
              </a:rPr>
              <a:t> spread from lung foci or as an extension from a </a:t>
            </a:r>
            <a:r>
              <a:rPr lang="en-US" dirty="0" err="1" smtClean="0">
                <a:solidFill>
                  <a:srgbClr val="C00000"/>
                </a:solidFill>
              </a:rPr>
              <a:t>caseating</a:t>
            </a:r>
            <a:r>
              <a:rPr lang="en-US" dirty="0" smtClean="0">
                <a:solidFill>
                  <a:srgbClr val="C00000"/>
                </a:solidFill>
              </a:rPr>
              <a:t> lymph bone ( 50% in spine ,it resembles  </a:t>
            </a:r>
            <a:r>
              <a:rPr lang="en-US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oosteomylitisit</a:t>
            </a:r>
            <a:r>
              <a:rPr lang="en-US" dirty="0" smtClean="0">
                <a:solidFill>
                  <a:srgbClr val="C00000"/>
                </a:solidFill>
              </a:rPr>
              <a:t> .</a:t>
            </a:r>
          </a:p>
          <a:p>
            <a:r>
              <a:rPr lang="en-US" dirty="0" err="1" smtClean="0"/>
              <a:t>Hematogenous</a:t>
            </a:r>
            <a:r>
              <a:rPr lang="en-US" dirty="0" smtClean="0"/>
              <a:t> </a:t>
            </a:r>
            <a:r>
              <a:rPr lang="en-US" dirty="0" err="1" smtClean="0"/>
              <a:t>osteomyelitis</a:t>
            </a:r>
            <a:r>
              <a:rPr lang="en-US" dirty="0" smtClean="0"/>
              <a:t> due to fungi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Candida</a:t>
            </a:r>
            <a:r>
              <a:rPr lang="en-US" dirty="0" smtClean="0"/>
              <a:t> spp., </a:t>
            </a:r>
            <a:r>
              <a:rPr lang="en-US" i="1" dirty="0" err="1" smtClean="0"/>
              <a:t>Histoplasma</a:t>
            </a:r>
            <a:r>
              <a:rPr lang="en-US" i="1" dirty="0" smtClean="0"/>
              <a:t> </a:t>
            </a:r>
            <a:r>
              <a:rPr lang="en-US" i="1" dirty="0" err="1" smtClean="0"/>
              <a:t>capsulatum</a:t>
            </a:r>
            <a:r>
              <a:rPr lang="en-US" i="1" dirty="0" smtClean="0"/>
              <a:t>, </a:t>
            </a: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dirty="0" smtClean="0"/>
              <a:t>spp. and other fungi may occur.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Sinus tract, persistent wound drainage or a chronic non-healing ulcer are common presentations.</a:t>
            </a:r>
          </a:p>
          <a:p>
            <a:r>
              <a:rPr lang="en-US" dirty="0" smtClean="0"/>
              <a:t>Overlying skin may be scarred and adherent to the involved bone.</a:t>
            </a:r>
          </a:p>
          <a:p>
            <a:r>
              <a:rPr lang="en-US" dirty="0" smtClean="0"/>
              <a:t>Acute symptoms and systemic manifestations are uncommon.</a:t>
            </a:r>
          </a:p>
          <a:p>
            <a:r>
              <a:rPr lang="en-US" dirty="0" smtClean="0"/>
              <a:t>Local signs may be absent except during acute exacerbation.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  <a:r>
              <a:rPr lang="en-US" dirty="0" smtClean="0"/>
              <a:t> borne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trauma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Osteoid</a:t>
            </a:r>
            <a:r>
              <a:rPr lang="en-US" dirty="0" smtClean="0"/>
              <a:t> </a:t>
            </a:r>
            <a:r>
              <a:rPr lang="en-US" dirty="0" err="1" smtClean="0"/>
              <a:t>osteoma</a:t>
            </a:r>
            <a:endParaRPr lang="en-US" dirty="0" smtClean="0"/>
          </a:p>
          <a:p>
            <a:r>
              <a:rPr lang="en-US" dirty="0" err="1" smtClean="0"/>
              <a:t>Osteosarcoma</a:t>
            </a:r>
            <a:endParaRPr lang="en-US" dirty="0" smtClean="0"/>
          </a:p>
          <a:p>
            <a:r>
              <a:rPr lang="en-US" dirty="0" smtClean="0"/>
              <a:t>Secondary bony metastases</a:t>
            </a:r>
          </a:p>
          <a:p>
            <a:r>
              <a:rPr lang="en-US" dirty="0" smtClean="0"/>
              <a:t>Paget’s disease of the bone</a:t>
            </a:r>
          </a:p>
          <a:p>
            <a:r>
              <a:rPr lang="en-US" dirty="0" smtClean="0"/>
              <a:t>Gout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Blood culture not very helpful- because </a:t>
            </a:r>
            <a:r>
              <a:rPr lang="en-US" dirty="0" err="1" smtClean="0"/>
              <a:t>bacteremia</a:t>
            </a:r>
            <a:r>
              <a:rPr lang="en-US" dirty="0" smtClean="0"/>
              <a:t> is  rare.</a:t>
            </a:r>
          </a:p>
          <a:p>
            <a:r>
              <a:rPr lang="en-US" dirty="0" smtClean="0"/>
              <a:t>WBC  normal, ESR elevated but not specific.</a:t>
            </a:r>
          </a:p>
          <a:p>
            <a:r>
              <a:rPr lang="en-US" dirty="0" smtClean="0"/>
              <a:t>Radiologic changes complicated by the presence of bony abnormalities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MRI helpful for diagnosis and evaluation of extent of disease.</a:t>
            </a:r>
          </a:p>
          <a:p>
            <a:r>
              <a:rPr lang="en-US" dirty="0" smtClean="0"/>
              <a:t>Combined bone scan and Indium WBC scan.</a:t>
            </a:r>
          </a:p>
          <a:p>
            <a:r>
              <a:rPr lang="en-US" dirty="0" smtClean="0"/>
              <a:t>Wound /sinus culture not reliable. Isolation of MRSA or </a:t>
            </a:r>
            <a:r>
              <a:rPr lang="en-US" dirty="0" err="1" smtClean="0"/>
              <a:t>vancomycin</a:t>
            </a:r>
            <a:r>
              <a:rPr lang="en-US" dirty="0" smtClean="0"/>
              <a:t> resistant </a:t>
            </a:r>
            <a:r>
              <a:rPr lang="en-US" dirty="0" err="1" smtClean="0"/>
              <a:t>enterococci</a:t>
            </a:r>
            <a:r>
              <a:rPr lang="en-US" dirty="0" smtClean="0"/>
              <a:t> should initiate infection control measures.</a:t>
            </a:r>
          </a:p>
          <a:p>
            <a:r>
              <a:rPr lang="en-US" b="1" dirty="0" smtClean="0"/>
              <a:t>Definite microbiological diagnosis by culture of bone biopsy or FNA &amp; Histological examination)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Surgery for diagnosis and therapeutic purposes.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and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Parenteral</a:t>
            </a:r>
            <a:r>
              <a:rPr lang="en-US" dirty="0" smtClean="0">
                <a:solidFill>
                  <a:srgbClr val="002060"/>
                </a:solidFill>
              </a:rPr>
              <a:t> 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b="1" i="1" dirty="0" smtClean="0"/>
              <a:t>MSSA</a:t>
            </a:r>
            <a:r>
              <a:rPr lang="en-US" dirty="0" smtClean="0"/>
              <a:t>: </a:t>
            </a:r>
            <a:r>
              <a:rPr lang="en-US" dirty="0" err="1" smtClean="0"/>
              <a:t>parenteral</a:t>
            </a:r>
            <a:r>
              <a:rPr lang="en-US" dirty="0" smtClean="0"/>
              <a:t> </a:t>
            </a:r>
            <a:r>
              <a:rPr lang="en-US" dirty="0" err="1" smtClean="0"/>
              <a:t>Nafcillin</a:t>
            </a:r>
            <a:r>
              <a:rPr lang="en-US" dirty="0" smtClean="0"/>
              <a:t> followed by </a:t>
            </a:r>
            <a:r>
              <a:rPr lang="en-US" dirty="0" err="1" smtClean="0"/>
              <a:t>Dicloxacillin</a:t>
            </a:r>
            <a:endParaRPr lang="en-US" dirty="0" smtClean="0"/>
          </a:p>
          <a:p>
            <a:r>
              <a:rPr lang="en-US" b="1" i="1" dirty="0" smtClean="0"/>
              <a:t>MRSA &amp; </a:t>
            </a:r>
            <a:r>
              <a:rPr lang="en-US" b="1" i="1" dirty="0" err="1" smtClean="0"/>
              <a:t>S.epidermidis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r>
              <a:rPr lang="en-US" dirty="0" smtClean="0"/>
              <a:t> ( with added </a:t>
            </a:r>
            <a:r>
              <a:rPr lang="en-US" dirty="0" err="1" smtClean="0"/>
              <a:t>Rifampicin</a:t>
            </a:r>
            <a:r>
              <a:rPr lang="en-US" dirty="0" smtClean="0"/>
              <a:t> ) then oral </a:t>
            </a:r>
            <a:r>
              <a:rPr lang="en-US" dirty="0" err="1" smtClean="0"/>
              <a:t>Clindamycin</a:t>
            </a:r>
            <a:r>
              <a:rPr lang="en-US" dirty="0" smtClean="0"/>
              <a:t> or TMP-SMX.</a:t>
            </a:r>
          </a:p>
          <a:p>
            <a:r>
              <a:rPr lang="en-US" dirty="0" smtClean="0"/>
              <a:t>Other bacteria treat as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TB</a:t>
            </a:r>
            <a:r>
              <a:rPr lang="en-US" dirty="0" smtClean="0">
                <a:solidFill>
                  <a:srgbClr val="C00000"/>
                </a:solidFill>
              </a:rPr>
              <a:t>: 4 drugs : INH,RIF ,</a:t>
            </a:r>
            <a:r>
              <a:rPr lang="en-US" dirty="0" err="1" smtClean="0">
                <a:solidFill>
                  <a:srgbClr val="C00000"/>
                </a:solidFill>
              </a:rPr>
              <a:t>Pyrazinamide</a:t>
            </a:r>
            <a:r>
              <a:rPr lang="en-US" dirty="0" smtClean="0">
                <a:solidFill>
                  <a:srgbClr val="C00000"/>
                </a:solidFill>
              </a:rPr>
              <a:t> &amp; </a:t>
            </a:r>
            <a:r>
              <a:rPr lang="en-US" dirty="0" err="1" smtClean="0">
                <a:solidFill>
                  <a:srgbClr val="C00000"/>
                </a:solidFill>
              </a:rPr>
              <a:t>Ethambutol</a:t>
            </a:r>
            <a:r>
              <a:rPr lang="en-US" dirty="0" smtClean="0">
                <a:solidFill>
                  <a:srgbClr val="C00000"/>
                </a:solidFill>
              </a:rPr>
              <a:t> for 2 ms followed by RIF + INH for additional 4 </a:t>
            </a:r>
            <a:r>
              <a:rPr lang="en-US" dirty="0" err="1" smtClean="0">
                <a:solidFill>
                  <a:srgbClr val="C00000"/>
                </a:solidFill>
              </a:rPr>
              <a:t>ms.Brucella</a:t>
            </a:r>
            <a:r>
              <a:rPr lang="en-US" dirty="0" smtClean="0">
                <a:solidFill>
                  <a:srgbClr val="C00000"/>
                </a:solidFill>
              </a:rPr>
              <a:t> for 2-3 months by tow drugs </a:t>
            </a:r>
            <a:r>
              <a:rPr lang="en-US" dirty="0" err="1" smtClean="0">
                <a:solidFill>
                  <a:srgbClr val="C00000"/>
                </a:solidFill>
              </a:rPr>
              <a:t>eg</a:t>
            </a:r>
            <a:r>
              <a:rPr lang="en-US" dirty="0" smtClean="0">
                <a:solidFill>
                  <a:srgbClr val="C00000"/>
                </a:solidFill>
              </a:rPr>
              <a:t> tetracycline and </a:t>
            </a:r>
            <a:r>
              <a:rPr lang="en-US" dirty="0" err="1" smtClean="0">
                <a:solidFill>
                  <a:srgbClr val="C00000"/>
                </a:solidFill>
              </a:rPr>
              <a:t>rifampcin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Prognosis &amp; Complications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Relapses are frequent </a:t>
            </a:r>
          </a:p>
          <a:p>
            <a:r>
              <a:rPr lang="en-US" b="1" dirty="0" smtClean="0"/>
              <a:t>Complications:</a:t>
            </a:r>
          </a:p>
          <a:p>
            <a:pPr>
              <a:buNone/>
            </a:pPr>
            <a:r>
              <a:rPr lang="en-US" dirty="0" smtClean="0"/>
              <a:t>Recurrence</a:t>
            </a:r>
          </a:p>
          <a:p>
            <a:pPr>
              <a:buNone/>
            </a:pPr>
            <a:r>
              <a:rPr lang="en-US" dirty="0" smtClean="0"/>
              <a:t>Loss of limb or affected organ</a:t>
            </a:r>
          </a:p>
          <a:p>
            <a:pPr>
              <a:buNone/>
            </a:pPr>
            <a:r>
              <a:rPr lang="en-US" dirty="0" smtClean="0"/>
              <a:t>Pathological fractures</a:t>
            </a:r>
          </a:p>
          <a:p>
            <a:pPr>
              <a:buNone/>
            </a:pPr>
            <a:r>
              <a:rPr lang="en-US" dirty="0" smtClean="0"/>
              <a:t>Primary </a:t>
            </a:r>
            <a:r>
              <a:rPr lang="en-US" dirty="0" err="1" smtClean="0"/>
              <a:t>epidermoid</a:t>
            </a:r>
            <a:r>
              <a:rPr lang="en-US" dirty="0" smtClean="0"/>
              <a:t> carcinoma of sinus tract</a:t>
            </a:r>
          </a:p>
          <a:p>
            <a:pPr>
              <a:buNone/>
            </a:pPr>
            <a:r>
              <a:rPr lang="en-US" dirty="0" smtClean="0"/>
              <a:t>Malignant </a:t>
            </a:r>
            <a:r>
              <a:rPr lang="en-US" dirty="0" err="1" smtClean="0"/>
              <a:t>histocytoma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Secondary </a:t>
            </a:r>
            <a:r>
              <a:rPr lang="en-US" dirty="0" err="1" smtClean="0"/>
              <a:t>amyloidosis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Lymphoma &amp; multiple myeloma( rare)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Blood culture &amp; Bone images and cases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2057400" cy="2286000"/>
          </a:xfrm>
          <a:prstGeom prst="rect">
            <a:avLst/>
          </a:prstGeom>
          <a:noFill/>
        </p:spPr>
      </p:pic>
      <p:pic>
        <p:nvPicPr>
          <p:cNvPr id="99334" name="Picture 6" descr="http://t2.gstatic.com/images?q=tbn:THEEWTMnS8QxyM:http://farm1.static.flickr.com/200/495054326_dd31f8723e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447800"/>
            <a:ext cx="1885950" cy="1924050"/>
          </a:xfrm>
          <a:prstGeom prst="rect">
            <a:avLst/>
          </a:prstGeom>
          <a:noFill/>
        </p:spPr>
      </p:pic>
      <p:pic>
        <p:nvPicPr>
          <p:cNvPr id="99336" name="Picture 8" descr="http://t2.gstatic.com/images?q=tbn:eWShvuUpUsluOM:http://www0.sun.ac.za/ortho/webct-ortho/osteitis/osteomyelitis-arthr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9812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3886200"/>
            <a:ext cx="2286000" cy="21336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" y="42672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Infectious Arthritis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/>
              <a:t>is inflammation of the joint space secondary to infection.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Generally affects a single joint[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monoarthrits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] and result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inflammation.raremore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than one joint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i.e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[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poltarthritis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Hematogenous</a:t>
            </a:r>
            <a:r>
              <a:rPr lang="en-US" dirty="0" smtClean="0">
                <a:solidFill>
                  <a:srgbClr val="C00000"/>
                </a:solidFill>
              </a:rPr>
              <a:t> seeding of joint is most common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Pain, swelling, limitation of movement common symptoms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Diagnosis by </a:t>
            </a:r>
            <a:r>
              <a:rPr lang="en-US" dirty="0" err="1" smtClean="0">
                <a:solidFill>
                  <a:srgbClr val="7030A0"/>
                </a:solidFill>
              </a:rPr>
              <a:t>arthocentesis</a:t>
            </a:r>
            <a:r>
              <a:rPr lang="en-US" dirty="0" smtClean="0">
                <a:solidFill>
                  <a:srgbClr val="7030A0"/>
                </a:solidFill>
              </a:rPr>
              <a:t> to obtain </a:t>
            </a:r>
            <a:r>
              <a:rPr lang="en-US" dirty="0" err="1" smtClean="0">
                <a:solidFill>
                  <a:srgbClr val="7030A0"/>
                </a:solidFill>
              </a:rPr>
              <a:t>cynovial</a:t>
            </a:r>
            <a:r>
              <a:rPr lang="en-US" dirty="0" smtClean="0">
                <a:solidFill>
                  <a:srgbClr val="7030A0"/>
                </a:solidFill>
              </a:rPr>
              <a:t> fluid for analysis and also blood </a:t>
            </a:r>
            <a:r>
              <a:rPr lang="en-US" dirty="0" err="1" smtClean="0">
                <a:solidFill>
                  <a:srgbClr val="7030A0"/>
                </a:solidFill>
              </a:rPr>
              <a:t>culure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Gram stain, culture &amp; sensitivity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Drainage &amp; antimicrobial therapy important management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Etiology, Epidemiology&amp; Risk factors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infection most common cause in young, sexually active adults caused by </a:t>
            </a:r>
            <a:r>
              <a:rPr lang="en-US" i="1" dirty="0" err="1" smtClean="0"/>
              <a:t>Neisseria</a:t>
            </a:r>
            <a:r>
              <a:rPr lang="en-US" i="1" dirty="0" smtClean="0"/>
              <a:t> </a:t>
            </a:r>
            <a:r>
              <a:rPr lang="en-US" i="1" dirty="0" err="1" smtClean="0"/>
              <a:t>gonorrheae</a:t>
            </a:r>
            <a:r>
              <a:rPr lang="en-US" i="1" dirty="0" smtClean="0"/>
              <a:t> </a:t>
            </a:r>
            <a:r>
              <a:rPr lang="en-US" dirty="0" smtClean="0"/>
              <a:t>leads to disseminated infection secondary to  </a:t>
            </a:r>
            <a:r>
              <a:rPr lang="en-US" dirty="0" err="1" smtClean="0"/>
              <a:t>urethritis</a:t>
            </a:r>
            <a:r>
              <a:rPr lang="en-US" dirty="0" smtClean="0"/>
              <a:t>/</a:t>
            </a:r>
            <a:r>
              <a:rPr lang="en-US" dirty="0" err="1" smtClean="0"/>
              <a:t>cervicitis</a:t>
            </a:r>
            <a:r>
              <a:rPr lang="en-US" dirty="0" smtClean="0"/>
              <a:t>.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Initially present with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polyarthralgia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tenosynovitis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fever,skin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lesions. If untreated leads 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monoarthritis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Nongonococcal</a:t>
            </a:r>
            <a:r>
              <a:rPr lang="en-US" dirty="0" smtClean="0">
                <a:solidFill>
                  <a:srgbClr val="002060"/>
                </a:solidFill>
              </a:rPr>
              <a:t> arthritis occurs in older adults. Results from introduction of organisms into joint space as a results of </a:t>
            </a:r>
            <a:r>
              <a:rPr lang="en-US" dirty="0" err="1" smtClean="0">
                <a:solidFill>
                  <a:srgbClr val="002060"/>
                </a:solidFill>
              </a:rPr>
              <a:t>bacteremia</a:t>
            </a:r>
            <a:r>
              <a:rPr lang="en-US" dirty="0" smtClean="0">
                <a:solidFill>
                  <a:srgbClr val="002060"/>
                </a:solidFill>
              </a:rPr>
              <a:t> or </a:t>
            </a:r>
            <a:r>
              <a:rPr lang="en-US" dirty="0" err="1" smtClean="0">
                <a:solidFill>
                  <a:srgbClr val="002060"/>
                </a:solidFill>
              </a:rPr>
              <a:t>fungemia</a:t>
            </a:r>
            <a:r>
              <a:rPr lang="en-US" dirty="0" smtClean="0">
                <a:solidFill>
                  <a:srgbClr val="002060"/>
                </a:solidFill>
              </a:rPr>
              <a:t> from infection at other body sites.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Occasionally results from direct trauma, procedures (</a:t>
            </a:r>
            <a:r>
              <a:rPr lang="en-US" dirty="0" smtClean="0">
                <a:solidFill>
                  <a:srgbClr val="C00000"/>
                </a:solidFill>
              </a:rPr>
              <a:t>arthroscopy</a:t>
            </a:r>
            <a:r>
              <a:rPr lang="en-US" dirty="0" smtClean="0"/>
              <a:t>) or from contiguous soft tissue infection.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C00000"/>
                </a:solidFill>
              </a:rPr>
              <a:t>S.aureus</a:t>
            </a:r>
            <a:r>
              <a:rPr lang="en-US" dirty="0" smtClean="0">
                <a:solidFill>
                  <a:srgbClr val="C00000"/>
                </a:solidFill>
              </a:rPr>
              <a:t> is most common cause. Other organisms : streptococci and aerobic Gram negative bacilli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Lyme disease in endemic areas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sickle cell disease and like </a:t>
            </a:r>
            <a:r>
              <a:rPr lang="en-US" dirty="0" err="1" smtClean="0"/>
              <a:t>osteomylitis</a:t>
            </a:r>
            <a:r>
              <a:rPr lang="en-US" dirty="0" smtClean="0"/>
              <a:t> it is caused by </a:t>
            </a:r>
            <a:r>
              <a:rPr lang="en-US" dirty="0" smtClean="0">
                <a:solidFill>
                  <a:srgbClr val="FF0000"/>
                </a:solidFill>
              </a:rPr>
              <a:t>salmonella species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children less than 3 -4 years invasive </a:t>
            </a:r>
            <a:r>
              <a:rPr lang="en-US" dirty="0" err="1" smtClean="0">
                <a:solidFill>
                  <a:srgbClr val="FF0000"/>
                </a:solidFill>
              </a:rPr>
              <a:t>Haemophilus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influenzae</a:t>
            </a:r>
            <a:r>
              <a:rPr lang="en-US" dirty="0" smtClean="0">
                <a:solidFill>
                  <a:srgbClr val="FF0000"/>
                </a:solidFill>
              </a:rPr>
              <a:t> causes arthritis and </a:t>
            </a:r>
            <a:r>
              <a:rPr lang="en-US" dirty="0" err="1" smtClean="0">
                <a:solidFill>
                  <a:srgbClr val="FF0000"/>
                </a:solidFill>
              </a:rPr>
              <a:t>osteomylitis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Chronic arthritis may be due to </a:t>
            </a:r>
            <a:r>
              <a:rPr lang="en-US" dirty="0" smtClean="0">
                <a:solidFill>
                  <a:srgbClr val="FF0000"/>
                </a:solidFill>
              </a:rPr>
              <a:t>MTB, </a:t>
            </a:r>
            <a:r>
              <a:rPr lang="en-US" dirty="0" err="1" smtClean="0">
                <a:solidFill>
                  <a:srgbClr val="FF0000"/>
                </a:solidFill>
              </a:rPr>
              <a:t>brucella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or fungi</a:t>
            </a:r>
          </a:p>
          <a:p>
            <a:r>
              <a:rPr lang="en-US" b="1" dirty="0" smtClean="0"/>
              <a:t>Risk factors</a:t>
            </a:r>
            <a:r>
              <a:rPr lang="en-US" dirty="0" smtClean="0"/>
              <a:t>: age, diabetes, </a:t>
            </a:r>
            <a:r>
              <a:rPr lang="en-US" dirty="0" err="1" smtClean="0"/>
              <a:t>immunosuppresion</a:t>
            </a:r>
            <a:r>
              <a:rPr lang="en-US" dirty="0" smtClean="0"/>
              <a:t>, IV drug use,  CV catheters, prior joint damage (rheumatoid arthritis) or procedure (</a:t>
            </a:r>
            <a:r>
              <a:rPr lang="en-US" dirty="0" smtClean="0">
                <a:solidFill>
                  <a:srgbClr val="0070C0"/>
                </a:solidFill>
              </a:rPr>
              <a:t>arthroscopy</a:t>
            </a:r>
            <a:r>
              <a:rPr lang="en-US" dirty="0" smtClean="0"/>
              <a:t>),H/O sexually transmitted diseases.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Patient Presentation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Gonococcal</a:t>
            </a:r>
            <a:r>
              <a:rPr lang="en-US" b="1" dirty="0" smtClean="0">
                <a:solidFill>
                  <a:srgbClr val="0070C0"/>
                </a:solidFill>
              </a:rPr>
              <a:t> arthritis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Early disease</a:t>
            </a:r>
            <a:r>
              <a:rPr lang="en-US" dirty="0" smtClean="0"/>
              <a:t>: fever, rash, </a:t>
            </a:r>
            <a:r>
              <a:rPr lang="en-US" dirty="0" err="1" smtClean="0"/>
              <a:t>tenosynovitis</a:t>
            </a:r>
            <a:r>
              <a:rPr lang="en-US" dirty="0" smtClean="0"/>
              <a:t> ( </a:t>
            </a:r>
            <a:r>
              <a:rPr lang="en-US" sz="2000" dirty="0" smtClean="0"/>
              <a:t>especially of hands, wrists</a:t>
            </a:r>
            <a:r>
              <a:rPr lang="en-US" dirty="0" smtClean="0"/>
              <a:t>), </a:t>
            </a:r>
            <a:r>
              <a:rPr lang="en-US" dirty="0" err="1" smtClean="0"/>
              <a:t>polyarthralgia</a:t>
            </a:r>
            <a:r>
              <a:rPr lang="en-US" dirty="0" smtClean="0"/>
              <a:t> resulting from non-</a:t>
            </a:r>
            <a:r>
              <a:rPr lang="en-US" dirty="0" err="1" smtClean="0"/>
              <a:t>suppurative</a:t>
            </a:r>
            <a:r>
              <a:rPr lang="en-US" dirty="0" smtClean="0"/>
              <a:t> arthritis.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Late disease</a:t>
            </a:r>
            <a:r>
              <a:rPr lang="en-US" dirty="0" smtClean="0"/>
              <a:t>: </a:t>
            </a:r>
            <a:r>
              <a:rPr lang="en-US" dirty="0" err="1" smtClean="0"/>
              <a:t>monoarticular</a:t>
            </a:r>
            <a:r>
              <a:rPr lang="en-US" dirty="0" smtClean="0"/>
              <a:t>, </a:t>
            </a:r>
            <a:r>
              <a:rPr lang="en-US" dirty="0" err="1" smtClean="0"/>
              <a:t>suppurative</a:t>
            </a:r>
            <a:r>
              <a:rPr lang="en-US" dirty="0" smtClean="0"/>
              <a:t> arthritis.</a:t>
            </a:r>
          </a:p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Non-</a:t>
            </a:r>
            <a:r>
              <a:rPr lang="en-US" b="1" dirty="0" err="1" smtClean="0">
                <a:solidFill>
                  <a:srgbClr val="0070C0"/>
                </a:solidFill>
              </a:rPr>
              <a:t>gonococcal</a:t>
            </a:r>
            <a:r>
              <a:rPr lang="en-US" b="1" dirty="0" smtClean="0">
                <a:solidFill>
                  <a:srgbClr val="0070C0"/>
                </a:solidFill>
              </a:rPr>
              <a:t> arthritis</a:t>
            </a:r>
          </a:p>
          <a:p>
            <a:pPr marL="514350" indent="-514350">
              <a:buNone/>
            </a:pPr>
            <a:r>
              <a:rPr lang="en-US" dirty="0" err="1" smtClean="0"/>
              <a:t>Monoarthicular</a:t>
            </a:r>
            <a:r>
              <a:rPr lang="en-US" dirty="0" smtClean="0"/>
              <a:t> </a:t>
            </a:r>
            <a:r>
              <a:rPr lang="en-US" dirty="0" err="1" smtClean="0"/>
              <a:t>suppurative</a:t>
            </a:r>
            <a:r>
              <a:rPr lang="en-US" dirty="0" smtClean="0"/>
              <a:t> arthritis ( </a:t>
            </a:r>
            <a:r>
              <a:rPr lang="en-US" sz="2000" dirty="0" smtClean="0"/>
              <a:t>knee, wrist most common</a:t>
            </a:r>
            <a:r>
              <a:rPr lang="en-US" dirty="0" smtClean="0"/>
              <a:t>),fever, pain, limitation of joint movement, swollen and tender joint, joint effusion, limited range of movement.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Sternoclavecular</a:t>
            </a:r>
            <a:r>
              <a:rPr lang="en-US" dirty="0" smtClean="0"/>
              <a:t> or </a:t>
            </a:r>
            <a:r>
              <a:rPr lang="en-US" dirty="0" err="1" smtClean="0"/>
              <a:t>Sacroilliac</a:t>
            </a:r>
            <a:r>
              <a:rPr lang="en-US" dirty="0" smtClean="0"/>
              <a:t> joint pain in IV drug users( </a:t>
            </a:r>
            <a:r>
              <a:rPr lang="en-US" b="1" dirty="0" smtClean="0">
                <a:solidFill>
                  <a:srgbClr val="0070C0"/>
                </a:solidFill>
              </a:rPr>
              <a:t>commonly </a:t>
            </a:r>
            <a:r>
              <a:rPr lang="en-US" b="1" i="1" dirty="0" err="1" smtClean="0">
                <a:solidFill>
                  <a:srgbClr val="0070C0"/>
                </a:solidFill>
              </a:rPr>
              <a:t>P.aeruginosa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Immunocommpromized</a:t>
            </a:r>
            <a:r>
              <a:rPr lang="en-US" dirty="0" smtClean="0"/>
              <a:t> hosts: disseminated </a:t>
            </a:r>
            <a:r>
              <a:rPr lang="en-US" b="1" dirty="0" smtClean="0"/>
              <a:t>fungal </a:t>
            </a:r>
            <a:r>
              <a:rPr lang="en-US" dirty="0" smtClean="0"/>
              <a:t>or </a:t>
            </a:r>
            <a:r>
              <a:rPr lang="en-US" b="1" dirty="0" err="1" smtClean="0"/>
              <a:t>mycobacterial</a:t>
            </a:r>
            <a:r>
              <a:rPr lang="en-US" dirty="0" smtClean="0"/>
              <a:t> disease may present as septic arthritis.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Acute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osteomyelitis</a:t>
            </a:r>
            <a:r>
              <a:rPr lang="en-US" dirty="0" smtClean="0"/>
              <a:t> is acute infectious process of the bone and bone marrow 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the pathogen can reach the bone ?</a:t>
            </a:r>
          </a:p>
          <a:p>
            <a:pPr>
              <a:buNone/>
            </a:pPr>
            <a:r>
              <a:rPr lang="en-US" dirty="0" smtClean="0"/>
              <a:t>1- </a:t>
            </a:r>
            <a:r>
              <a:rPr lang="en-US" b="1" dirty="0" err="1" smtClean="0"/>
              <a:t>Hematogenous</a:t>
            </a:r>
            <a:r>
              <a:rPr lang="en-US" b="1" dirty="0" smtClean="0"/>
              <a:t> route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/>
              <a:t>Contiguous soft tissue focus </a:t>
            </a:r>
            <a:r>
              <a:rPr lang="en-US" dirty="0" smtClean="0"/>
              <a:t>( </a:t>
            </a:r>
            <a:r>
              <a:rPr lang="en-US" sz="1800" dirty="0" smtClean="0"/>
              <a:t>post operative infection, contaminated open fracture, soft tissue infection , puncture wounds)</a:t>
            </a:r>
          </a:p>
          <a:p>
            <a:pPr>
              <a:buNone/>
            </a:pPr>
            <a:r>
              <a:rPr lang="en-US" sz="2400" dirty="0" smtClean="0"/>
              <a:t>3- </a:t>
            </a:r>
            <a:r>
              <a:rPr lang="en-US" sz="2400" b="1" dirty="0" smtClean="0"/>
              <a:t>In association with peripheral vascular disease </a:t>
            </a:r>
            <a:r>
              <a:rPr lang="en-US" sz="1800" dirty="0" smtClean="0"/>
              <a:t>(diabetes mellitus ,severe atherosclerosis, </a:t>
            </a:r>
            <a:r>
              <a:rPr lang="en-US" sz="1800" dirty="0" err="1" smtClean="0"/>
              <a:t>vasculitis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Can have a short duration </a:t>
            </a:r>
            <a:r>
              <a:rPr lang="en-US" sz="1800" dirty="0" smtClean="0"/>
              <a:t>( few days for </a:t>
            </a:r>
            <a:r>
              <a:rPr lang="en-US" sz="1800" dirty="0" err="1" smtClean="0"/>
              <a:t>hematogenously</a:t>
            </a:r>
            <a:r>
              <a:rPr lang="en-US" sz="1800" dirty="0" smtClean="0"/>
              <a:t> acquired infection) </a:t>
            </a:r>
            <a:r>
              <a:rPr lang="en-US" sz="2400" dirty="0" smtClean="0">
                <a:solidFill>
                  <a:srgbClr val="002060"/>
                </a:solidFill>
              </a:rPr>
              <a:t>or may last several weeks to months</a:t>
            </a:r>
            <a:r>
              <a:rPr lang="en-US" sz="2400" dirty="0" smtClean="0"/>
              <a:t>( </a:t>
            </a:r>
            <a:r>
              <a:rPr lang="en-US" sz="1800" dirty="0" smtClean="0"/>
              <a:t>if secondary to contiguous focus of infection)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Differential Diagnosis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Crystal –induced arthritis </a:t>
            </a:r>
            <a:r>
              <a:rPr lang="en-US" dirty="0" smtClean="0">
                <a:solidFill>
                  <a:srgbClr val="0070C0"/>
                </a:solidFill>
              </a:rPr>
              <a:t>( gout, </a:t>
            </a:r>
            <a:r>
              <a:rPr lang="en-US" dirty="0" err="1" smtClean="0">
                <a:solidFill>
                  <a:srgbClr val="0070C0"/>
                </a:solidFill>
              </a:rPr>
              <a:t>pseudogout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Noninfectious inflammatory arthritis </a:t>
            </a:r>
            <a:r>
              <a:rPr lang="en-US" dirty="0" smtClean="0">
                <a:solidFill>
                  <a:srgbClr val="0070C0"/>
                </a:solidFill>
              </a:rPr>
              <a:t>( acute rheumatoid arthritis)</a:t>
            </a:r>
          </a:p>
          <a:p>
            <a:r>
              <a:rPr lang="en-US" dirty="0" smtClean="0"/>
              <a:t>Reactive arthritis </a:t>
            </a:r>
            <a:r>
              <a:rPr lang="en-US" dirty="0" smtClean="0">
                <a:solidFill>
                  <a:srgbClr val="0070C0"/>
                </a:solidFill>
              </a:rPr>
              <a:t>( Reiter syndrome, acute rheumatic fever)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Viral arthritis </a:t>
            </a:r>
            <a:r>
              <a:rPr lang="en-US" dirty="0" smtClean="0">
                <a:solidFill>
                  <a:srgbClr val="0070C0"/>
                </a:solidFill>
              </a:rPr>
              <a:t>( Parvovirus B19, Hepatitis B virus).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Diagnosis of Infectious Arthritis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History/examination to exclude systemic illness. </a:t>
            </a:r>
            <a:r>
              <a:rPr lang="en-US" dirty="0" smtClean="0">
                <a:solidFill>
                  <a:srgbClr val="C00000"/>
                </a:solidFill>
              </a:rPr>
              <a:t>Note H/O tick exposure in endemic areas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Arthrocentesis</a:t>
            </a:r>
            <a:r>
              <a:rPr lang="en-US" dirty="0" smtClean="0"/>
              <a:t> should be done as soon as possible; </a:t>
            </a:r>
            <a:r>
              <a:rPr lang="en-US" dirty="0" smtClean="0">
                <a:solidFill>
                  <a:srgbClr val="002060"/>
                </a:solidFill>
              </a:rPr>
              <a:t>1-Synovial fluid is cloudy and purulent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2- Leukocyte count generally &gt; 50,000/mm3,with &gt; 75 % PMN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3- Gram stain and culture are positive in &gt;90% of cases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4-Exclude crystal deposition arthritis or noninfectious inflammatory arthritis.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Blood cultures indicated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 err="1" smtClean="0">
                <a:solidFill>
                  <a:srgbClr val="002060"/>
                </a:solidFill>
              </a:rPr>
              <a:t>gonococcal</a:t>
            </a:r>
            <a:r>
              <a:rPr lang="en-US" dirty="0" smtClean="0">
                <a:solidFill>
                  <a:srgbClr val="002060"/>
                </a:solidFill>
              </a:rPr>
              <a:t> infection suspected, take specimen from cervix, urethra, rectum &amp; pharynx for culture or DNA testing for </a:t>
            </a:r>
            <a:r>
              <a:rPr lang="en-US" i="1" dirty="0" err="1" smtClean="0">
                <a:solidFill>
                  <a:srgbClr val="002060"/>
                </a:solidFill>
              </a:rPr>
              <a:t>N.gonorrheae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-</a:t>
            </a:r>
            <a:r>
              <a:rPr lang="en-US" dirty="0" smtClean="0">
                <a:solidFill>
                  <a:srgbClr val="00B050"/>
                </a:solidFill>
              </a:rPr>
              <a:t>Urine may be used for DNA testing also.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smtClean="0">
                <a:solidFill>
                  <a:srgbClr val="0070C0"/>
                </a:solidFill>
              </a:rPr>
              <a:t>Culture of joint fluid, skin lesions and blood culture also indicated.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Treatment &amp; Management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Arthrocentesis</a:t>
            </a:r>
            <a:r>
              <a:rPr lang="en-US" dirty="0" smtClean="0">
                <a:solidFill>
                  <a:srgbClr val="C00000"/>
                </a:solidFill>
              </a:rPr>
              <a:t> with drainage of infected synovial fluid.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Repeated therapeutic </a:t>
            </a:r>
            <a:r>
              <a:rPr lang="en-US" dirty="0" err="1" smtClean="0">
                <a:solidFill>
                  <a:srgbClr val="0070C0"/>
                </a:solidFill>
              </a:rPr>
              <a:t>arthrocentesis</a:t>
            </a:r>
            <a:r>
              <a:rPr lang="en-US" dirty="0" smtClean="0">
                <a:solidFill>
                  <a:srgbClr val="0070C0"/>
                </a:solidFill>
              </a:rPr>
              <a:t> often needed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Occassionally</a:t>
            </a:r>
            <a:r>
              <a:rPr lang="en-US" dirty="0" smtClean="0">
                <a:solidFill>
                  <a:srgbClr val="0070C0"/>
                </a:solidFill>
              </a:rPr>
              <a:t>, arthroscopic or surgical drainage/debridement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Antimicrobial therapy should be directed at suspected </a:t>
            </a:r>
            <a:r>
              <a:rPr lang="en-US" dirty="0" err="1" smtClean="0">
                <a:solidFill>
                  <a:srgbClr val="7030A0"/>
                </a:solidFill>
              </a:rPr>
              <a:t>suspected</a:t>
            </a:r>
            <a:r>
              <a:rPr lang="en-US" dirty="0" smtClean="0">
                <a:solidFill>
                  <a:srgbClr val="7030A0"/>
                </a:solidFill>
              </a:rPr>
              <a:t> and susceptibility 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Gonococcal</a:t>
            </a:r>
            <a:r>
              <a:rPr lang="en-US" b="1" dirty="0" smtClean="0"/>
              <a:t> arthritis</a:t>
            </a:r>
            <a:r>
              <a:rPr lang="en-US" dirty="0" smtClean="0"/>
              <a:t>: IV </a:t>
            </a:r>
            <a:r>
              <a:rPr lang="en-US" dirty="0" err="1" smtClean="0"/>
              <a:t>Ceftriaxone</a:t>
            </a:r>
            <a:r>
              <a:rPr lang="en-US" dirty="0" smtClean="0"/>
              <a:t> ( </a:t>
            </a:r>
            <a:r>
              <a:rPr lang="en-US" sz="2000" dirty="0" smtClean="0"/>
              <a:t>or Ciprofloxacin or </a:t>
            </a:r>
            <a:r>
              <a:rPr lang="en-US" sz="2000" dirty="0" err="1" smtClean="0"/>
              <a:t>Ofloxacin</a:t>
            </a:r>
            <a:r>
              <a:rPr lang="en-US" dirty="0" smtClean="0"/>
              <a:t>) then switch to oral </a:t>
            </a:r>
            <a:r>
              <a:rPr lang="en-US" dirty="0" err="1" smtClean="0"/>
              <a:t>Quinolone</a:t>
            </a:r>
            <a:r>
              <a:rPr lang="en-US" dirty="0" smtClean="0"/>
              <a:t> or </a:t>
            </a:r>
            <a:r>
              <a:rPr lang="en-US" dirty="0" err="1" smtClean="0"/>
              <a:t>Cefixime</a:t>
            </a:r>
            <a:r>
              <a:rPr lang="en-US" dirty="0" smtClean="0"/>
              <a:t> for 7-10 days.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Nongonococcal</a:t>
            </a:r>
            <a:r>
              <a:rPr lang="en-US" b="1" dirty="0" smtClean="0"/>
              <a:t> </a:t>
            </a:r>
            <a:r>
              <a:rPr lang="en-US" b="1" dirty="0" err="1" smtClean="0"/>
              <a:t>infectiuos</a:t>
            </a:r>
            <a:r>
              <a:rPr lang="en-US" b="1" dirty="0" smtClean="0"/>
              <a:t> arthritis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Nafcillin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Streptococci: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Pesudomonas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	.</a:t>
            </a:r>
            <a:r>
              <a:rPr lang="en-US" dirty="0" err="1" smtClean="0"/>
              <a:t>influnzae</a:t>
            </a:r>
            <a:r>
              <a:rPr lang="en-US" dirty="0" smtClean="0"/>
              <a:t> is treated by </a:t>
            </a:r>
            <a:r>
              <a:rPr lang="en-US" dirty="0" err="1" smtClean="0"/>
              <a:t>ceftiaxone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Animal bite </a:t>
            </a:r>
            <a:r>
              <a:rPr lang="en-US" dirty="0" smtClean="0"/>
              <a:t>: </a:t>
            </a:r>
            <a:r>
              <a:rPr lang="en-US" dirty="0" err="1" smtClean="0"/>
              <a:t>Ampicillin-Sulbactam</a:t>
            </a: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0070C0"/>
                </a:solidFill>
              </a:rPr>
              <a:t>Lyme disease arthritis</a:t>
            </a:r>
            <a:r>
              <a:rPr lang="en-US" dirty="0" smtClean="0"/>
              <a:t>: </a:t>
            </a:r>
            <a:r>
              <a:rPr lang="en-US" dirty="0" err="1" smtClean="0"/>
              <a:t>Doxycycline</a:t>
            </a:r>
            <a:r>
              <a:rPr lang="en-US" dirty="0" smtClean="0"/>
              <a:t> for 1 month.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Prognosis &amp; Complications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Nongonococcal</a:t>
            </a:r>
            <a:r>
              <a:rPr lang="en-US" dirty="0" smtClean="0">
                <a:solidFill>
                  <a:srgbClr val="C00000"/>
                </a:solidFill>
              </a:rPr>
              <a:t> arthritis: can result in scarring with limitation of movement, ambulation is affected in 50% of cases.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Risk factors for long –term adverse </a:t>
            </a:r>
            <a:r>
              <a:rPr lang="en-US" dirty="0" err="1" smtClean="0">
                <a:solidFill>
                  <a:srgbClr val="002060"/>
                </a:solidFill>
              </a:rPr>
              <a:t>sequellae</a:t>
            </a:r>
            <a:r>
              <a:rPr lang="en-US" dirty="0" smtClean="0">
                <a:solidFill>
                  <a:srgbClr val="002060"/>
                </a:solidFill>
              </a:rPr>
              <a:t> include: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Age, prior rheumatoid arthritis, poly-</a:t>
            </a:r>
            <a:r>
              <a:rPr lang="en-US" dirty="0" err="1" smtClean="0">
                <a:solidFill>
                  <a:srgbClr val="002060"/>
                </a:solidFill>
              </a:rPr>
              <a:t>articular</a:t>
            </a:r>
            <a:r>
              <a:rPr lang="en-US" dirty="0" smtClean="0">
                <a:solidFill>
                  <a:srgbClr val="002060"/>
                </a:solidFill>
              </a:rPr>
              <a:t> joint involvement, hip or shoulder involvement, virulent pathogens and delayed initiation or response to therapy.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eW4cuvhqCCKUnM:http://ajs.sagepub.com/content/35/7/1059/F1.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971800" cy="22098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3SE14OFBbJRkFM:http://www.agrabilityproject.org/images/clip_image005_00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17414" name="Picture 6" descr="http://www.myoops.org/twocw/tufts/courses/6/content/D207699/C246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34290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vEOaO9pLIY7cvM:http://www.aurorahealthcare.org/healthgate/images/si555505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2209800" cy="2209800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v4Yc_nqj7_k3IM:http://i.ytimg.com/vi/I_byiWb21Bw/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286000"/>
            <a:ext cx="2209800" cy="1295400"/>
          </a:xfrm>
          <a:prstGeom prst="rect">
            <a:avLst/>
          </a:prstGeom>
          <a:noFill/>
        </p:spPr>
      </p:pic>
      <p:pic>
        <p:nvPicPr>
          <p:cNvPr id="19462" name="Picture 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304800"/>
            <a:ext cx="4038600" cy="1219200"/>
          </a:xfrm>
          <a:prstGeom prst="rect">
            <a:avLst/>
          </a:prstGeom>
          <a:noFill/>
        </p:spPr>
      </p:pic>
      <p:pic>
        <p:nvPicPr>
          <p:cNvPr id="19464" name="Picture 8" descr="http://t1.gstatic.com/images?q=tbn:BTY9B4jqSIr5UM:http://www.vetmed.wsu.edu/resources/Techniques/images/arthro_carpu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362200"/>
            <a:ext cx="2209800" cy="1447800"/>
          </a:xfrm>
          <a:prstGeom prst="rect">
            <a:avLst/>
          </a:prstGeom>
          <a:noFill/>
        </p:spPr>
      </p:pic>
      <p:pic>
        <p:nvPicPr>
          <p:cNvPr id="19466" name="Picture 10" descr="http://t2.gstatic.com/images?q=tbn:-NzeokeRKjJK3M:http://www.netterimages.com/images/vtn/000/000/010/10437-150x150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3962400"/>
            <a:ext cx="2057400" cy="1981200"/>
          </a:xfrm>
          <a:prstGeom prst="rect">
            <a:avLst/>
          </a:prstGeom>
          <a:noFill/>
        </p:spPr>
      </p:pic>
      <p:pic>
        <p:nvPicPr>
          <p:cNvPr id="19468" name="Picture 12" descr="http://t1.gstatic.com/images?q=tbn:ZrHR2ZkSLqIB2M:http://www.mendmeshop.com/_img/arthrocentes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38800" y="2362200"/>
            <a:ext cx="18288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00125" y="1289050"/>
          <a:ext cx="7145338" cy="4281488"/>
        </p:xfrm>
        <a:graphic>
          <a:graphicData uri="http://schemas.openxmlformats.org/presentationml/2006/ole">
            <p:oleObj spid="_x0000_s54274" name="Document" r:id="rId3" imgW="7145426" imgH="428217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1-5% of total joint replacement.</a:t>
            </a:r>
          </a:p>
          <a:p>
            <a:r>
              <a:rPr lang="en-US" dirty="0" smtClean="0"/>
              <a:t>Most  infections occurs within 5 years of joint replacement.</a:t>
            </a:r>
          </a:p>
          <a:p>
            <a:r>
              <a:rPr lang="en-US" dirty="0" smtClean="0"/>
              <a:t>Often caused by skin flora </a:t>
            </a:r>
            <a:r>
              <a:rPr lang="en-US" dirty="0" err="1" smtClean="0"/>
              <a:t>eg</a:t>
            </a:r>
            <a:r>
              <a:rPr lang="en-US" dirty="0" smtClean="0"/>
              <a:t> staphylococcus </a:t>
            </a:r>
          </a:p>
          <a:p>
            <a:r>
              <a:rPr lang="en-US" dirty="0" smtClean="0"/>
              <a:t>Diagnostic aspiration of joint fluid necessary 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25146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Etiology, Epidemiology&amp; Risk factors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Results from contamination during surgery or post op. wound infection adjacent to the prosthesis.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Factors delay healing ( hematoma, ischemia)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Occasionally result from </a:t>
            </a:r>
            <a:r>
              <a:rPr lang="en-US" dirty="0" err="1" smtClean="0">
                <a:solidFill>
                  <a:srgbClr val="C00000"/>
                </a:solidFill>
              </a:rPr>
              <a:t>bacteremia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Prosthesis &amp; bone cement predispose to infection</a:t>
            </a:r>
          </a:p>
          <a:p>
            <a:r>
              <a:rPr lang="en-US" dirty="0" smtClean="0"/>
              <a:t>Occurs at the prosthesis-bone interface</a:t>
            </a:r>
          </a:p>
          <a:p>
            <a:r>
              <a:rPr lang="en-US" dirty="0" smtClean="0"/>
              <a:t>Bacteria adhere to biomaterials and develop a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biofilm</a:t>
            </a:r>
            <a:r>
              <a:rPr lang="en-US" dirty="0" smtClean="0"/>
              <a:t> that protect them from host defenses and antimicrobial agents.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Mostly caused by </a:t>
            </a:r>
            <a:r>
              <a:rPr lang="en-US" dirty="0" err="1" smtClean="0">
                <a:solidFill>
                  <a:srgbClr val="002060"/>
                </a:solidFill>
              </a:rPr>
              <a:t>coagulase</a:t>
            </a:r>
            <a:r>
              <a:rPr lang="en-US" dirty="0" smtClean="0">
                <a:solidFill>
                  <a:srgbClr val="002060"/>
                </a:solidFill>
              </a:rPr>
              <a:t> negative staph., or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Occasional pathogens: streptococci, </a:t>
            </a:r>
            <a:r>
              <a:rPr lang="en-US" dirty="0" err="1" smtClean="0">
                <a:solidFill>
                  <a:srgbClr val="002060"/>
                </a:solidFill>
              </a:rPr>
              <a:t>enterococci</a:t>
            </a:r>
            <a:r>
              <a:rPr lang="en-US" dirty="0" smtClean="0">
                <a:solidFill>
                  <a:srgbClr val="002060"/>
                </a:solidFill>
              </a:rPr>
              <a:t> ,and anaerobes</a:t>
            </a:r>
          </a:p>
          <a:p>
            <a:r>
              <a:rPr lang="en-US" dirty="0" smtClean="0"/>
              <a:t>Usually single pathogen ,occasionally </a:t>
            </a:r>
            <a:r>
              <a:rPr lang="en-US" dirty="0" err="1" smtClean="0"/>
              <a:t>polymicrobial</a:t>
            </a:r>
            <a:endParaRPr lang="en-US" dirty="0" smtClean="0"/>
          </a:p>
          <a:p>
            <a:r>
              <a:rPr lang="en-US" b="1" dirty="0" smtClean="0"/>
              <a:t>Risk factors</a:t>
            </a:r>
            <a:r>
              <a:rPr lang="en-US" dirty="0" smtClean="0"/>
              <a:t>: H/O superficial wound infection, post surgical complications, underlying illness, any source of </a:t>
            </a:r>
            <a:r>
              <a:rPr lang="en-US" dirty="0" err="1" smtClean="0"/>
              <a:t>bacteremia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Aseptic loosening or dislocation of prosthetic joint</a:t>
            </a:r>
          </a:p>
          <a:p>
            <a:pPr>
              <a:buNone/>
            </a:pPr>
            <a:r>
              <a:rPr lang="en-US" dirty="0" smtClean="0"/>
              <a:t>Prosthetic debris  induced </a:t>
            </a:r>
            <a:r>
              <a:rPr lang="en-US" dirty="0" err="1" smtClean="0"/>
              <a:t>cynovitis</a:t>
            </a:r>
            <a:r>
              <a:rPr lang="en-US" dirty="0" smtClean="0"/>
              <a:t> &amp;</a:t>
            </a:r>
          </a:p>
          <a:p>
            <a:pPr>
              <a:buNone/>
            </a:pPr>
            <a:r>
              <a:rPr lang="en-US" dirty="0" err="1" smtClean="0"/>
              <a:t>hemarthrosis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Subacute</a:t>
            </a:r>
            <a:r>
              <a:rPr lang="en-US" dirty="0" smtClean="0"/>
              <a:t> onset</a:t>
            </a: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streptococci,Gram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negative rods can cause acute ,rapidly progressive infection</a:t>
            </a:r>
          </a:p>
          <a:p>
            <a:r>
              <a:rPr lang="en-US" dirty="0" smtClean="0"/>
              <a:t>Joint pain ,swelling most common</a:t>
            </a:r>
          </a:p>
          <a:p>
            <a:r>
              <a:rPr lang="en-US" dirty="0" smtClean="0"/>
              <a:t>Fever with acute ,early postsurgical infections</a:t>
            </a:r>
          </a:p>
          <a:p>
            <a:r>
              <a:rPr lang="en-US" dirty="0" err="1" smtClean="0"/>
              <a:t>Cellulitis</a:t>
            </a:r>
            <a:r>
              <a:rPr lang="en-US" dirty="0" smtClean="0"/>
              <a:t>, </a:t>
            </a:r>
            <a:r>
              <a:rPr lang="en-US" dirty="0" err="1" smtClean="0"/>
              <a:t>cutaneous</a:t>
            </a:r>
            <a:r>
              <a:rPr lang="en-US" dirty="0" smtClean="0"/>
              <a:t> wound, or discharging sinus overlying the joint.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 &amp; surgical exploration to obtain specimen for culture &amp; sensitivity testing &amp; histopathology.</a:t>
            </a:r>
          </a:p>
          <a:p>
            <a:r>
              <a:rPr lang="en-US" dirty="0" smtClean="0"/>
              <a:t>Skin flora regarded as pathogens if isolated from multiple deep tissue cultures.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</a:t>
            </a:r>
          </a:p>
          <a:p>
            <a:r>
              <a:rPr lang="en-US" dirty="0" smtClean="0"/>
              <a:t>Bone scan-not specific  for infection</a:t>
            </a:r>
          </a:p>
          <a:p>
            <a:r>
              <a:rPr lang="en-US" dirty="0" smtClean="0"/>
              <a:t>ESR and C-reactive protein( CRP ) may be high.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Treatment &amp; Management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</a:t>
            </a:r>
            <a:r>
              <a:rPr lang="en-US" sz="2200" dirty="0" err="1" smtClean="0"/>
              <a:t>Ciprofloxacin,or</a:t>
            </a:r>
            <a:r>
              <a:rPr lang="en-US" sz="2200" dirty="0" smtClean="0"/>
              <a:t>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Etiology, Epidemiology &amp; Risk Factors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Primary </a:t>
            </a: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is most common in infants &amp; children.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Infants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B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E.coli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Children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A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H.influenzae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Site 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of long bones ( femur, tibia,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humerus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Adults: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Hematogenous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cases less common, but may occur due to reactivation of a quiescent focus of infection from infancy or childhood. Most cases due to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endParaRPr lang="en-US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 arthritis common as the  infection begins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continue- Acute </a:t>
            </a:r>
            <a:r>
              <a:rPr lang="en-US" b="1" dirty="0" err="1" smtClean="0">
                <a:solidFill>
                  <a:schemeClr val="tx1"/>
                </a:solidFill>
              </a:rPr>
              <a:t>Osteomyelitis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Vertebral </a:t>
            </a:r>
            <a:r>
              <a:rPr lang="en-US" dirty="0" err="1" smtClean="0"/>
              <a:t>osteomyelitis</a:t>
            </a:r>
            <a:r>
              <a:rPr lang="en-US" dirty="0" smtClean="0"/>
              <a:t> can occur in adults secondary to a UTI or </a:t>
            </a:r>
            <a:r>
              <a:rPr lang="en-US" dirty="0" err="1" smtClean="0"/>
              <a:t>prostatitis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Candidemia</a:t>
            </a:r>
            <a:r>
              <a:rPr lang="en-US" dirty="0" smtClean="0"/>
              <a:t> from infected central venous catheters can lead to fungal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Contiguous infection</a:t>
            </a:r>
            <a:r>
              <a:rPr lang="en-US" dirty="0" smtClean="0"/>
              <a:t>: bacteria related to primary focus , it includes: Gram positive </a:t>
            </a:r>
            <a:r>
              <a:rPr lang="en-US" dirty="0" err="1" smtClean="0"/>
              <a:t>cocci</a:t>
            </a:r>
            <a:r>
              <a:rPr lang="en-US" dirty="0" smtClean="0"/>
              <a:t>, Gram negative bacilli,  anaerobes, and poly-microbial infection.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Special clinical situations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coagulas</a:t>
            </a:r>
            <a:r>
              <a:rPr lang="en-US" dirty="0" smtClean="0">
                <a:solidFill>
                  <a:srgbClr val="002060"/>
                </a:solidFill>
              </a:rPr>
              <a:t> -negative staphylococci, </a:t>
            </a:r>
            <a:r>
              <a:rPr lang="en-US" i="1" dirty="0" err="1" smtClean="0">
                <a:solidFill>
                  <a:srgbClr val="002060"/>
                </a:solidFill>
              </a:rPr>
              <a:t>Propionebacterium</a:t>
            </a:r>
            <a:r>
              <a:rPr lang="en-US" dirty="0" smtClean="0">
                <a:solidFill>
                  <a:srgbClr val="002060"/>
                </a:solidFill>
              </a:rPr>
              <a:t>, and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>
                <a:solidFill>
                  <a:srgbClr val="002060"/>
                </a:solidFill>
              </a:rPr>
              <a:t> in foreign body infections ( </a:t>
            </a:r>
            <a:r>
              <a:rPr lang="en-US" dirty="0" err="1" smtClean="0">
                <a:solidFill>
                  <a:srgbClr val="002060"/>
                </a:solidFill>
              </a:rPr>
              <a:t>eg.Prosthesis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Enterobacteriacea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Pseudomonas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nosocomial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infections and IV drug use,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continue-special clinical situations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Streptococci and anaerobes in fist injuries, and diabetic foot and </a:t>
            </a:r>
            <a:r>
              <a:rPr lang="en-US" dirty="0" err="1" smtClean="0">
                <a:solidFill>
                  <a:srgbClr val="002060"/>
                </a:solidFill>
              </a:rPr>
              <a:t>dicubitus</a:t>
            </a:r>
            <a:r>
              <a:rPr lang="en-US" dirty="0" smtClean="0">
                <a:solidFill>
                  <a:srgbClr val="002060"/>
                </a:solidFill>
              </a:rPr>
              <a:t> ulcers,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Salmonella</a:t>
            </a:r>
            <a:r>
              <a:rPr lang="en-US" dirty="0" smtClean="0">
                <a:solidFill>
                  <a:srgbClr val="C00000"/>
                </a:solidFill>
              </a:rPr>
              <a:t>  in sickle cell patients</a:t>
            </a:r>
            <a:r>
              <a:rPr lang="en-US" dirty="0" smtClean="0"/>
              <a:t>; </a:t>
            </a:r>
            <a:r>
              <a:rPr lang="en-US" i="1" dirty="0" err="1" smtClean="0">
                <a:solidFill>
                  <a:srgbClr val="0070C0"/>
                </a:solidFill>
              </a:rPr>
              <a:t>Eikenella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i="1" dirty="0" err="1" smtClean="0">
                <a:solidFill>
                  <a:srgbClr val="0070C0"/>
                </a:solidFill>
              </a:rPr>
              <a:t>Pasturella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multocida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 human/ animal bites;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err="1" smtClean="0"/>
              <a:t>M.tuberculosis</a:t>
            </a:r>
            <a:r>
              <a:rPr lang="en-US" dirty="0" smtClean="0"/>
              <a:t> or </a:t>
            </a:r>
            <a:r>
              <a:rPr lang="en-US" i="1" dirty="0" smtClean="0"/>
              <a:t>M. </a:t>
            </a:r>
            <a:r>
              <a:rPr lang="en-US" i="1" dirty="0" err="1" smtClean="0"/>
              <a:t>avium</a:t>
            </a:r>
            <a:r>
              <a:rPr lang="en-US" i="1" dirty="0" smtClean="0"/>
              <a:t> </a:t>
            </a:r>
            <a:r>
              <a:rPr lang="en-US" dirty="0" smtClean="0"/>
              <a:t>in AIDS.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Systemic manifestations occurs in less than 50% of patients.</a:t>
            </a:r>
          </a:p>
          <a:p>
            <a:r>
              <a:rPr lang="en-US" b="1" dirty="0" smtClean="0"/>
              <a:t>Acute onset of bone pain, fever with rigors and diaphoresis.</a:t>
            </a:r>
          </a:p>
          <a:p>
            <a:r>
              <a:rPr lang="en-US" dirty="0" smtClean="0"/>
              <a:t>Symptoms usually of less than 3 week’s duration.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Local signs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soft tissue swelling, </a:t>
            </a:r>
            <a:r>
              <a:rPr lang="en-US" dirty="0" err="1" smtClean="0">
                <a:solidFill>
                  <a:srgbClr val="0070C0"/>
                </a:solidFill>
              </a:rPr>
              <a:t>erythema</a:t>
            </a:r>
            <a:r>
              <a:rPr lang="en-US" dirty="0" smtClean="0">
                <a:solidFill>
                  <a:srgbClr val="0070C0"/>
                </a:solidFill>
              </a:rPr>
              <a:t>, warmth, point tenderness, percussion tenderness over the vertebral body &amp; limited mobility of the involved extremity.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and metastatic bone </a:t>
            </a:r>
            <a:r>
              <a:rPr lang="en-US" dirty="0" err="1" smtClean="0"/>
              <a:t>malignacies</a:t>
            </a:r>
            <a:endParaRPr lang="en-US" dirty="0" smtClean="0"/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Acute rheumatic arthritis</a:t>
            </a:r>
          </a:p>
          <a:p>
            <a:r>
              <a:rPr lang="en-US" dirty="0" err="1" smtClean="0"/>
              <a:t>Hemarthrosis</a:t>
            </a:r>
            <a:endParaRPr lang="en-US" dirty="0" smtClean="0"/>
          </a:p>
          <a:p>
            <a:r>
              <a:rPr lang="en-US" dirty="0" smtClean="0"/>
              <a:t>Ewing sarcoma</a:t>
            </a:r>
          </a:p>
          <a:p>
            <a:r>
              <a:rPr lang="en-US" dirty="0" smtClean="0"/>
              <a:t>Vertebral compression fracture.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1945</TotalTime>
  <Words>2318</Words>
  <Application>Microsoft Office PowerPoint</Application>
  <PresentationFormat>On-screen Show (4:3)</PresentationFormat>
  <Paragraphs>249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Civic</vt:lpstr>
      <vt:lpstr>Document</vt:lpstr>
      <vt:lpstr>Microbiology of Bone and Joint Infections</vt:lpstr>
      <vt:lpstr>Introduction</vt:lpstr>
      <vt:lpstr>Acute Osteomyelitis</vt:lpstr>
      <vt:lpstr>Slide 4</vt:lpstr>
      <vt:lpstr> Etiology, Epidemiology &amp; Risk Factors</vt:lpstr>
      <vt:lpstr>continue- Acute Osteomyelitis  </vt:lpstr>
      <vt:lpstr>continue-special clinical situations</vt:lpstr>
      <vt:lpstr>Patient Presentation</vt:lpstr>
      <vt:lpstr>Differential diagnosis</vt:lpstr>
      <vt:lpstr>Diagnosis  </vt:lpstr>
      <vt:lpstr>Continue- imaging</vt:lpstr>
      <vt:lpstr>Treatment &amp; Management</vt:lpstr>
      <vt:lpstr>Continue- treatment &amp; management</vt:lpstr>
      <vt:lpstr>Prognosis &amp; Complications</vt:lpstr>
      <vt:lpstr>Chronic Osteomyelitis</vt:lpstr>
      <vt:lpstr>Etiology, Epidemiology &amp; Risk factors</vt:lpstr>
      <vt:lpstr>Slide 17</vt:lpstr>
      <vt:lpstr>Slide 18</vt:lpstr>
      <vt:lpstr>Patient Presentation</vt:lpstr>
      <vt:lpstr>Differential Diagnosis</vt:lpstr>
      <vt:lpstr>Diagnosis</vt:lpstr>
      <vt:lpstr>Treatment and Management</vt:lpstr>
      <vt:lpstr>Prognosis &amp; Complications</vt:lpstr>
      <vt:lpstr> Blood culture &amp; Bone images and cases</vt:lpstr>
      <vt:lpstr>Arthritis</vt:lpstr>
      <vt:lpstr>Etiology, Epidemiology&amp; Risk factors</vt:lpstr>
      <vt:lpstr>Slide 27</vt:lpstr>
      <vt:lpstr>Patient Presentation</vt:lpstr>
      <vt:lpstr>Slide 29</vt:lpstr>
      <vt:lpstr>Differential Diagnosis</vt:lpstr>
      <vt:lpstr>Diagnosis of Infectious Arthritis</vt:lpstr>
      <vt:lpstr>Slide 32</vt:lpstr>
      <vt:lpstr>Treatment &amp; Management</vt:lpstr>
      <vt:lpstr>Slide 34</vt:lpstr>
      <vt:lpstr>Prognosis &amp; Complications</vt:lpstr>
      <vt:lpstr>Arthritis</vt:lpstr>
      <vt:lpstr>Slide 37</vt:lpstr>
      <vt:lpstr>Slide 38</vt:lpstr>
      <vt:lpstr>Infections of Joint Prosthesis</vt:lpstr>
      <vt:lpstr>Etiology, Epidemiology&amp; Risk factors</vt:lpstr>
      <vt:lpstr>Slide 41</vt:lpstr>
      <vt:lpstr>Patient Presentation</vt:lpstr>
      <vt:lpstr>Diagnosis of Prosthetic Arthritis</vt:lpstr>
      <vt:lpstr>Treatment &amp; Management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ksupy</cp:lastModifiedBy>
  <cp:revision>172</cp:revision>
  <dcterms:created xsi:type="dcterms:W3CDTF">2010-04-25T08:14:52Z</dcterms:created>
  <dcterms:modified xsi:type="dcterms:W3CDTF">2011-12-26T08:02:36Z</dcterms:modified>
</cp:coreProperties>
</file>