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4"/>
  </p:notesMasterIdLst>
  <p:sldIdLst>
    <p:sldId id="256" r:id="rId2"/>
    <p:sldId id="257" r:id="rId3"/>
    <p:sldId id="297" r:id="rId4"/>
    <p:sldId id="260" r:id="rId5"/>
    <p:sldId id="259" r:id="rId6"/>
    <p:sldId id="262" r:id="rId7"/>
    <p:sldId id="298" r:id="rId8"/>
    <p:sldId id="263" r:id="rId9"/>
    <p:sldId id="269" r:id="rId10"/>
    <p:sldId id="265" r:id="rId11"/>
    <p:sldId id="280" r:id="rId12"/>
    <p:sldId id="281" r:id="rId13"/>
    <p:sldId id="285" r:id="rId14"/>
    <p:sldId id="299" r:id="rId15"/>
    <p:sldId id="283" r:id="rId16"/>
    <p:sldId id="289" r:id="rId17"/>
    <p:sldId id="286" r:id="rId18"/>
    <p:sldId id="287" r:id="rId19"/>
    <p:sldId id="288" r:id="rId20"/>
    <p:sldId id="295" r:id="rId21"/>
    <p:sldId id="296" r:id="rId22"/>
    <p:sldId id="268"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EFEF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0" d="100"/>
          <a:sy n="60" d="100"/>
        </p:scale>
        <p:origin x="-438"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07/02/1433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07/02/1433</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07/02/1433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07/02/1433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07/02/1433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07/02/1433</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07/02/1433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07/02/1433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07/02/1433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07/02/1433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07/02/1433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07/02/1433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07/02/1433</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Batang" pitchFamily="18" charset="-127"/>
                <a:ea typeface="Batang" pitchFamily="18" charset="-127"/>
              </a:rPr>
              <a:t>Skin and Soft-Tissue Infections</a:t>
            </a:r>
            <a:endParaRPr lang="ar-SA" b="1" dirty="0">
              <a:solidFill>
                <a:srgbClr val="FFFF00"/>
              </a:solidFill>
              <a:latin typeface="Batang" pitchFamily="18" charset="-127"/>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Andalus" pitchFamily="18" charset="-78"/>
                <a:ea typeface="Batang" pitchFamily="18" charset="-127"/>
                <a:cs typeface="Andalus" pitchFamily="18" charset="-78"/>
              </a:rPr>
              <a:t>IMPETIGO</a:t>
            </a:r>
            <a:r>
              <a:rPr lang="en-US" sz="1800" b="1" dirty="0" smtClean="0">
                <a:solidFill>
                  <a:srgbClr val="7030A0"/>
                </a:solidFill>
                <a:latin typeface="Batang" pitchFamily="18" charset="-127"/>
                <a:ea typeface="Batang" pitchFamily="18" charset="-127"/>
              </a:rPr>
              <a:t>, </a:t>
            </a:r>
            <a:r>
              <a:rPr lang="en-US" sz="1600" b="1" dirty="0" smtClean="0">
                <a:solidFill>
                  <a:srgbClr val="7030A0"/>
                </a:solidFill>
              </a:rPr>
              <a:t>ABSCESSES, CELLULITIS, AND ERYSIPELA</a:t>
            </a: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a:t>
            </a:fld>
            <a:endParaRPr lang="ar-SA"/>
          </a:p>
        </p:txBody>
      </p:sp>
      <p:pic>
        <p:nvPicPr>
          <p:cNvPr id="6146" name="Picture 2" descr="C:\Documents and Settings\Dr.Fauzia\My Documents\My Pictures\skin.jpg"/>
          <p:cNvPicPr>
            <a:picLocks noChangeAspect="1" noChangeArrowheads="1"/>
          </p:cNvPicPr>
          <p:nvPr/>
        </p:nvPicPr>
        <p:blipFill>
          <a:blip r:embed="rId2" cstate="print"/>
          <a:srcRect/>
          <a:stretch>
            <a:fillRect/>
          </a:stretch>
        </p:blipFill>
        <p:spPr bwMode="auto">
          <a:xfrm>
            <a:off x="2771800" y="404664"/>
            <a:ext cx="38100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Diagnosis and Treatment </a:t>
            </a:r>
            <a:endParaRPr lang="ar-SA" b="1" dirty="0">
              <a:solidFill>
                <a:srgbClr val="FFFF00"/>
              </a:solidFill>
            </a:endParaRPr>
          </a:p>
        </p:txBody>
      </p:sp>
      <p:sp>
        <p:nvSpPr>
          <p:cNvPr id="3" name="Content Placeholder 2"/>
          <p:cNvSpPr>
            <a:spLocks noGrp="1"/>
          </p:cNvSpPr>
          <p:nvPr>
            <p:ph sz="quarter" idx="1"/>
          </p:nvPr>
        </p:nvSpPr>
        <p:spPr/>
        <p:txBody>
          <a:bodyPr>
            <a:normAutofit/>
          </a:bodyPr>
          <a:lstStyle/>
          <a:p>
            <a:pPr algn="l" rtl="0"/>
            <a:r>
              <a:rPr lang="en-US" sz="2400" dirty="0" smtClean="0">
                <a:latin typeface="Times New Roman" pitchFamily="18" charset="0"/>
                <a:cs typeface="Times New Roman" pitchFamily="18" charset="0"/>
              </a:rPr>
              <a:t>Clinical diagnosis S&amp;S</a:t>
            </a:r>
          </a:p>
          <a:p>
            <a:pPr algn="l" rtl="0"/>
            <a:r>
              <a:rPr lang="en-US" sz="2400" dirty="0" smtClean="0">
                <a:latin typeface="Times New Roman" pitchFamily="18" charset="0"/>
                <a:cs typeface="Times New Roman" pitchFamily="18" charset="0"/>
              </a:rPr>
              <a:t>High </a:t>
            </a:r>
            <a:r>
              <a:rPr lang="en-US" sz="2400" dirty="0" err="1" smtClean="0">
                <a:latin typeface="Times New Roman" pitchFamily="18" charset="0"/>
                <a:cs typeface="Times New Roman" pitchFamily="18" charset="0"/>
              </a:rPr>
              <a:t>WBCs,blood</a:t>
            </a:r>
            <a:r>
              <a:rPr lang="en-US" sz="2400" dirty="0" smtClean="0">
                <a:latin typeface="Times New Roman" pitchFamily="18" charset="0"/>
                <a:cs typeface="Times New Roman" pitchFamily="18" charset="0"/>
              </a:rPr>
              <a:t> culture rarely needed</a:t>
            </a:r>
          </a:p>
          <a:p>
            <a:pPr algn="l" rtl="0"/>
            <a:r>
              <a:rPr lang="en-US" sz="2400" dirty="0" smtClean="0">
                <a:latin typeface="Times New Roman" pitchFamily="18" charset="0"/>
                <a:cs typeface="Times New Roman" pitchFamily="18" charset="0"/>
              </a:rPr>
              <a:t>Aspiration and biopsy might be needed in diabetes mellitus, malignancy, animal bites, </a:t>
            </a:r>
            <a:r>
              <a:rPr lang="en-US" sz="2400" dirty="0" err="1" smtClean="0">
                <a:latin typeface="Times New Roman" pitchFamily="18" charset="0"/>
                <a:cs typeface="Times New Roman" pitchFamily="18" charset="0"/>
              </a:rPr>
              <a:t>neutropenia</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Pseudomonas aeruginosa ),</a:t>
            </a:r>
            <a:r>
              <a:rPr lang="en-US" sz="2400" dirty="0" smtClean="0">
                <a:latin typeface="Times New Roman" pitchFamily="18" charset="0"/>
                <a:cs typeface="Times New Roman" pitchFamily="18" charset="0"/>
              </a:rPr>
              <a:t>immunodeficiency, obesity and renal failure </a:t>
            </a:r>
          </a:p>
          <a:p>
            <a:pPr algn="l" rtl="0"/>
            <a:r>
              <a:rPr lang="en-US" dirty="0" smtClean="0">
                <a:latin typeface="Andalus" pitchFamily="18" charset="-78"/>
                <a:cs typeface="Andalus" pitchFamily="18" charset="-78"/>
              </a:rPr>
              <a:t>Observe for progression to sever infection(increased in size with systemic manifestation </a:t>
            </a:r>
            <a:r>
              <a:rPr lang="en-US" dirty="0" err="1" smtClean="0">
                <a:latin typeface="Andalus" pitchFamily="18" charset="-78"/>
                <a:cs typeface="Andalus" pitchFamily="18" charset="-78"/>
              </a:rPr>
              <a:t>ie</a:t>
            </a:r>
            <a:r>
              <a:rPr lang="en-US" dirty="0" smtClean="0">
                <a:latin typeface="Andalus" pitchFamily="18" charset="-78"/>
                <a:cs typeface="Andalus" pitchFamily="18" charset="-78"/>
              </a:rPr>
              <a:t> . fever, </a:t>
            </a:r>
            <a:r>
              <a:rPr lang="en-US" dirty="0" err="1" smtClean="0">
                <a:latin typeface="Andalus" pitchFamily="18" charset="-78"/>
                <a:cs typeface="Andalus" pitchFamily="18" charset="-78"/>
              </a:rPr>
              <a:t>leukocytosis</a:t>
            </a:r>
            <a:r>
              <a:rPr lang="en-US" dirty="0" smtClean="0">
                <a:latin typeface="Andalus" pitchFamily="18" charset="-78"/>
                <a:cs typeface="Andalus" pitchFamily="18" charset="-78"/>
              </a:rPr>
              <a:t>)</a:t>
            </a:r>
          </a:p>
          <a:p>
            <a:pPr algn="l" rtl="0"/>
            <a:r>
              <a:rPr lang="en-US" dirty="0" smtClean="0">
                <a:latin typeface="Andalus" pitchFamily="18" charset="-78"/>
                <a:cs typeface="Andalus" pitchFamily="18" charset="-78"/>
              </a:rPr>
              <a:t>Treatment: cover streptococcus and staphylococcus</a:t>
            </a:r>
          </a:p>
          <a:p>
            <a:pPr algn="l" rtl="0"/>
            <a:r>
              <a:rPr lang="en-US" dirty="0" err="1" smtClean="0">
                <a:latin typeface="Andalus" pitchFamily="18" charset="-78"/>
                <a:cs typeface="Andalus" pitchFamily="18" charset="-78"/>
              </a:rPr>
              <a:t>Penicillin,cloxacillin,cefazolin</a:t>
            </a:r>
            <a:r>
              <a:rPr lang="en-US" dirty="0" smtClean="0">
                <a:latin typeface="Andalus" pitchFamily="18" charset="-78"/>
                <a:cs typeface="Andalus" pitchFamily="18" charset="-78"/>
              </a:rPr>
              <a:t>(</a:t>
            </a:r>
            <a:r>
              <a:rPr lang="en-US" dirty="0" err="1" smtClean="0">
                <a:latin typeface="Andalus" pitchFamily="18" charset="-78"/>
                <a:cs typeface="Andalus" pitchFamily="18" charset="-78"/>
              </a:rPr>
              <a:t>cephalexin</a:t>
            </a:r>
            <a:r>
              <a:rPr lang="en-US" dirty="0" smtClean="0">
                <a:latin typeface="Andalus" pitchFamily="18" charset="-78"/>
                <a:cs typeface="Andalus" pitchFamily="18" charset="-78"/>
              </a:rPr>
              <a:t>),</a:t>
            </a:r>
            <a:r>
              <a:rPr lang="en-US" dirty="0" err="1" smtClean="0">
                <a:latin typeface="Andalus" pitchFamily="18" charset="-78"/>
                <a:cs typeface="Andalus" pitchFamily="18" charset="-78"/>
              </a:rPr>
              <a:t>clindamycin</a:t>
            </a:r>
            <a:endParaRPr lang="en-US" dirty="0" smtClean="0">
              <a:latin typeface="Andalus" pitchFamily="18" charset="-78"/>
              <a:cs typeface="Andalus" pitchFamily="18" charset="-78"/>
            </a:endParaRPr>
          </a:p>
          <a:p>
            <a:pPr algn="l" rtl="0"/>
            <a:r>
              <a:rPr lang="en-US" dirty="0" err="1" smtClean="0">
                <a:latin typeface="Andalus" pitchFamily="18" charset="-78"/>
                <a:cs typeface="Andalus" pitchFamily="18" charset="-78"/>
              </a:rPr>
              <a:t>Vancomycin</a:t>
            </a:r>
            <a:r>
              <a:rPr lang="en-US" dirty="0" smtClean="0">
                <a:latin typeface="Andalus" pitchFamily="18" charset="-78"/>
                <a:cs typeface="Andalus" pitchFamily="18" charset="-78"/>
              </a:rPr>
              <a:t> or </a:t>
            </a:r>
            <a:r>
              <a:rPr lang="en-US" dirty="0" err="1" smtClean="0">
                <a:latin typeface="Andalus" pitchFamily="18" charset="-78"/>
                <a:cs typeface="Andalus" pitchFamily="18" charset="-78"/>
              </a:rPr>
              <a:t>linazolid</a:t>
            </a:r>
            <a:r>
              <a:rPr lang="en-US" dirty="0" smtClean="0">
                <a:latin typeface="Andalus" pitchFamily="18" charset="-78"/>
                <a:cs typeface="Andalus" pitchFamily="18" charset="-78"/>
              </a:rPr>
              <a:t> in case of MRSA</a:t>
            </a:r>
          </a:p>
          <a:p>
            <a:pPr marL="274320" lvl="1" algn="l" rtl="0">
              <a:spcBef>
                <a:spcPts val="600"/>
              </a:spcBef>
              <a:buClr>
                <a:schemeClr val="accent1"/>
              </a:buClr>
            </a:pPr>
            <a:r>
              <a:rPr lang="en-US" sz="2100" dirty="0" err="1" smtClean="0">
                <a:solidFill>
                  <a:schemeClr val="tx1"/>
                </a:solidFill>
                <a:latin typeface="Andalus" pitchFamily="18" charset="-78"/>
                <a:cs typeface="Andalus" pitchFamily="18" charset="-78"/>
              </a:rPr>
              <a:t>Clindamycin</a:t>
            </a:r>
            <a:r>
              <a:rPr lang="en-US" sz="2100" dirty="0" smtClean="0">
                <a:solidFill>
                  <a:schemeClr val="tx1"/>
                </a:solidFill>
                <a:latin typeface="Andalus" pitchFamily="18" charset="-78"/>
                <a:cs typeface="Andalus" pitchFamily="18" charset="-78"/>
              </a:rPr>
              <a:t>, TMP-SMZ for </a:t>
            </a:r>
            <a:r>
              <a:rPr lang="en-US" sz="2100" dirty="0" err="1" smtClean="0">
                <a:solidFill>
                  <a:schemeClr val="tx1"/>
                </a:solidFill>
                <a:latin typeface="Andalus" pitchFamily="18" charset="-78"/>
                <a:cs typeface="Andalus" pitchFamily="18" charset="-78"/>
              </a:rPr>
              <a:t>CaMRSA</a:t>
            </a:r>
            <a:endParaRPr lang="en-US" sz="2100" dirty="0" smtClean="0">
              <a:solidFill>
                <a:schemeClr val="tx1"/>
              </a:solidFill>
              <a:latin typeface="Andalus" pitchFamily="18" charset="-78"/>
              <a:cs typeface="Andalus" pitchFamily="18" charset="-78"/>
            </a:endParaRPr>
          </a:p>
          <a:p>
            <a:pPr algn="l" rtl="0"/>
            <a:endParaRPr lang="en-US" dirty="0" smtClean="0">
              <a:latin typeface="Andalus" pitchFamily="18" charset="-78"/>
              <a:cs typeface="Andalus" pitchFamily="18" charset="-78"/>
            </a:endParaRPr>
          </a:p>
          <a:p>
            <a:pPr algn="l" rtl="0"/>
            <a:endParaRPr lang="ar-SA"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rPr>
              <a:t>Necrotizing fasciitis</a:t>
            </a:r>
            <a:endParaRPr lang="en-US" sz="4400" dirty="0">
              <a:solidFill>
                <a:srgbClr val="FFFF00"/>
              </a:solidFill>
            </a:endParaRPr>
          </a:p>
        </p:txBody>
      </p:sp>
      <p:sp>
        <p:nvSpPr>
          <p:cNvPr id="3" name="Subtitle 2"/>
          <p:cNvSpPr>
            <a:spLocks noGrp="1"/>
          </p:cNvSpPr>
          <p:nvPr>
            <p:ph type="subTitle" idx="1"/>
          </p:nvPr>
        </p:nvSpPr>
        <p:spPr/>
        <p:txBody>
          <a:bodyPr>
            <a:normAutofit/>
          </a:bodyPr>
          <a:lstStyle/>
          <a:p>
            <a:pPr algn="l"/>
            <a:r>
              <a:rPr lang="en-US" sz="2400" b="1" dirty="0" smtClean="0"/>
              <a:t>flesh-eating disease</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12</a:t>
            </a:fld>
            <a:endParaRPr lang="ar-SA"/>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Times New Roman" pitchFamily="18" charset="0"/>
                <a:cs typeface="Times New Roman" pitchFamily="18" charset="0"/>
              </a:rPr>
              <a:t>It is a rare deep skin and subcutaneous tissues  infection </a:t>
            </a:r>
          </a:p>
          <a:p>
            <a:pPr algn="l" rtl="0">
              <a:lnSpc>
                <a:spcPct val="110000"/>
              </a:lnSpc>
            </a:pPr>
            <a:r>
              <a:rPr lang="en-US" sz="2000" dirty="0" smtClean="0">
                <a:latin typeface="Times New Roman" pitchFamily="18" charset="0"/>
                <a:cs typeface="Times New Roman" pitchFamily="18" charset="0"/>
              </a:rPr>
              <a:t>It can be </a:t>
            </a:r>
            <a:r>
              <a:rPr lang="en-US" sz="2000" dirty="0" err="1" smtClean="0">
                <a:latin typeface="Times New Roman" pitchFamily="18" charset="0"/>
                <a:cs typeface="Times New Roman" pitchFamily="18" charset="0"/>
              </a:rPr>
              <a:t>monomicrobial</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polymicrobial</a:t>
            </a:r>
            <a:r>
              <a:rPr lang="en-US" sz="2000" dirty="0" smtClean="0">
                <a:latin typeface="Times New Roman" pitchFamily="18" charset="0"/>
                <a:cs typeface="Times New Roman" pitchFamily="18" charset="0"/>
              </a:rPr>
              <a:t> infection</a:t>
            </a:r>
          </a:p>
          <a:p>
            <a:pPr algn="l" rtl="0"/>
            <a:r>
              <a:rPr lang="en-US" sz="2000" dirty="0" smtClean="0">
                <a:latin typeface="Times New Roman" pitchFamily="18" charset="0"/>
                <a:cs typeface="Times New Roman" pitchFamily="18" charset="0"/>
              </a:rPr>
              <a:t>Most common in the arms, legs, and abdominal wall and is fatal in 30%-40% of cases.</a:t>
            </a:r>
          </a:p>
          <a:p>
            <a:pPr algn="l" rtl="0"/>
            <a:r>
              <a:rPr lang="en-US" sz="2000" dirty="0" smtClean="0">
                <a:latin typeface="Times New Roman" pitchFamily="18" charset="0"/>
                <a:cs typeface="Times New Roman" pitchFamily="18" charset="0"/>
              </a:rPr>
              <a:t>Fournier's gangrene (testicular), Necrotizing </a:t>
            </a:r>
            <a:r>
              <a:rPr lang="en-US" sz="2000" dirty="0" err="1" smtClean="0">
                <a:latin typeface="Times New Roman" pitchFamily="18" charset="0"/>
                <a:cs typeface="Times New Roman" pitchFamily="18" charset="0"/>
              </a:rPr>
              <a:t>cellulitis</a:t>
            </a:r>
            <a:endParaRPr lang="en-US" sz="2000" dirty="0" smtClean="0">
              <a:latin typeface="Times New Roman" pitchFamily="18" charset="0"/>
              <a:cs typeface="Times New Roman" pitchFamily="18" charset="0"/>
            </a:endParaRPr>
          </a:p>
          <a:p>
            <a:pPr algn="l" rtl="0"/>
            <a:r>
              <a:rPr lang="en-US" sz="1900" dirty="0" smtClean="0">
                <a:solidFill>
                  <a:srgbClr val="002060"/>
                </a:solidFill>
                <a:latin typeface="Times New Roman" pitchFamily="18" charset="0"/>
                <a:cs typeface="Times New Roman" pitchFamily="18" charset="0"/>
              </a:rPr>
              <a:t>Group A streptococcus (</a:t>
            </a:r>
            <a:r>
              <a:rPr lang="en-US" sz="1900" i="1" dirty="0" smtClean="0">
                <a:solidFill>
                  <a:srgbClr val="002060"/>
                </a:solidFill>
                <a:latin typeface="Times New Roman" pitchFamily="18" charset="0"/>
                <a:cs typeface="Times New Roman" pitchFamily="18" charset="0"/>
              </a:rPr>
              <a:t>Streptococcus </a:t>
            </a:r>
            <a:r>
              <a:rPr lang="en-US" sz="1900" i="1" dirty="0" err="1" smtClean="0">
                <a:solidFill>
                  <a:srgbClr val="002060"/>
                </a:solidFill>
                <a:latin typeface="Times New Roman" pitchFamily="18" charset="0"/>
                <a:cs typeface="Times New Roman" pitchFamily="18" charset="0"/>
              </a:rPr>
              <a:t>pyogenes</a:t>
            </a:r>
            <a:r>
              <a:rPr lang="en-US" sz="1900" dirty="0" smtClean="0">
                <a:solidFill>
                  <a:srgbClr val="002060"/>
                </a:solidFill>
                <a:latin typeface="Times New Roman" pitchFamily="18" charset="0"/>
                <a:cs typeface="Times New Roman" pitchFamily="18" charset="0"/>
              </a:rPr>
              <a:t>)</a:t>
            </a:r>
          </a:p>
          <a:p>
            <a:pPr algn="l" rtl="0"/>
            <a:r>
              <a:rPr lang="en-US" sz="1900" i="1" dirty="0" smtClean="0">
                <a:solidFill>
                  <a:srgbClr val="002060"/>
                </a:solidFill>
                <a:latin typeface="Times New Roman" pitchFamily="18" charset="0"/>
                <a:cs typeface="Times New Roman" pitchFamily="18" charset="0"/>
              </a:rPr>
              <a:t>Staphylococcus aureus or </a:t>
            </a:r>
            <a:r>
              <a:rPr lang="en-US" sz="1900" dirty="0" smtClean="0">
                <a:solidFill>
                  <a:srgbClr val="002060"/>
                </a:solidFill>
                <a:latin typeface="Times New Roman" pitchFamily="18" charset="0"/>
                <a:cs typeface="Times New Roman" pitchFamily="18" charset="0"/>
              </a:rPr>
              <a:t>CA-MRSA</a:t>
            </a:r>
          </a:p>
          <a:p>
            <a:pPr algn="l" rtl="0"/>
            <a:r>
              <a:rPr lang="en-US" sz="1900" i="1" dirty="0" smtClean="0">
                <a:solidFill>
                  <a:srgbClr val="002060"/>
                </a:solidFill>
                <a:latin typeface="Times New Roman" pitchFamily="18" charset="0"/>
                <a:cs typeface="Times New Roman" pitchFamily="18" charset="0"/>
              </a:rPr>
              <a:t>Clostridium </a:t>
            </a:r>
            <a:r>
              <a:rPr lang="en-US" sz="1900" i="1" dirty="0" err="1" smtClean="0">
                <a:solidFill>
                  <a:srgbClr val="002060"/>
                </a:solidFill>
                <a:latin typeface="Times New Roman" pitchFamily="18" charset="0"/>
                <a:cs typeface="Times New Roman" pitchFamily="18" charset="0"/>
              </a:rPr>
              <a:t>perfringens</a:t>
            </a:r>
            <a:r>
              <a:rPr lang="en-US" sz="1900" i="1" dirty="0" smtClean="0">
                <a:solidFill>
                  <a:srgbClr val="002060"/>
                </a:solidFill>
                <a:latin typeface="Times New Roman" pitchFamily="18" charset="0"/>
                <a:cs typeface="Times New Roman" pitchFamily="18" charset="0"/>
              </a:rPr>
              <a:t> </a:t>
            </a:r>
            <a:r>
              <a:rPr lang="en-US" sz="1900" dirty="0" smtClean="0">
                <a:solidFill>
                  <a:srgbClr val="002060"/>
                </a:solidFill>
                <a:latin typeface="Times New Roman" pitchFamily="18" charset="0"/>
                <a:cs typeface="Times New Roman" pitchFamily="18" charset="0"/>
              </a:rPr>
              <a:t>(gas in tissues)</a:t>
            </a:r>
          </a:p>
          <a:p>
            <a:pPr algn="l" rtl="0"/>
            <a:r>
              <a:rPr lang="en-US" sz="1900" i="1" dirty="0" err="1" smtClean="0">
                <a:solidFill>
                  <a:srgbClr val="FF0000"/>
                </a:solidFill>
                <a:latin typeface="Times New Roman" pitchFamily="18" charset="0"/>
                <a:cs typeface="Times New Roman" pitchFamily="18" charset="0"/>
              </a:rPr>
              <a:t>Bacteroides</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fragilis</a:t>
            </a:r>
            <a:endParaRPr lang="en-US" sz="1900" i="1" dirty="0" smtClean="0">
              <a:solidFill>
                <a:srgbClr val="FF0000"/>
              </a:solidFill>
              <a:latin typeface="Times New Roman" pitchFamily="18" charset="0"/>
              <a:cs typeface="Times New Roman" pitchFamily="18" charset="0"/>
            </a:endParaRPr>
          </a:p>
          <a:p>
            <a:pPr algn="l" rtl="0"/>
            <a:r>
              <a:rPr lang="en-US" sz="1900" i="1" dirty="0" err="1" smtClean="0">
                <a:solidFill>
                  <a:srgbClr val="FF0000"/>
                </a:solidFill>
                <a:latin typeface="Times New Roman" pitchFamily="18" charset="0"/>
                <a:cs typeface="Times New Roman" pitchFamily="18" charset="0"/>
              </a:rPr>
              <a:t>Vibrio</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vulnificus</a:t>
            </a:r>
            <a:r>
              <a:rPr lang="en-US" sz="1900" i="1" dirty="0" smtClean="0">
                <a:solidFill>
                  <a:srgbClr val="FF0000"/>
                </a:solidFill>
                <a:latin typeface="Times New Roman" pitchFamily="18" charset="0"/>
                <a:cs typeface="Times New Roman" pitchFamily="18" charset="0"/>
              </a:rPr>
              <a:t> </a:t>
            </a:r>
            <a:r>
              <a:rPr lang="en-US" sz="1900" dirty="0" smtClean="0">
                <a:solidFill>
                  <a:srgbClr val="FF0000"/>
                </a:solidFill>
                <a:latin typeface="Times New Roman" pitchFamily="18" charset="0"/>
                <a:cs typeface="Times New Roman" pitchFamily="18" charset="0"/>
              </a:rPr>
              <a:t>(liver function)</a:t>
            </a:r>
          </a:p>
          <a:p>
            <a:pPr algn="l" rtl="0"/>
            <a:r>
              <a:rPr lang="en-US" sz="1900" i="1" dirty="0" smtClean="0">
                <a:solidFill>
                  <a:srgbClr val="FF0000"/>
                </a:solidFill>
                <a:latin typeface="Times New Roman" pitchFamily="18" charset="0"/>
                <a:cs typeface="Times New Roman" pitchFamily="18" charset="0"/>
              </a:rPr>
              <a:t>Gram-negative bacteria </a:t>
            </a:r>
            <a:r>
              <a:rPr lang="en-US" sz="1900" dirty="0" smtClean="0">
                <a:solidFill>
                  <a:srgbClr val="FF0000"/>
                </a:solidFill>
                <a:latin typeface="Times New Roman" pitchFamily="18" charset="0"/>
                <a:cs typeface="Times New Roman" pitchFamily="18" charset="0"/>
              </a:rPr>
              <a:t>(synergy).</a:t>
            </a:r>
            <a:r>
              <a:rPr lang="en-US" sz="1900" i="1" dirty="0" smtClean="0">
                <a:solidFill>
                  <a:srgbClr val="FF0000"/>
                </a:solidFill>
                <a:latin typeface="Times New Roman" pitchFamily="18" charset="0"/>
                <a:cs typeface="Times New Roman" pitchFamily="18" charset="0"/>
              </a:rPr>
              <a:t> </a:t>
            </a:r>
          </a:p>
          <a:p>
            <a:pPr lvl="1" algn="l" rtl="0"/>
            <a:r>
              <a:rPr lang="en-US" sz="1900" i="1" dirty="0" smtClean="0">
                <a:latin typeface="Times New Roman" pitchFamily="18" charset="0"/>
                <a:cs typeface="Times New Roman" pitchFamily="18" charset="0"/>
              </a:rPr>
              <a:t>E. coli</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Klebsiella</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Pseudomonas</a:t>
            </a:r>
          </a:p>
          <a:p>
            <a:pPr algn="l" rtl="0"/>
            <a:r>
              <a:rPr lang="en-US" sz="1900" dirty="0" smtClean="0">
                <a:latin typeface="Times New Roman" pitchFamily="18" charset="0"/>
                <a:cs typeface="Times New Roman" pitchFamily="18" charset="0"/>
              </a:rPr>
              <a:t>Fungi</a:t>
            </a:r>
            <a:endParaRPr lang="en-US" sz="1900" u="sng" dirty="0">
              <a:latin typeface="Times New Roman"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dirty="0" smtClean="0"/>
              <a:t>Risk factors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13</a:t>
            </a:fld>
            <a:endParaRPr lang="ar-SA"/>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Times New Roman" pitchFamily="18" charset="0"/>
                <a:cs typeface="Times New Roman" pitchFamily="18" charset="0"/>
              </a:rPr>
              <a:t>Immune-suppression </a:t>
            </a:r>
          </a:p>
          <a:p>
            <a:pPr algn="l" rtl="0"/>
            <a:r>
              <a:rPr lang="en-US" sz="2000" dirty="0" smtClean="0">
                <a:latin typeface="Times New Roman" pitchFamily="18" charset="0"/>
                <a:cs typeface="Times New Roman" pitchFamily="18" charset="0"/>
              </a:rPr>
              <a:t>Chronic diseases:  ( diabetes, liver and kidney diseases, malignancy </a:t>
            </a:r>
          </a:p>
          <a:p>
            <a:pPr algn="l" rtl="0"/>
            <a:r>
              <a:rPr lang="en-US" sz="2000" dirty="0" smtClean="0">
                <a:latin typeface="Times New Roman" pitchFamily="18" charset="0"/>
                <a:cs typeface="Times New Roman" pitchFamily="18" charset="0"/>
              </a:rPr>
              <a:t>Trauma:(</a:t>
            </a:r>
            <a:r>
              <a:rPr lang="en-US" sz="1800" dirty="0" smtClean="0">
                <a:solidFill>
                  <a:schemeClr val="tx1"/>
                </a:solidFill>
                <a:latin typeface="Times New Roman" pitchFamily="18" charset="0"/>
                <a:cs typeface="Times New Roman" pitchFamily="18" charset="0"/>
              </a:rPr>
              <a:t>laceration, cut, abrasion, contusion, burn, bite, subcutaneous injection,  operative incision)</a:t>
            </a:r>
            <a:endParaRPr lang="en-US" sz="2000" dirty="0" smtClean="0">
              <a:solidFill>
                <a:schemeClr val="tx1"/>
              </a:solidFill>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Recent viral infection rash (chickenpox)</a:t>
            </a:r>
          </a:p>
          <a:p>
            <a:pPr algn="l" rtl="0"/>
            <a:r>
              <a:rPr lang="en-US" sz="2000" dirty="0" smtClean="0">
                <a:latin typeface="Times New Roman" pitchFamily="18" charset="0"/>
                <a:cs typeface="Times New Roman" pitchFamily="18" charset="0"/>
              </a:rPr>
              <a:t>Steroids </a:t>
            </a:r>
          </a:p>
          <a:p>
            <a:pPr algn="l" rtl="0"/>
            <a:r>
              <a:rPr lang="en-US" sz="2000" dirty="0" smtClean="0">
                <a:latin typeface="Times New Roman" pitchFamily="18" charset="0"/>
                <a:cs typeface="Times New Roman" pitchFamily="18" charset="0"/>
              </a:rPr>
              <a:t>Alcoholism</a:t>
            </a:r>
          </a:p>
          <a:p>
            <a:pPr algn="l" rtl="0"/>
            <a:r>
              <a:rPr lang="en-US" sz="2000" dirty="0" smtClean="0">
                <a:latin typeface="Times New Roman" pitchFamily="18" charset="0"/>
                <a:cs typeface="Times New Roman" pitchFamily="18" charset="0"/>
              </a:rPr>
              <a:t>Malnutrition</a:t>
            </a:r>
          </a:p>
          <a:p>
            <a:pPr algn="l" rtl="0"/>
            <a:r>
              <a:rPr lang="en-US" sz="2000" dirty="0" smtClean="0">
                <a:latin typeface="Times New Roman" pitchFamily="18" charset="0"/>
                <a:cs typeface="Times New Roman" pitchFamily="18" charset="0"/>
              </a:rPr>
              <a:t>Idiopathic </a:t>
            </a:r>
          </a:p>
          <a:p>
            <a:pPr algn="l" rtl="0"/>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Pathophysiology</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14</a:t>
            </a:fld>
            <a:endParaRPr lang="ar-SA"/>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mj-lt"/>
              </a:rPr>
              <a:t>destruction of skin and muscle by releasing toxins</a:t>
            </a:r>
          </a:p>
          <a:p>
            <a:pPr lvl="1" algn="l" rtl="0"/>
            <a:r>
              <a:rPr lang="en-US" sz="2400" dirty="0" smtClean="0">
                <a:solidFill>
                  <a:schemeClr val="tx1"/>
                </a:solidFill>
                <a:latin typeface="+mj-lt"/>
              </a:rPr>
              <a:t>Streptococcal </a:t>
            </a:r>
            <a:r>
              <a:rPr lang="en-US" sz="2400" dirty="0" err="1" smtClean="0">
                <a:solidFill>
                  <a:schemeClr val="tx1"/>
                </a:solidFill>
                <a:latin typeface="+mj-lt"/>
              </a:rPr>
              <a:t>pyogenic</a:t>
            </a:r>
            <a:r>
              <a:rPr lang="en-US" sz="2400" dirty="0" smtClean="0">
                <a:solidFill>
                  <a:schemeClr val="tx1"/>
                </a:solidFill>
                <a:latin typeface="+mj-lt"/>
              </a:rPr>
              <a:t> </a:t>
            </a:r>
            <a:r>
              <a:rPr lang="en-US" sz="2400" dirty="0" err="1" smtClean="0">
                <a:solidFill>
                  <a:schemeClr val="tx1"/>
                </a:solidFill>
                <a:latin typeface="+mj-lt"/>
              </a:rPr>
              <a:t>exotoxins</a:t>
            </a:r>
            <a:endParaRPr lang="en-US" sz="2400" dirty="0" smtClean="0">
              <a:solidFill>
                <a:schemeClr val="tx1"/>
              </a:solidFill>
              <a:latin typeface="+mj-lt"/>
            </a:endParaRPr>
          </a:p>
          <a:p>
            <a:pPr lvl="1" algn="l" rtl="0"/>
            <a:r>
              <a:rPr lang="en-US" sz="2400" dirty="0" err="1" smtClean="0">
                <a:solidFill>
                  <a:schemeClr val="tx1"/>
                </a:solidFill>
                <a:latin typeface="+mj-lt"/>
              </a:rPr>
              <a:t>Superantigen</a:t>
            </a:r>
            <a:endParaRPr lang="en-US" sz="2400" dirty="0" smtClean="0">
              <a:solidFill>
                <a:schemeClr val="tx1"/>
              </a:solidFill>
              <a:latin typeface="+mj-lt"/>
            </a:endParaRPr>
          </a:p>
          <a:p>
            <a:pPr lvl="2" algn="l" rtl="0"/>
            <a:r>
              <a:rPr lang="en-US" sz="1800" dirty="0" smtClean="0">
                <a:latin typeface="+mj-lt"/>
              </a:rPr>
              <a:t>Non-specific activation of T-cells</a:t>
            </a:r>
          </a:p>
          <a:p>
            <a:pPr lvl="2" algn="l" rtl="0"/>
            <a:r>
              <a:rPr lang="en-US" dirty="0" smtClean="0">
                <a:latin typeface="+mj-lt"/>
              </a:rPr>
              <a:t>Overproduction of cytokines</a:t>
            </a:r>
          </a:p>
          <a:p>
            <a:pPr lvl="2" algn="l" rtl="0"/>
            <a:r>
              <a:rPr lang="en-US" dirty="0" smtClean="0">
                <a:latin typeface="+mj-lt"/>
              </a:rPr>
              <a:t>Severe systemic illness (Toxic shock syndrome</a:t>
            </a:r>
            <a:r>
              <a:rPr lang="en-US" dirty="0" smtClean="0">
                <a:solidFill>
                  <a:srgbClr val="FFC000"/>
                </a:solidFill>
                <a:latin typeface="+mj-lt"/>
              </a:rPr>
              <a:t>)</a:t>
            </a:r>
            <a:endParaRPr lang="en-US" dirty="0">
              <a:solidFill>
                <a:srgbClr val="FFC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Signs and symptoms</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15</a:t>
            </a:fld>
            <a:endParaRPr lang="ar-SA"/>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Times New Roman" pitchFamily="18" charset="0"/>
                <a:cs typeface="Times New Roman" pitchFamily="18" charset="0"/>
              </a:rPr>
              <a:t>Rapid progression of sever pain with fever , chills (typical)</a:t>
            </a:r>
          </a:p>
          <a:p>
            <a:pPr marL="457200" indent="-457200" algn="l" rtl="0"/>
            <a:r>
              <a:rPr lang="en-US" sz="2000" dirty="0" smtClean="0">
                <a:latin typeface="Times New Roman" pitchFamily="18" charset="0"/>
                <a:cs typeface="Times New Roman" pitchFamily="18" charset="0"/>
              </a:rPr>
              <a:t>Swelling , redness, hotness, blister gas formation, gangrene and necrosis </a:t>
            </a:r>
          </a:p>
          <a:p>
            <a:pPr marL="457200" indent="-457200" algn="l" rtl="0"/>
            <a:r>
              <a:rPr lang="en-US" sz="2000" dirty="0" smtClean="0">
                <a:latin typeface="Times New Roman" pitchFamily="18" charset="0"/>
                <a:cs typeface="Times New Roman" pitchFamily="18" charset="0"/>
              </a:rPr>
              <a:t>Blisters with subsequent necrosis , necrotic </a:t>
            </a:r>
            <a:r>
              <a:rPr lang="en-US" sz="2000" dirty="0" err="1" smtClean="0">
                <a:latin typeface="Times New Roman" pitchFamily="18" charset="0"/>
                <a:cs typeface="Times New Roman" pitchFamily="18" charset="0"/>
              </a:rPr>
              <a:t>eschars</a:t>
            </a:r>
            <a:endParaRPr lang="en-US" sz="2000" dirty="0" smtClean="0">
              <a:latin typeface="Times New Roman" pitchFamily="18" charset="0"/>
              <a:cs typeface="Times New Roman" pitchFamily="18" charset="0"/>
            </a:endParaRPr>
          </a:p>
          <a:p>
            <a:pPr marL="457200" indent="-457200" algn="l" rtl="0"/>
            <a:r>
              <a:rPr lang="en-US" sz="2000" dirty="0" smtClean="0">
                <a:latin typeface="Times New Roman" pitchFamily="18" charset="0"/>
                <a:cs typeface="Times New Roman" pitchFamily="18" charset="0"/>
              </a:rPr>
              <a:t>Diarrhea and vomiting (very ill)</a:t>
            </a:r>
          </a:p>
          <a:p>
            <a:pPr marL="457200" indent="-457200" algn="l" rtl="0"/>
            <a:r>
              <a:rPr lang="en-US" sz="2000" dirty="0" smtClean="0">
                <a:latin typeface="Times New Roman" pitchFamily="18" charset="0"/>
                <a:cs typeface="Times New Roman" pitchFamily="18" charset="0"/>
              </a:rPr>
              <a:t>Shock  organ failure</a:t>
            </a:r>
          </a:p>
          <a:p>
            <a:pPr marL="457200" indent="-457200" algn="l" rtl="0"/>
            <a:r>
              <a:rPr lang="en-US" sz="2000" dirty="0" smtClean="0">
                <a:latin typeface="Times New Roman" pitchFamily="18" charset="0"/>
                <a:cs typeface="Times New Roman" pitchFamily="18" charset="0"/>
              </a:rPr>
              <a:t>Mortality as high as 73 % if untreated</a:t>
            </a:r>
          </a:p>
          <a:p>
            <a:pPr algn="l" rtl="0"/>
            <a:endParaRPr lang="en-US" sz="2000" dirty="0" smtClean="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16</a:t>
            </a:fld>
            <a:endParaRPr lang="ar-SA"/>
          </a:p>
        </p:txBody>
      </p:sp>
      <p:pic>
        <p:nvPicPr>
          <p:cNvPr id="1026" name="Picture 2" descr="C:\Documents and Settings\Dr.Fauzia\My Documents\My Pictures\Case8a.jpg"/>
          <p:cNvPicPr>
            <a:picLocks noGrp="1" noChangeAspect="1" noChangeArrowheads="1"/>
          </p:cNvPicPr>
          <p:nvPr>
            <p:ph sz="quarter" idx="1"/>
          </p:nvPr>
        </p:nvPicPr>
        <p:blipFill>
          <a:blip r:embed="rId3" cstate="print"/>
          <a:srcRect/>
          <a:stretch>
            <a:fillRect/>
          </a:stretch>
        </p:blipFill>
        <p:spPr bwMode="auto">
          <a:xfrm>
            <a:off x="395537" y="3977681"/>
            <a:ext cx="3456383" cy="2271801"/>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27" name="Picture 3" descr="C:\Documents and Settings\Dr.Fauzia\My Documents\My Pictures\Case8b.jpg"/>
          <p:cNvPicPr>
            <a:picLocks noChangeAspect="1" noChangeArrowheads="1"/>
          </p:cNvPicPr>
          <p:nvPr/>
        </p:nvPicPr>
        <p:blipFill>
          <a:blip r:embed="rId4" cstate="print"/>
          <a:srcRect/>
          <a:stretch>
            <a:fillRect/>
          </a:stretch>
        </p:blipFill>
        <p:spPr bwMode="auto">
          <a:xfrm>
            <a:off x="3923928" y="4005064"/>
            <a:ext cx="4021370" cy="2376264"/>
          </a:xfrm>
          <a:prstGeom prst="rect">
            <a:avLst/>
          </a:prstGeom>
        </p:spPr>
        <p:style>
          <a:lnRef idx="1">
            <a:schemeClr val="dk1"/>
          </a:lnRef>
          <a:fillRef idx="3">
            <a:schemeClr val="dk1"/>
          </a:fillRef>
          <a:effectRef idx="2">
            <a:schemeClr val="dk1"/>
          </a:effectRef>
          <a:fontRef idx="minor">
            <a:schemeClr val="lt1"/>
          </a:fontRef>
        </p:style>
      </p:pic>
      <p:sp>
        <p:nvSpPr>
          <p:cNvPr id="7" name="Title 6"/>
          <p:cNvSpPr>
            <a:spLocks noGrp="1"/>
          </p:cNvSpPr>
          <p:nvPr>
            <p:ph type="title"/>
          </p:nvPr>
        </p:nvSpPr>
        <p:spPr/>
        <p:txBody>
          <a:bodyPr/>
          <a:lstStyle/>
          <a:p>
            <a:endParaRPr lang="en-US"/>
          </a:p>
        </p:txBody>
      </p:sp>
      <p:pic>
        <p:nvPicPr>
          <p:cNvPr id="6" name="Picture 1" descr="C:\Documents and Settings\Dr.Fauzia\My Documents\My Pictures\Necrotizing_Fasciitis_1_030302.jpg"/>
          <p:cNvPicPr>
            <a:picLocks noChangeAspect="1" noChangeArrowheads="1"/>
          </p:cNvPicPr>
          <p:nvPr/>
        </p:nvPicPr>
        <p:blipFill>
          <a:blip r:embed="rId5" cstate="print"/>
          <a:srcRect/>
          <a:stretch>
            <a:fillRect/>
          </a:stretch>
        </p:blipFill>
        <p:spPr bwMode="auto">
          <a:xfrm>
            <a:off x="3347864" y="1268760"/>
            <a:ext cx="3583983" cy="2664296"/>
          </a:xfrm>
          <a:prstGeom prst="rect">
            <a:avLst/>
          </a:prstGeom>
          <a:noFill/>
        </p:spPr>
      </p:pic>
      <p:pic>
        <p:nvPicPr>
          <p:cNvPr id="8" name="Picture 3" descr="C:\Documents and Settings\Dr.Fauzia\My Documents\My Pictures\necfasc.jpg"/>
          <p:cNvPicPr>
            <a:picLocks noChangeAspect="1" noChangeArrowheads="1"/>
          </p:cNvPicPr>
          <p:nvPr/>
        </p:nvPicPr>
        <p:blipFill>
          <a:blip r:embed="rId6" cstate="print"/>
          <a:srcRect/>
          <a:stretch>
            <a:fillRect/>
          </a:stretch>
        </p:blipFill>
        <p:spPr bwMode="auto">
          <a:xfrm>
            <a:off x="395536" y="1772816"/>
            <a:ext cx="2692473" cy="2160240"/>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mj-lt"/>
              </a:rPr>
              <a:t>Diagnosis</a:t>
            </a:r>
            <a:r>
              <a:rPr lang="en-US" sz="3200" dirty="0" smtClean="0">
                <a:latin typeface="+mj-lt"/>
              </a:rPr>
              <a:t> </a:t>
            </a:r>
            <a:endParaRPr lang="en-US" sz="3200" dirty="0">
              <a:latin typeface="+mj-lt"/>
            </a:endParaRPr>
          </a:p>
        </p:txBody>
      </p:sp>
      <p:sp>
        <p:nvSpPr>
          <p:cNvPr id="6" name="Text Placeholder 5"/>
          <p:cNvSpPr>
            <a:spLocks noGrp="1"/>
          </p:cNvSpPr>
          <p:nvPr>
            <p:ph type="body" idx="2"/>
          </p:nvPr>
        </p:nvSpPr>
        <p:spPr/>
        <p:txBody>
          <a:bodyPr/>
          <a:lstStyle/>
          <a:p>
            <a:pPr algn="l" rtl="0"/>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17</a:t>
            </a:fld>
            <a:endParaRPr lang="ar-SA"/>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mj-lt"/>
              </a:rPr>
              <a:t>A delay in diagnosis is associated with a grave prognosis and increased mortality</a:t>
            </a:r>
          </a:p>
          <a:p>
            <a:pPr algn="l" rtl="0"/>
            <a:r>
              <a:rPr lang="en-US" sz="2400" dirty="0" smtClean="0">
                <a:latin typeface="+mj-lt"/>
              </a:rPr>
              <a:t>Clinical-</a:t>
            </a:r>
            <a:r>
              <a:rPr lang="en-US" sz="2000" u="sng" dirty="0" smtClean="0">
                <a:solidFill>
                  <a:srgbClr val="7030A0"/>
                </a:solidFill>
              </a:rPr>
              <a:t>h</a:t>
            </a:r>
            <a:r>
              <a:rPr lang="en-US" sz="2000" u="sng" dirty="0" smtClean="0">
                <a:solidFill>
                  <a:srgbClr val="7030A0"/>
                </a:solidFill>
                <a:latin typeface="+mj-lt"/>
              </a:rPr>
              <a:t>igh index of suspicion </a:t>
            </a:r>
            <a:endParaRPr lang="en-US" sz="2400" u="sng" dirty="0" smtClean="0">
              <a:solidFill>
                <a:srgbClr val="7030A0"/>
              </a:solidFill>
              <a:latin typeface="+mj-lt"/>
            </a:endParaRPr>
          </a:p>
          <a:p>
            <a:pPr algn="l" rtl="0"/>
            <a:r>
              <a:rPr lang="en-US" sz="2400" dirty="0" smtClean="0">
                <a:latin typeface="+mj-lt"/>
              </a:rPr>
              <a:t>Blood tests </a:t>
            </a:r>
          </a:p>
          <a:p>
            <a:pPr lvl="1" algn="l" rtl="0"/>
            <a:r>
              <a:rPr lang="en-US" sz="2000" dirty="0" smtClean="0">
                <a:solidFill>
                  <a:srgbClr val="FFC000"/>
                </a:solidFill>
                <a:latin typeface="+mj-lt"/>
              </a:rPr>
              <a:t>CBC-WBC , differential</a:t>
            </a:r>
            <a:r>
              <a:rPr lang="en-US" sz="2000" dirty="0" smtClean="0"/>
              <a:t> </a:t>
            </a:r>
            <a:r>
              <a:rPr lang="en-US" sz="2000" dirty="0" smtClean="0">
                <a:solidFill>
                  <a:srgbClr val="FFC000"/>
                </a:solidFill>
              </a:rPr>
              <a:t>,</a:t>
            </a:r>
            <a:r>
              <a:rPr lang="en-US" sz="2000" dirty="0" smtClean="0"/>
              <a:t> </a:t>
            </a:r>
            <a:r>
              <a:rPr lang="en-US" sz="2000" dirty="0" smtClean="0">
                <a:solidFill>
                  <a:srgbClr val="FFC000"/>
                </a:solidFill>
                <a:latin typeface="+mj-lt"/>
              </a:rPr>
              <a:t>ESR </a:t>
            </a:r>
          </a:p>
          <a:p>
            <a:pPr lvl="1" algn="l" rtl="0"/>
            <a:r>
              <a:rPr lang="en-US" sz="2000" dirty="0" smtClean="0">
                <a:solidFill>
                  <a:srgbClr val="FFC000"/>
                </a:solidFill>
                <a:latin typeface="+mj-lt"/>
              </a:rPr>
              <a:t>BUN (blood urea nitrogen)</a:t>
            </a:r>
          </a:p>
          <a:p>
            <a:pPr algn="l" rtl="0"/>
            <a:r>
              <a:rPr lang="en-US" sz="2400" dirty="0" smtClean="0">
                <a:latin typeface="+mj-lt"/>
              </a:rPr>
              <a:t>Surgery debridement- amputation</a:t>
            </a:r>
          </a:p>
          <a:p>
            <a:pPr algn="l" rtl="0"/>
            <a:r>
              <a:rPr lang="en-US" sz="2400" dirty="0" smtClean="0">
                <a:latin typeface="+mj-lt"/>
              </a:rPr>
              <a:t>Radiographic studies</a:t>
            </a:r>
          </a:p>
          <a:p>
            <a:pPr lvl="1" algn="l" rtl="0"/>
            <a:r>
              <a:rPr lang="en-US" sz="2100" dirty="0" smtClean="0">
                <a:latin typeface="+mj-lt"/>
              </a:rPr>
              <a:t>X-rays : </a:t>
            </a:r>
            <a:r>
              <a:rPr lang="en-US" sz="2000" dirty="0" smtClean="0">
                <a:latin typeface="+mj-lt"/>
              </a:rPr>
              <a:t>subcutaneous gases</a:t>
            </a:r>
            <a:endParaRPr lang="en-US" sz="2100" dirty="0" smtClean="0">
              <a:latin typeface="+mj-lt"/>
            </a:endParaRPr>
          </a:p>
          <a:p>
            <a:pPr lvl="1" algn="l" rtl="0"/>
            <a:r>
              <a:rPr lang="en-US" sz="2100" dirty="0" smtClean="0">
                <a:latin typeface="+mj-lt"/>
              </a:rPr>
              <a:t>Doppler  CT or MRI</a:t>
            </a:r>
          </a:p>
          <a:p>
            <a:pPr algn="l" rtl="0"/>
            <a:r>
              <a:rPr lang="en-US" sz="2400" dirty="0" smtClean="0">
                <a:latin typeface="+mj-lt"/>
              </a:rPr>
              <a:t>Microbiology</a:t>
            </a:r>
          </a:p>
          <a:p>
            <a:pPr lvl="1" algn="l" rtl="0"/>
            <a:r>
              <a:rPr lang="en-US" dirty="0" smtClean="0">
                <a:solidFill>
                  <a:srgbClr val="FFC000"/>
                </a:solidFill>
                <a:latin typeface="+mj-lt"/>
              </a:rPr>
              <a:t>Culture &amp;Gram's stain</a:t>
            </a:r>
          </a:p>
          <a:p>
            <a:pPr lvl="2" algn="l" rtl="0"/>
            <a:r>
              <a:rPr lang="en-US" dirty="0" smtClean="0">
                <a:solidFill>
                  <a:srgbClr val="FFC000"/>
                </a:solidFill>
                <a:latin typeface="+mj-lt"/>
              </a:rPr>
              <a:t> </a:t>
            </a:r>
            <a:r>
              <a:rPr lang="en-US" dirty="0" smtClean="0">
                <a:solidFill>
                  <a:srgbClr val="7030A0"/>
                </a:solidFill>
                <a:latin typeface="+mj-lt"/>
              </a:rPr>
              <a:t>( </a:t>
            </a:r>
            <a:r>
              <a:rPr lang="en-US" u="sng" dirty="0" smtClean="0">
                <a:solidFill>
                  <a:srgbClr val="7030A0"/>
                </a:solidFill>
                <a:latin typeface="+mj-lt"/>
              </a:rPr>
              <a:t>blood</a:t>
            </a:r>
            <a:r>
              <a:rPr lang="en-US" dirty="0" smtClean="0">
                <a:solidFill>
                  <a:srgbClr val="7030A0"/>
                </a:solidFill>
                <a:latin typeface="+mj-lt"/>
              </a:rPr>
              <a:t>, tissue, pus aspirate)</a:t>
            </a:r>
          </a:p>
          <a:p>
            <a:pPr lvl="1" algn="l" rtl="0"/>
            <a:r>
              <a:rPr lang="en-US" dirty="0" smtClean="0">
                <a:solidFill>
                  <a:srgbClr val="FFC000"/>
                </a:solidFill>
                <a:latin typeface="+mj-lt"/>
              </a:rPr>
              <a:t>Susceptibility tests  </a:t>
            </a:r>
            <a:endParaRPr lang="en-US" dirty="0">
              <a:solidFill>
                <a:srgbClr val="FFC000"/>
              </a:solidFill>
              <a:latin typeface="+mj-lt"/>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18</a:t>
            </a:fld>
            <a:endParaRPr lang="ar-SA"/>
          </a:p>
        </p:txBody>
      </p:sp>
      <p:sp>
        <p:nvSpPr>
          <p:cNvPr id="4" name="Content Placeholder 3"/>
          <p:cNvSpPr>
            <a:spLocks noGrp="1"/>
          </p:cNvSpPr>
          <p:nvPr>
            <p:ph sz="quarter" idx="1"/>
          </p:nvPr>
        </p:nvSpPr>
        <p:spPr/>
        <p:txBody>
          <a:bodyPr>
            <a:normAutofit/>
          </a:bodyPr>
          <a:lstStyle/>
          <a:p>
            <a:pPr algn="l" rtl="0"/>
            <a:r>
              <a:rPr lang="en-US" sz="2000" dirty="0" smtClean="0">
                <a:latin typeface="+mj-lt"/>
              </a:rPr>
              <a:t>If clinically suspected patient needs to be hospitalized OR require admission to ICU</a:t>
            </a:r>
          </a:p>
          <a:p>
            <a:pPr algn="l" rtl="0"/>
            <a:r>
              <a:rPr lang="en-US" sz="2000" dirty="0" smtClean="0">
                <a:latin typeface="+mj-lt"/>
              </a:rPr>
              <a:t>Start intravenous antibiotics immediately </a:t>
            </a:r>
          </a:p>
          <a:p>
            <a:pPr algn="l" rtl="0"/>
            <a:r>
              <a:rPr lang="en-US" sz="2000" dirty="0" smtClean="0">
                <a:latin typeface="+mj-lt"/>
              </a:rPr>
              <a:t>Antibiotic selection based on bacteria suspected</a:t>
            </a:r>
          </a:p>
          <a:p>
            <a:pPr algn="l" rtl="0"/>
            <a:r>
              <a:rPr lang="en-US" sz="2000" dirty="0" smtClean="0">
                <a:latin typeface="+mj-lt"/>
              </a:rPr>
              <a:t>broad spectrum antibiotic combinations against</a:t>
            </a:r>
          </a:p>
          <a:p>
            <a:pPr lvl="1" algn="l" rtl="0"/>
            <a:r>
              <a:rPr lang="en-US" sz="1800" dirty="0" smtClean="0">
                <a:latin typeface="+mj-lt"/>
              </a:rPr>
              <a:t>methicillin-resistant </a:t>
            </a:r>
            <a:r>
              <a:rPr lang="en-US" sz="1800" i="1" dirty="0" smtClean="0">
                <a:latin typeface="+mj-lt"/>
              </a:rPr>
              <a:t>Staphylococcus aureus</a:t>
            </a:r>
            <a:r>
              <a:rPr lang="en-US" sz="1800" dirty="0" smtClean="0">
                <a:latin typeface="+mj-lt"/>
              </a:rPr>
              <a:t> </a:t>
            </a:r>
            <a:r>
              <a:rPr lang="en-US" sz="1800" dirty="0" smtClean="0">
                <a:solidFill>
                  <a:srgbClr val="FFC000"/>
                </a:solidFill>
                <a:latin typeface="+mj-lt"/>
              </a:rPr>
              <a:t>(MRSA)</a:t>
            </a:r>
          </a:p>
          <a:p>
            <a:pPr lvl="1" algn="l" rtl="0"/>
            <a:r>
              <a:rPr lang="en-US" sz="1800" dirty="0" smtClean="0">
                <a:latin typeface="+mj-lt"/>
              </a:rPr>
              <a:t>anaerobic bacteria</a:t>
            </a:r>
          </a:p>
          <a:p>
            <a:pPr lvl="1" algn="l" rtl="0"/>
            <a:r>
              <a:rPr lang="en-US" sz="1800" dirty="0" smtClean="0">
                <a:latin typeface="+mj-lt"/>
              </a:rPr>
              <a:t>Gram-negative and gram-positive bacilli</a:t>
            </a:r>
          </a:p>
          <a:p>
            <a:pPr algn="l" rtl="0"/>
            <a:r>
              <a:rPr lang="en-US" sz="2400" dirty="0" smtClean="0">
                <a:solidFill>
                  <a:srgbClr val="FFC000"/>
                </a:solidFill>
                <a:latin typeface="+mj-lt"/>
              </a:rPr>
              <a:t>Surgeon consultation</a:t>
            </a:r>
          </a:p>
          <a:p>
            <a:pPr lvl="1" algn="l" rtl="0"/>
            <a:r>
              <a:rPr lang="en-US" sz="1800" u="sng" dirty="0" smtClean="0">
                <a:latin typeface="+mj-lt"/>
              </a:rPr>
              <a:t>Extensive Debridement </a:t>
            </a:r>
            <a:r>
              <a:rPr lang="en-US" sz="1800" dirty="0" smtClean="0">
                <a:latin typeface="+mj-lt"/>
              </a:rPr>
              <a:t>of necrotic tissue and collection of tissue samples</a:t>
            </a:r>
          </a:p>
          <a:p>
            <a:pPr lvl="1" algn="l" rtl="0"/>
            <a:r>
              <a:rPr lang="en-US" sz="2000" dirty="0" smtClean="0">
                <a:latin typeface="+mj-lt"/>
              </a:rPr>
              <a:t>Can reduce morbidity and mortality</a:t>
            </a:r>
            <a:r>
              <a:rPr lang="en-US" sz="2000" dirty="0" smtClean="0">
                <a:solidFill>
                  <a:srgbClr val="FFC000"/>
                </a:solidFill>
                <a:latin typeface="+mj-lt"/>
              </a:rPr>
              <a:t> </a:t>
            </a:r>
            <a:r>
              <a:rPr lang="en-US" sz="2100" dirty="0" smtClean="0">
                <a:solidFill>
                  <a:srgbClr val="FFC000"/>
                </a:solidFill>
                <a:latin typeface="+mj-lt"/>
              </a:rPr>
              <a:t> </a:t>
            </a:r>
            <a:endParaRPr lang="en-US" sz="1800" dirty="0" smtClean="0">
              <a:solidFill>
                <a:srgbClr val="FFC000"/>
              </a:solidFill>
              <a:latin typeface="+mj-lt"/>
            </a:endParaRPr>
          </a:p>
          <a:p>
            <a:pPr lvl="1" algn="l" rtl="0"/>
            <a:endParaRPr lang="en-US" sz="2100" dirty="0">
              <a:solidFill>
                <a:srgbClr val="FFC00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19</a:t>
            </a:fld>
            <a:endParaRPr lang="ar-SA"/>
          </a:p>
        </p:txBody>
      </p:sp>
      <p:sp>
        <p:nvSpPr>
          <p:cNvPr id="4" name="Content Placeholder 3"/>
          <p:cNvSpPr>
            <a:spLocks noGrp="1"/>
          </p:cNvSpPr>
          <p:nvPr>
            <p:ph sz="quarter" idx="1"/>
          </p:nvPr>
        </p:nvSpPr>
        <p:spPr/>
        <p:txBody>
          <a:bodyPr/>
          <a:lstStyle/>
          <a:p>
            <a:pPr algn="l" rtl="0"/>
            <a:r>
              <a:rPr lang="en-US" dirty="0" smtClean="0">
                <a:latin typeface="+mj-lt"/>
              </a:rPr>
              <a:t>Antibiotics combinations </a:t>
            </a:r>
          </a:p>
          <a:p>
            <a:pPr lvl="1" algn="l" rtl="0"/>
            <a:r>
              <a:rPr lang="en-US" dirty="0" smtClean="0">
                <a:latin typeface="+mj-lt"/>
              </a:rPr>
              <a:t>Penicillin-</a:t>
            </a:r>
            <a:r>
              <a:rPr lang="en-US" dirty="0" err="1" smtClean="0">
                <a:latin typeface="+mj-lt"/>
              </a:rPr>
              <a:t>clindamycin</a:t>
            </a:r>
            <a:r>
              <a:rPr lang="en-US" dirty="0" smtClean="0">
                <a:latin typeface="+mj-lt"/>
              </a:rPr>
              <a:t>-</a:t>
            </a:r>
            <a:r>
              <a:rPr lang="en-US" dirty="0" err="1" smtClean="0">
                <a:latin typeface="+mj-lt"/>
              </a:rPr>
              <a:t>gentamicin</a:t>
            </a:r>
            <a:r>
              <a:rPr lang="en-US" dirty="0" smtClean="0">
                <a:latin typeface="+mj-lt"/>
              </a:rPr>
              <a:t> </a:t>
            </a:r>
          </a:p>
          <a:p>
            <a:pPr lvl="1" algn="l" rtl="0"/>
            <a:r>
              <a:rPr lang="en-US" dirty="0" err="1" smtClean="0">
                <a:latin typeface="+mj-lt"/>
              </a:rPr>
              <a:t>Ampicillin</a:t>
            </a:r>
            <a:r>
              <a:rPr lang="en-US" dirty="0" smtClean="0">
                <a:latin typeface="+mj-lt"/>
              </a:rPr>
              <a:t>/</a:t>
            </a:r>
            <a:r>
              <a:rPr lang="en-US" dirty="0" err="1" smtClean="0">
                <a:latin typeface="+mj-lt"/>
              </a:rPr>
              <a:t>sulbactam</a:t>
            </a:r>
            <a:r>
              <a:rPr lang="en-US" dirty="0" smtClean="0">
                <a:latin typeface="+mj-lt"/>
              </a:rPr>
              <a:t> </a:t>
            </a:r>
          </a:p>
          <a:p>
            <a:pPr lvl="1" algn="l" rtl="0"/>
            <a:r>
              <a:rPr lang="en-US" dirty="0" err="1" smtClean="0">
                <a:latin typeface="+mj-lt"/>
              </a:rPr>
              <a:t>Cefazolin</a:t>
            </a:r>
            <a:r>
              <a:rPr lang="en-US" dirty="0" smtClean="0">
                <a:latin typeface="+mj-lt"/>
              </a:rPr>
              <a:t> plus </a:t>
            </a:r>
            <a:r>
              <a:rPr lang="en-US" dirty="0" err="1" smtClean="0">
                <a:latin typeface="+mj-lt"/>
              </a:rPr>
              <a:t>metronidazol</a:t>
            </a:r>
            <a:endParaRPr lang="en-US" dirty="0" smtClean="0">
              <a:latin typeface="+mj-lt"/>
            </a:endParaRPr>
          </a:p>
          <a:p>
            <a:pPr lvl="1" algn="l" rtl="0"/>
            <a:r>
              <a:rPr lang="en-US" dirty="0" smtClean="0">
                <a:latin typeface="+mj-lt"/>
              </a:rPr>
              <a:t> </a:t>
            </a:r>
            <a:r>
              <a:rPr lang="en-US" dirty="0" err="1" smtClean="0">
                <a:latin typeface="+mj-lt"/>
              </a:rPr>
              <a:t>Piperacillin</a:t>
            </a:r>
            <a:r>
              <a:rPr lang="en-US" dirty="0" smtClean="0">
                <a:latin typeface="+mj-lt"/>
              </a:rPr>
              <a:t>/</a:t>
            </a:r>
            <a:r>
              <a:rPr lang="en-US" dirty="0" err="1" smtClean="0">
                <a:latin typeface="+mj-lt"/>
              </a:rPr>
              <a:t>tazobactam</a:t>
            </a:r>
            <a:endParaRPr lang="en-US" dirty="0" smtClean="0">
              <a:latin typeface="+mj-lt"/>
            </a:endParaRPr>
          </a:p>
          <a:p>
            <a:pPr lvl="1" algn="l" rtl="0"/>
            <a:r>
              <a:rPr lang="en-US" i="1" dirty="0" smtClean="0">
                <a:latin typeface="+mj-lt"/>
              </a:rPr>
              <a:t>Clostridium </a:t>
            </a:r>
            <a:r>
              <a:rPr lang="en-US" i="1" dirty="0" err="1" smtClean="0">
                <a:latin typeface="+mj-lt"/>
              </a:rPr>
              <a:t>perfringens</a:t>
            </a:r>
            <a:r>
              <a:rPr lang="en-US" i="1" dirty="0" smtClean="0">
                <a:latin typeface="+mj-lt"/>
              </a:rPr>
              <a:t> - </a:t>
            </a:r>
            <a:r>
              <a:rPr lang="en-US" dirty="0" smtClean="0">
                <a:latin typeface="+mj-lt"/>
              </a:rPr>
              <a:t>penicillin G</a:t>
            </a:r>
          </a:p>
          <a:p>
            <a:pPr algn="l" rtl="0"/>
            <a:r>
              <a:rPr lang="en-US" dirty="0" smtClean="0">
                <a:latin typeface="+mj-lt"/>
              </a:rPr>
              <a:t>Hyperbaric oxygen therapy (HBO) treatment</a:t>
            </a:r>
            <a:endParaRPr lang="en-US"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rgbClr val="FFFF00"/>
                </a:solidFill>
                <a:latin typeface="Constantia" pitchFamily="18" charset="0"/>
              </a:rPr>
              <a:t>Introduction</a:t>
            </a:r>
            <a:r>
              <a:rPr lang="en-US" sz="3600" dirty="0" smtClean="0"/>
              <a:t> </a:t>
            </a:r>
            <a:endParaRPr lang="ar-SA" sz="3600" dirty="0"/>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Times New Roman" pitchFamily="18" charset="0"/>
                <a:cs typeface="Times New Roman" pitchFamily="18" charset="0"/>
              </a:rPr>
              <a:t>Common</a:t>
            </a:r>
          </a:p>
          <a:p>
            <a:pPr algn="l" rtl="0"/>
            <a:r>
              <a:rPr lang="en-US" sz="2800" dirty="0" smtClean="0">
                <a:latin typeface="Times New Roman" pitchFamily="18" charset="0"/>
                <a:cs typeface="Times New Roman" pitchFamily="18" charset="0"/>
              </a:rPr>
              <a:t>Can  be </a:t>
            </a:r>
            <a:r>
              <a:rPr lang="en-US" sz="2800" dirty="0">
                <a:latin typeface="Times New Roman" pitchFamily="18" charset="0"/>
                <a:cs typeface="Times New Roman" pitchFamily="18" charset="0"/>
              </a:rPr>
              <a:t>mild </a:t>
            </a:r>
            <a:r>
              <a:rPr lang="en-US" sz="2800" dirty="0" smtClean="0">
                <a:latin typeface="Times New Roman" pitchFamily="18" charset="0"/>
                <a:cs typeface="Times New Roman" pitchFamily="18" charset="0"/>
              </a:rPr>
              <a:t>to moderate or sever  muscle or bone and lungs or heart valves . </a:t>
            </a:r>
          </a:p>
          <a:p>
            <a:pPr algn="l" rtl="0"/>
            <a:r>
              <a:rPr lang="en-US" sz="2800" b="1" i="1" dirty="0" smtClean="0">
                <a:solidFill>
                  <a:srgbClr val="FFFF00"/>
                </a:solidFill>
                <a:latin typeface="Times New Roman" pitchFamily="18" charset="0"/>
                <a:cs typeface="Times New Roman" pitchFamily="18" charset="0"/>
              </a:rPr>
              <a:t>Staphylococcus aureus</a:t>
            </a:r>
            <a:r>
              <a:rPr lang="en-US" sz="2800" b="1" dirty="0" smtClean="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is the almost cause</a:t>
            </a:r>
          </a:p>
          <a:p>
            <a:pPr algn="l" rtl="0"/>
            <a:r>
              <a:rPr lang="en-US" sz="2800" b="1" dirty="0" smtClean="0">
                <a:solidFill>
                  <a:srgbClr val="7030A0"/>
                </a:solidFill>
                <a:latin typeface="Times New Roman" pitchFamily="18" charset="0"/>
                <a:cs typeface="Times New Roman" pitchFamily="18" charset="0"/>
              </a:rPr>
              <a:t>Emerging antibiotic resistance among</a:t>
            </a:r>
          </a:p>
          <a:p>
            <a:pPr lvl="1" algn="l" rtl="0"/>
            <a:r>
              <a:rPr lang="en-US" sz="2800" dirty="0" smtClean="0">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Staphylococcus </a:t>
            </a:r>
            <a:r>
              <a:rPr lang="en-US" sz="2800" b="1" i="1" dirty="0" err="1" smtClean="0">
                <a:solidFill>
                  <a:srgbClr val="FF0000"/>
                </a:solidFill>
                <a:latin typeface="Times New Roman" pitchFamily="18" charset="0"/>
                <a:cs typeface="Times New Roman" pitchFamily="18" charset="0"/>
              </a:rPr>
              <a:t>aureus</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methicillin</a:t>
            </a:r>
            <a:r>
              <a:rPr lang="en-US" sz="2800" b="1" i="1" dirty="0" smtClean="0">
                <a:solidFill>
                  <a:srgbClr val="FF0000"/>
                </a:solidFill>
                <a:latin typeface="Times New Roman" pitchFamily="18" charset="0"/>
                <a:cs typeface="Times New Roman" pitchFamily="18" charset="0"/>
              </a:rPr>
              <a:t> resistance) </a:t>
            </a:r>
          </a:p>
          <a:p>
            <a:pPr lvl="1" algn="l" rtl="0"/>
            <a:r>
              <a:rPr lang="en-US" sz="2800" b="1" i="1" dirty="0" smtClean="0">
                <a:solidFill>
                  <a:srgbClr val="FF0000"/>
                </a:solidFill>
                <a:latin typeface="Times New Roman" pitchFamily="18" charset="0"/>
                <a:cs typeface="Times New Roman" pitchFamily="18" charset="0"/>
              </a:rPr>
              <a:t>Streptococcus </a:t>
            </a:r>
            <a:r>
              <a:rPr lang="en-US" sz="2800" b="1" i="1" dirty="0" err="1" smtClean="0">
                <a:solidFill>
                  <a:srgbClr val="FF0000"/>
                </a:solidFill>
                <a:latin typeface="Times New Roman" pitchFamily="18" charset="0"/>
                <a:cs typeface="Times New Roman" pitchFamily="18" charset="0"/>
              </a:rPr>
              <a:t>pyogenes</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(erythromycin resistance) </a:t>
            </a:r>
            <a:endParaRPr lang="ar-SA" sz="28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2</a:t>
            </a:fld>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20</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t>     </a:t>
            </a:r>
            <a:r>
              <a:rPr lang="en-US" b="1" dirty="0" smtClean="0">
                <a:latin typeface="+mj-lt"/>
              </a:rPr>
              <a:t>TAKE HOME POINTS</a:t>
            </a:r>
          </a:p>
          <a:p>
            <a:pPr algn="l" rtl="0"/>
            <a:r>
              <a:rPr lang="en-US" sz="2400" dirty="0" smtClean="0">
                <a:solidFill>
                  <a:schemeClr val="tx1"/>
                </a:solidFill>
                <a:latin typeface="Times New Roman" pitchFamily="18" charset="0"/>
                <a:cs typeface="Times New Roman" pitchFamily="18" charset="0"/>
              </a:rPr>
              <a:t>Most commonly caused by </a:t>
            </a:r>
            <a:r>
              <a:rPr lang="en-US" sz="2400" i="1" dirty="0" smtClean="0">
                <a:solidFill>
                  <a:schemeClr val="tx1"/>
                </a:solidFill>
                <a:latin typeface="Times New Roman" pitchFamily="18" charset="0"/>
                <a:cs typeface="Times New Roman" pitchFamily="18" charset="0"/>
              </a:rPr>
              <a:t>Staphylococcus aureus and Streptococcus     </a:t>
            </a:r>
            <a:r>
              <a:rPr lang="en-US" sz="2400" i="1" dirty="0" err="1" smtClean="0">
                <a:solidFill>
                  <a:schemeClr val="tx1"/>
                </a:solidFill>
                <a:latin typeface="Times New Roman" pitchFamily="18" charset="0"/>
                <a:cs typeface="Times New Roman" pitchFamily="18" charset="0"/>
              </a:rPr>
              <a:t>pyogenes</a:t>
            </a:r>
            <a:r>
              <a:rPr lang="en-US" sz="2400" i="1" dirty="0" smtClean="0">
                <a:solidFill>
                  <a:schemeClr val="tx1"/>
                </a:solidFill>
                <a:latin typeface="Times New Roman" pitchFamily="18" charset="0"/>
                <a:cs typeface="Times New Roman" pitchFamily="18" charset="0"/>
              </a:rPr>
              <a:t> </a:t>
            </a:r>
          </a:p>
          <a:p>
            <a:pPr algn="l" rtl="0"/>
            <a:r>
              <a:rPr lang="en-US" sz="2400" dirty="0" smtClean="0">
                <a:solidFill>
                  <a:schemeClr val="tx1"/>
                </a:solidFill>
                <a:latin typeface="Times New Roman"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Times New Roman" pitchFamily="18" charset="0"/>
                <a:cs typeface="Times New Roman" pitchFamily="18" charset="0"/>
              </a:rPr>
              <a:t>comorbidities</a:t>
            </a:r>
            <a:r>
              <a:rPr lang="en-US" sz="2400" dirty="0" smtClean="0">
                <a:solidFill>
                  <a:schemeClr val="tx1"/>
                </a:solidFill>
                <a:latin typeface="Times New Roman" pitchFamily="18" charset="0"/>
                <a:cs typeface="Times New Roman" pitchFamily="18" charset="0"/>
              </a:rPr>
              <a:t>, venous stasis, </a:t>
            </a:r>
            <a:r>
              <a:rPr lang="en-US" sz="2400" dirty="0" err="1" smtClean="0">
                <a:solidFill>
                  <a:schemeClr val="tx1"/>
                </a:solidFill>
                <a:latin typeface="Times New Roman" pitchFamily="18" charset="0"/>
                <a:cs typeface="Times New Roman" pitchFamily="18" charset="0"/>
              </a:rPr>
              <a:t>lymphedema</a:t>
            </a:r>
            <a:endParaRPr lang="en-US" sz="2400" dirty="0" smtClean="0">
              <a:solidFill>
                <a:schemeClr val="tx1"/>
              </a:solidFill>
              <a:latin typeface="Times New Roman" pitchFamily="18" charset="0"/>
              <a:cs typeface="Times New Roman" pitchFamily="18" charset="0"/>
            </a:endParaRPr>
          </a:p>
          <a:p>
            <a:pPr algn="l" rtl="0"/>
            <a:r>
              <a:rPr lang="en-US" sz="2400" dirty="0" smtClean="0">
                <a:solidFill>
                  <a:schemeClr val="tx1"/>
                </a:solidFill>
                <a:latin typeface="Times New Roman" pitchFamily="18" charset="0"/>
                <a:cs typeface="Times New Roman" pitchFamily="18" charset="0"/>
              </a:rPr>
              <a:t>Most of the infection are mild and can be managed on an outpatient basis</a:t>
            </a:r>
          </a:p>
          <a:p>
            <a:pPr algn="l" rtl="0"/>
            <a:r>
              <a:rPr lang="en-US" sz="2400" smtClean="0">
                <a:solidFill>
                  <a:schemeClr val="tx1"/>
                </a:solidFill>
                <a:latin typeface="Times New Roman" pitchFamily="18" charset="0"/>
                <a:cs typeface="Times New Roman" pitchFamily="18" charset="0"/>
              </a:rPr>
              <a:t>In case  </a:t>
            </a:r>
            <a:endParaRPr lang="en-US"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latin typeface="Times New Roman" pitchFamily="18" charset="0"/>
                <a:cs typeface="Times New Roman" pitchFamily="18" charset="0"/>
              </a:rPr>
              <a:t>• 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latin typeface="Times New Roman" pitchFamily="18" charset="0"/>
                <a:cs typeface="Times New Roman" pitchFamily="18" charset="0"/>
              </a:rPr>
              <a:t>• Superficial SSTIs typically do not require systemic antibiotic treatment and can be managed with topical antibiotic agents, heat packs, or incision and drainage.</a:t>
            </a:r>
          </a:p>
          <a:p>
            <a:pPr algn="l" rtl="0"/>
            <a:r>
              <a:rPr lang="en-US" dirty="0" smtClean="0">
                <a:latin typeface="Times New Roman" pitchFamily="18" charset="0"/>
                <a:cs typeface="Times New Roman" pitchFamily="18" charset="0"/>
              </a:rPr>
              <a:t>• Systemic antibiotic agents that provide coverage for both </a:t>
            </a:r>
            <a:r>
              <a:rPr lang="en-US" i="1" dirty="0" smtClean="0">
                <a:latin typeface="Times New Roman" pitchFamily="18" charset="0"/>
                <a:cs typeface="Times New Roman" pitchFamily="18" charset="0"/>
              </a:rPr>
              <a:t>Staphylococcus aureus and Streptococcus </a:t>
            </a:r>
            <a:r>
              <a:rPr lang="en-US" i="1" dirty="0" err="1" smtClean="0">
                <a:latin typeface="Times New Roman" pitchFamily="18" charset="0"/>
                <a:cs typeface="Times New Roman" pitchFamily="18" charset="0"/>
              </a:rPr>
              <a:t>pyogenes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most commonly used as empiric therapy for both uncomplicated and complicated deeper infections.</a:t>
            </a:r>
          </a:p>
          <a:p>
            <a:pPr algn="l" rtl="0"/>
            <a:endParaRPr lang="en-US" dirty="0"/>
          </a:p>
        </p:txBody>
      </p:sp>
      <p:sp>
        <p:nvSpPr>
          <p:cNvPr id="6"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TAKE HOME POINTS</a:t>
            </a:r>
            <a:br>
              <a:rPr lang="en-US" sz="2400" b="1" dirty="0" smtClean="0"/>
            </a:b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22</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10000"/>
          </a:bodyPr>
          <a:lstStyle/>
          <a:p>
            <a:pPr algn="l" rtl="0">
              <a:buNone/>
            </a:pPr>
            <a:r>
              <a:rPr lang="en-US" sz="2400" b="1" dirty="0" smtClean="0">
                <a:solidFill>
                  <a:srgbClr val="FF0000"/>
                </a:solidFill>
                <a:latin typeface="Batang" pitchFamily="18" charset="-127"/>
                <a:ea typeface="Batang" pitchFamily="18" charset="-127"/>
              </a:rPr>
              <a:t>  </a:t>
            </a:r>
            <a:r>
              <a:rPr lang="en-US" sz="2400" b="1" dirty="0" smtClean="0">
                <a:solidFill>
                  <a:srgbClr val="EFEF29"/>
                </a:solidFill>
                <a:latin typeface="Batang" pitchFamily="18" charset="-127"/>
                <a:ea typeface="Batang" pitchFamily="18" charset="-127"/>
              </a:rPr>
              <a:t> </a:t>
            </a:r>
            <a:r>
              <a:rPr lang="en-US" b="1" dirty="0" smtClean="0">
                <a:solidFill>
                  <a:srgbClr val="EFEF29"/>
                </a:solidFill>
                <a:latin typeface="Arial Black" pitchFamily="34" charset="0"/>
                <a:ea typeface="Batang" pitchFamily="18" charset="-127"/>
              </a:rPr>
              <a:t>key to developing an adequate differential </a:t>
            </a:r>
            <a:r>
              <a:rPr lang="en-US" b="1" dirty="0" smtClean="0">
                <a:solidFill>
                  <a:srgbClr val="FFFF00"/>
                </a:solidFill>
                <a:latin typeface="Arial Black" pitchFamily="34" charset="0"/>
                <a:ea typeface="Batang" pitchFamily="18" charset="-127"/>
                <a:cs typeface="+mj-cs"/>
              </a:rPr>
              <a:t>diagnosis</a:t>
            </a:r>
            <a:r>
              <a:rPr lang="en-US" b="1" dirty="0" smtClean="0">
                <a:solidFill>
                  <a:srgbClr val="EFEF29"/>
                </a:solidFill>
                <a:latin typeface="Arial Black" pitchFamily="34" charset="0"/>
                <a:ea typeface="Batang" pitchFamily="18" charset="-127"/>
                <a:cs typeface="+mj-cs"/>
              </a:rPr>
              <a:t> requires</a:t>
            </a:r>
            <a:endParaRPr lang="en-US" sz="2400" b="1" dirty="0" smtClean="0">
              <a:solidFill>
                <a:srgbClr val="EFEF29"/>
              </a:solidFill>
              <a:latin typeface="Arial Black" pitchFamily="34" charset="0"/>
              <a:ea typeface="Batang" pitchFamily="18" charset="-127"/>
              <a:cs typeface="+mj-cs"/>
            </a:endParaRPr>
          </a:p>
          <a:p>
            <a:pPr algn="l" rtl="0"/>
            <a:r>
              <a:rPr lang="en-US" sz="2800" dirty="0" smtClean="0">
                <a:solidFill>
                  <a:srgbClr val="FF0000"/>
                </a:solidFill>
                <a:latin typeface="Times New Roman" pitchFamily="18" charset="0"/>
                <a:ea typeface="Batang" pitchFamily="18" charset="-127"/>
                <a:cs typeface="Times New Roman" pitchFamily="18" charset="0"/>
              </a:rPr>
              <a:t>History</a:t>
            </a:r>
          </a:p>
          <a:p>
            <a:pPr lvl="1" algn="l" rtl="0"/>
            <a:r>
              <a:rPr lang="en-US" sz="2800" dirty="0" smtClean="0">
                <a:latin typeface="Times New Roman" pitchFamily="18" charset="0"/>
                <a:ea typeface="Batang" pitchFamily="18" charset="-127"/>
                <a:cs typeface="Times New Roman" pitchFamily="18" charset="0"/>
              </a:rPr>
              <a:t>patient’s immune status</a:t>
            </a:r>
            <a:r>
              <a:rPr lang="en-US" sz="2800" dirty="0">
                <a:latin typeface="Times New Roman" pitchFamily="18" charset="0"/>
                <a:ea typeface="Batang" pitchFamily="18" charset="-127"/>
                <a:cs typeface="Times New Roman" pitchFamily="18" charset="0"/>
              </a:rPr>
              <a:t>, the geographical locale, travel history, recent trauma </a:t>
            </a:r>
            <a:r>
              <a:rPr lang="en-US" sz="2800" dirty="0" smtClean="0">
                <a:latin typeface="Times New Roman" pitchFamily="18" charset="0"/>
                <a:ea typeface="Batang" pitchFamily="18" charset="-127"/>
                <a:cs typeface="Times New Roman" pitchFamily="18" charset="0"/>
              </a:rPr>
              <a:t>or surgery</a:t>
            </a:r>
            <a:r>
              <a:rPr lang="en-US" sz="2800" dirty="0">
                <a:latin typeface="Times New Roman" pitchFamily="18" charset="0"/>
                <a:ea typeface="Batang" pitchFamily="18" charset="-127"/>
                <a:cs typeface="Times New Roman" pitchFamily="18" charset="0"/>
              </a:rPr>
              <a:t>, previous antimicrobial therapy, </a:t>
            </a:r>
            <a:r>
              <a:rPr lang="en-US" sz="2800" dirty="0" err="1" smtClean="0">
                <a:latin typeface="Times New Roman" pitchFamily="18" charset="0"/>
                <a:ea typeface="Batang" pitchFamily="18" charset="-127"/>
                <a:cs typeface="Times New Roman" pitchFamily="18" charset="0"/>
              </a:rPr>
              <a:t>lifestyle,and</a:t>
            </a:r>
            <a:r>
              <a:rPr lang="en-US" sz="2800" dirty="0" smtClean="0">
                <a:latin typeface="Times New Roman" pitchFamily="18" charset="0"/>
                <a:ea typeface="Batang" pitchFamily="18" charset="-127"/>
                <a:cs typeface="Times New Roman" pitchFamily="18" charset="0"/>
              </a:rPr>
              <a:t> animal </a:t>
            </a:r>
            <a:r>
              <a:rPr lang="en-US" sz="2800" dirty="0">
                <a:latin typeface="Times New Roman" pitchFamily="18" charset="0"/>
                <a:ea typeface="Batang" pitchFamily="18" charset="-127"/>
                <a:cs typeface="Times New Roman" pitchFamily="18" charset="0"/>
              </a:rPr>
              <a:t>exposure or </a:t>
            </a:r>
            <a:r>
              <a:rPr lang="en-US" sz="2800" dirty="0" smtClean="0">
                <a:latin typeface="Times New Roman" pitchFamily="18" charset="0"/>
                <a:ea typeface="Batang" pitchFamily="18" charset="-127"/>
                <a:cs typeface="Times New Roman" pitchFamily="18" charset="0"/>
              </a:rPr>
              <a:t>bites</a:t>
            </a:r>
          </a:p>
          <a:p>
            <a:pPr algn="l" rtl="0"/>
            <a:r>
              <a:rPr lang="en-US" sz="2800" dirty="0">
                <a:solidFill>
                  <a:srgbClr val="FF0000"/>
                </a:solidFill>
                <a:latin typeface="Times New Roman" pitchFamily="18" charset="0"/>
                <a:ea typeface="Batang" pitchFamily="18" charset="-127"/>
                <a:cs typeface="Times New Roman" pitchFamily="18" charset="0"/>
              </a:rPr>
              <a:t>P</a:t>
            </a:r>
            <a:r>
              <a:rPr lang="en-US" sz="2800" dirty="0" smtClean="0">
                <a:solidFill>
                  <a:srgbClr val="FF0000"/>
                </a:solidFill>
                <a:latin typeface="Times New Roman" pitchFamily="18" charset="0"/>
                <a:ea typeface="Batang" pitchFamily="18" charset="-127"/>
                <a:cs typeface="Times New Roman" pitchFamily="18" charset="0"/>
              </a:rPr>
              <a:t>hysical examination</a:t>
            </a:r>
          </a:p>
          <a:p>
            <a:pPr lvl="1" algn="l" rtl="0"/>
            <a:r>
              <a:rPr lang="en-US" sz="2800" dirty="0">
                <a:latin typeface="Times New Roman" pitchFamily="18" charset="0"/>
                <a:cs typeface="Times New Roman" pitchFamily="18" charset="0"/>
              </a:rPr>
              <a:t>severity of </a:t>
            </a:r>
            <a:r>
              <a:rPr lang="en-US" sz="2800" dirty="0" smtClean="0">
                <a:latin typeface="Times New Roman" pitchFamily="18" charset="0"/>
                <a:cs typeface="Times New Roman" pitchFamily="18" charset="0"/>
              </a:rPr>
              <a:t>infection</a:t>
            </a:r>
            <a:endParaRPr lang="en-US" sz="2800" dirty="0" smtClean="0">
              <a:latin typeface="Times New Roman" pitchFamily="18" charset="0"/>
              <a:ea typeface="Batang" pitchFamily="18" charset="-127"/>
              <a:cs typeface="Times New Roman" pitchFamily="18" charset="0"/>
            </a:endParaRPr>
          </a:p>
          <a:p>
            <a:pPr algn="l" rtl="0"/>
            <a:r>
              <a:rPr lang="en-US" sz="2800" dirty="0" smtClean="0">
                <a:solidFill>
                  <a:srgbClr val="FF0000"/>
                </a:solidFill>
                <a:latin typeface="Times New Roman" pitchFamily="18" charset="0"/>
                <a:ea typeface="Batang" pitchFamily="18" charset="-127"/>
                <a:cs typeface="Times New Roman" pitchFamily="18" charset="0"/>
              </a:rPr>
              <a:t>biopsy </a:t>
            </a:r>
            <a:r>
              <a:rPr lang="en-US" sz="2800" dirty="0">
                <a:solidFill>
                  <a:srgbClr val="FF0000"/>
                </a:solidFill>
                <a:latin typeface="Times New Roman" pitchFamily="18" charset="0"/>
                <a:ea typeface="Batang" pitchFamily="18" charset="-127"/>
                <a:cs typeface="Times New Roman" pitchFamily="18" charset="0"/>
              </a:rPr>
              <a:t>or </a:t>
            </a:r>
            <a:r>
              <a:rPr lang="en-US" sz="2800" dirty="0" smtClean="0">
                <a:solidFill>
                  <a:srgbClr val="FF0000"/>
                </a:solidFill>
                <a:latin typeface="Times New Roman" pitchFamily="18" charset="0"/>
                <a:ea typeface="Batang" pitchFamily="18" charset="-127"/>
                <a:cs typeface="Times New Roman" pitchFamily="18" charset="0"/>
              </a:rPr>
              <a:t>aspiration</a:t>
            </a:r>
            <a:endParaRPr lang="en-US" sz="2800" dirty="0" smtClean="0">
              <a:latin typeface="Times New Roman" pitchFamily="18" charset="0"/>
              <a:ea typeface="Batang" pitchFamily="18" charset="-127"/>
              <a:cs typeface="Times New Roman" pitchFamily="18" charset="0"/>
            </a:endParaRPr>
          </a:p>
          <a:p>
            <a:pPr algn="l" rtl="0"/>
            <a:r>
              <a:rPr lang="en-US" sz="2800" dirty="0">
                <a:solidFill>
                  <a:srgbClr val="FF0000"/>
                </a:solidFill>
                <a:latin typeface="Times New Roman" pitchFamily="18" charset="0"/>
                <a:ea typeface="Batang" pitchFamily="18" charset="-127"/>
                <a:cs typeface="Times New Roman" pitchFamily="18" charset="0"/>
              </a:rPr>
              <a:t>radiographic </a:t>
            </a:r>
            <a:r>
              <a:rPr lang="en-US" sz="2800" dirty="0" smtClean="0">
                <a:solidFill>
                  <a:srgbClr val="FF0000"/>
                </a:solidFill>
                <a:latin typeface="Times New Roman" pitchFamily="18" charset="0"/>
                <a:ea typeface="Batang" pitchFamily="18" charset="-127"/>
                <a:cs typeface="Times New Roman" pitchFamily="18" charset="0"/>
              </a:rPr>
              <a:t>procedures</a:t>
            </a:r>
          </a:p>
          <a:p>
            <a:pPr lvl="1" algn="l" rtl="0"/>
            <a:r>
              <a:rPr lang="en-US" sz="2800" dirty="0" smtClean="0">
                <a:latin typeface="Times New Roman" pitchFamily="18" charset="0"/>
                <a:ea typeface="Batang" pitchFamily="18" charset="-127"/>
                <a:cs typeface="Times New Roman" pitchFamily="18" charset="0"/>
              </a:rPr>
              <a:t>Level of </a:t>
            </a:r>
            <a:r>
              <a:rPr lang="en-US" sz="2800" dirty="0">
                <a:latin typeface="Times New Roman" pitchFamily="18" charset="0"/>
                <a:ea typeface="Batang" pitchFamily="18" charset="-127"/>
                <a:cs typeface="Times New Roman" pitchFamily="18" charset="0"/>
              </a:rPr>
              <a:t>infection and the presence of gas or abscess</a:t>
            </a:r>
            <a:r>
              <a:rPr lang="en-US" sz="2800" dirty="0" smtClean="0">
                <a:latin typeface="Times New Roman" pitchFamily="18" charset="0"/>
                <a:ea typeface="Batang" pitchFamily="18" charset="-127"/>
                <a:cs typeface="Times New Roman" pitchFamily="18" charset="0"/>
              </a:rPr>
              <a:t>.</a:t>
            </a:r>
          </a:p>
          <a:p>
            <a:pPr algn="l" rtl="0"/>
            <a:r>
              <a:rPr lang="en-US" sz="2800" dirty="0" smtClean="0">
                <a:solidFill>
                  <a:srgbClr val="FF0000"/>
                </a:solidFill>
                <a:latin typeface="Times New Roman" pitchFamily="18" charset="0"/>
                <a:ea typeface="Batang" pitchFamily="18" charset="-127"/>
                <a:cs typeface="Times New Roman" pitchFamily="18" charset="0"/>
              </a:rPr>
              <a:t>Surgical exploration </a:t>
            </a:r>
            <a:r>
              <a:rPr lang="en-US" sz="2800" dirty="0">
                <a:solidFill>
                  <a:srgbClr val="FF0000"/>
                </a:solidFill>
                <a:latin typeface="Times New Roman" pitchFamily="18" charset="0"/>
                <a:ea typeface="Batang" pitchFamily="18" charset="-127"/>
                <a:cs typeface="Times New Roman" pitchFamily="18" charset="0"/>
              </a:rPr>
              <a:t>or </a:t>
            </a:r>
            <a:r>
              <a:rPr lang="en-US" sz="2800" dirty="0" smtClean="0">
                <a:solidFill>
                  <a:srgbClr val="FF0000"/>
                </a:solidFill>
                <a:latin typeface="Times New Roman" pitchFamily="18" charset="0"/>
                <a:ea typeface="Batang" pitchFamily="18" charset="-127"/>
                <a:cs typeface="Times New Roman" pitchFamily="18" charset="0"/>
              </a:rPr>
              <a:t>debridement</a:t>
            </a:r>
          </a:p>
          <a:p>
            <a:pPr lvl="1" algn="l" rtl="0"/>
            <a:r>
              <a:rPr lang="en-US" sz="2800" dirty="0" smtClean="0">
                <a:latin typeface="Times New Roman" pitchFamily="18" charset="0"/>
                <a:ea typeface="Batang" pitchFamily="18" charset="-127"/>
                <a:cs typeface="Times New Roman" pitchFamily="18" charset="0"/>
              </a:rPr>
              <a:t>Diagnostic  and </a:t>
            </a:r>
            <a:r>
              <a:rPr lang="en-US" sz="2800" dirty="0">
                <a:latin typeface="Times New Roman" pitchFamily="18" charset="0"/>
                <a:ea typeface="Batang" pitchFamily="18" charset="-127"/>
                <a:cs typeface="Times New Roman" pitchFamily="18" charset="0"/>
              </a:rPr>
              <a:t>therapeutic</a:t>
            </a:r>
            <a:endParaRPr lang="en-US" sz="2800" dirty="0" smtClean="0">
              <a:latin typeface="Times New Roman" pitchFamily="18" charset="0"/>
              <a:ea typeface="Batang" pitchFamily="18" charset="-127"/>
              <a:cs typeface="Times New Roman" pitchFamily="18" charset="0"/>
            </a:endParaRPr>
          </a:p>
          <a:p>
            <a:pPr algn="l" rtl="0"/>
            <a:endParaRPr lang="en-US" sz="7100" dirty="0" smtClean="0"/>
          </a:p>
          <a:p>
            <a:pPr lvl="1" algn="l" rtl="0"/>
            <a:endParaRPr lang="en-US" sz="7400" dirty="0" smtClean="0">
              <a:latin typeface="Batang" pitchFamily="18" charset="-127"/>
              <a:ea typeface="Batang" pitchFamily="18" charset="-127"/>
            </a:endParaRPr>
          </a:p>
          <a:p>
            <a:pPr algn="l" rtl="0"/>
            <a:endParaRPr lang="en-US"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3</a:t>
            </a:fld>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rgbClr val="FFFF00"/>
                </a:solidFill>
              </a:rPr>
              <a:t>   </a:t>
            </a:r>
            <a:r>
              <a:rPr lang="en-US" b="1" u="sng" dirty="0" smtClean="0">
                <a:solidFill>
                  <a:srgbClr val="FF0000"/>
                </a:solidFill>
                <a:latin typeface="Constantia" pitchFamily="18" charset="0"/>
                <a:ea typeface="Batang" pitchFamily="18" charset="-127"/>
              </a:rPr>
              <a:t>IMPETIGO-(</a:t>
            </a:r>
            <a:r>
              <a:rPr lang="en-US" b="1" u="sng" dirty="0" smtClean="0">
                <a:solidFill>
                  <a:srgbClr val="FF0000"/>
                </a:solidFill>
                <a:latin typeface="Constantia" pitchFamily="18" charset="0"/>
              </a:rPr>
              <a:t> </a:t>
            </a:r>
            <a:r>
              <a:rPr lang="en-US" b="1" u="sng" dirty="0" err="1" smtClean="0">
                <a:solidFill>
                  <a:srgbClr val="FF0000"/>
                </a:solidFill>
                <a:latin typeface="Constantia" pitchFamily="18" charset="0"/>
                <a:ea typeface="Batang" pitchFamily="18" charset="-127"/>
              </a:rPr>
              <a:t>Pyoderma</a:t>
            </a:r>
            <a:r>
              <a:rPr lang="en-US" b="1" u="sng" dirty="0" smtClean="0">
                <a:solidFill>
                  <a:srgbClr val="FF0000"/>
                </a:solidFill>
                <a:latin typeface="Constantia" pitchFamily="18" charset="0"/>
                <a:ea typeface="Batang" pitchFamily="18" charset="-127"/>
              </a:rPr>
              <a:t>)</a:t>
            </a:r>
            <a:br>
              <a:rPr lang="en-US" b="1" u="sng" dirty="0" smtClean="0">
                <a:solidFill>
                  <a:srgbClr val="FF0000"/>
                </a:solidFill>
                <a:latin typeface="Constantia" pitchFamily="18" charset="0"/>
                <a:ea typeface="Batang" pitchFamily="18" charset="-127"/>
              </a:rPr>
            </a:br>
            <a:endParaRPr lang="ar-SA" b="1" dirty="0">
              <a:solidFill>
                <a:srgbClr val="FFFF00"/>
              </a:solidFill>
            </a:endParaRPr>
          </a:p>
        </p:txBody>
      </p:sp>
      <p:sp>
        <p:nvSpPr>
          <p:cNvPr id="3" name="Content Placeholder 2"/>
          <p:cNvSpPr>
            <a:spLocks noGrp="1"/>
          </p:cNvSpPr>
          <p:nvPr>
            <p:ph sz="quarter" idx="1"/>
          </p:nvPr>
        </p:nvSpPr>
        <p:spPr>
          <a:xfrm>
            <a:off x="395536" y="1484784"/>
            <a:ext cx="8064896" cy="4680520"/>
          </a:xfrm>
        </p:spPr>
        <p:txBody>
          <a:bodyPr>
            <a:normAutofit fontScale="25000" lnSpcReduction="20000"/>
          </a:bodyPr>
          <a:lstStyle/>
          <a:p>
            <a:pPr lvl="1" algn="l" rtl="0">
              <a:lnSpc>
                <a:spcPct val="120000"/>
              </a:lnSpc>
            </a:pPr>
            <a:r>
              <a:rPr lang="en-US" sz="8000" b="1" dirty="0" smtClean="0">
                <a:latin typeface="+mj-lt"/>
                <a:ea typeface="Batang" pitchFamily="18" charset="-127"/>
              </a:rPr>
              <a:t>A common</a:t>
            </a:r>
            <a:r>
              <a:rPr lang="en-US" sz="8000" b="1" dirty="0" smtClean="0">
                <a:ea typeface="Batang" pitchFamily="18" charset="-127"/>
              </a:rPr>
              <a:t> </a:t>
            </a:r>
            <a:r>
              <a:rPr lang="en-US" sz="8000" b="1" dirty="0" smtClean="0">
                <a:latin typeface="+mj-lt"/>
                <a:ea typeface="Batang" pitchFamily="18" charset="-127"/>
              </a:rPr>
              <a:t>skin </a:t>
            </a:r>
            <a:r>
              <a:rPr lang="en-US" sz="8000" b="1" dirty="0">
                <a:latin typeface="+mj-lt"/>
                <a:ea typeface="Batang" pitchFamily="18" charset="-127"/>
              </a:rPr>
              <a:t>infection </a:t>
            </a:r>
            <a:endParaRPr lang="en-US" sz="8000" b="1" dirty="0" smtClean="0">
              <a:latin typeface="+mj-lt"/>
              <a:ea typeface="Batang" pitchFamily="18" charset="-127"/>
            </a:endParaRPr>
          </a:p>
          <a:p>
            <a:pPr lvl="1" algn="l" rtl="0">
              <a:lnSpc>
                <a:spcPct val="120000"/>
              </a:lnSpc>
            </a:pPr>
            <a:r>
              <a:rPr lang="en-US" sz="8000" b="1" dirty="0" smtClean="0">
                <a:ea typeface="Batang" pitchFamily="18" charset="-127"/>
              </a:rPr>
              <a:t>Nearly always caused by </a:t>
            </a:r>
            <a:r>
              <a:rPr lang="el-GR" sz="8000" b="1" dirty="0" smtClean="0">
                <a:solidFill>
                  <a:srgbClr val="FFFF00"/>
                </a:solidFill>
                <a:ea typeface="Batang" pitchFamily="18" charset="-127"/>
              </a:rPr>
              <a:t>β</a:t>
            </a:r>
            <a:r>
              <a:rPr lang="en-US" sz="8000" b="1" dirty="0" smtClean="0">
                <a:solidFill>
                  <a:srgbClr val="FFFF00"/>
                </a:solidFill>
                <a:ea typeface="Batang" pitchFamily="18" charset="-127"/>
              </a:rPr>
              <a:t>-hemolytic streptococci </a:t>
            </a:r>
            <a:r>
              <a:rPr lang="en-US" sz="8000" b="1" dirty="0" smtClean="0">
                <a:ea typeface="Batang" pitchFamily="18" charset="-127"/>
              </a:rPr>
              <a:t>and/or </a:t>
            </a:r>
            <a:r>
              <a:rPr lang="en-US" sz="8000" b="1" i="1" dirty="0" err="1" smtClean="0">
                <a:solidFill>
                  <a:srgbClr val="FFFF00"/>
                </a:solidFill>
                <a:ea typeface="Batang" pitchFamily="18" charset="-127"/>
              </a:rPr>
              <a:t>S.aureus</a:t>
            </a:r>
            <a:r>
              <a:rPr lang="en-US" sz="8000" b="1" i="1" dirty="0" smtClean="0">
                <a:ea typeface="Batang" pitchFamily="18" charset="-127"/>
              </a:rPr>
              <a:t>.</a:t>
            </a:r>
          </a:p>
          <a:p>
            <a:pPr lvl="1" algn="l" rtl="0">
              <a:lnSpc>
                <a:spcPct val="120000"/>
              </a:lnSpc>
            </a:pPr>
            <a:r>
              <a:rPr lang="en-US" sz="8000" b="1" dirty="0" smtClean="0">
                <a:latin typeface="+mj-lt"/>
                <a:ea typeface="Batang" pitchFamily="18" charset="-127"/>
              </a:rPr>
              <a:t>Consists </a:t>
            </a:r>
            <a:r>
              <a:rPr lang="en-US" sz="8000" b="1" dirty="0">
                <a:latin typeface="+mj-lt"/>
                <a:ea typeface="Batang" pitchFamily="18" charset="-127"/>
              </a:rPr>
              <a:t>of discrete purulent lesions </a:t>
            </a:r>
            <a:endParaRPr lang="en-US" sz="8000" b="1" dirty="0" smtClean="0">
              <a:latin typeface="+mj-lt"/>
              <a:ea typeface="Batang" pitchFamily="18" charset="-127"/>
            </a:endParaRPr>
          </a:p>
          <a:p>
            <a:pPr lvl="1" algn="l" rtl="0">
              <a:lnSpc>
                <a:spcPct val="120000"/>
              </a:lnSpc>
            </a:pPr>
            <a:r>
              <a:rPr lang="en-US" sz="8000" b="1" dirty="0" err="1" smtClean="0">
                <a:latin typeface="Times New Roman" pitchFamily="18" charset="0"/>
                <a:ea typeface="Batang" pitchFamily="18" charset="-127"/>
                <a:cs typeface="Times New Roman" pitchFamily="18" charset="0"/>
              </a:rPr>
              <a:t>Bullous</a:t>
            </a:r>
            <a:r>
              <a:rPr lang="en-US" sz="8000" b="1" dirty="0" smtClean="0">
                <a:latin typeface="Times New Roman" pitchFamily="18" charset="0"/>
                <a:ea typeface="Batang" pitchFamily="18" charset="-127"/>
                <a:cs typeface="Times New Roman" pitchFamily="18" charset="0"/>
              </a:rPr>
              <a:t>  (</a:t>
            </a:r>
            <a:r>
              <a:rPr lang="en-US" sz="8000" i="1" dirty="0" smtClean="0">
                <a:solidFill>
                  <a:srgbClr val="FFFF00"/>
                </a:solidFill>
                <a:latin typeface="Times New Roman" pitchFamily="18" charset="0"/>
                <a:cs typeface="Times New Roman" pitchFamily="18" charset="0"/>
              </a:rPr>
              <a:t>S. aureus </a:t>
            </a:r>
            <a:r>
              <a:rPr lang="en-US" sz="8000" i="1" dirty="0" smtClean="0">
                <a:latin typeface="Times New Roman" pitchFamily="18" charset="0"/>
                <a:cs typeface="Times New Roman" pitchFamily="18" charset="0"/>
              </a:rPr>
              <a:t>) </a:t>
            </a:r>
            <a:r>
              <a:rPr lang="en-US" sz="8000" b="1" dirty="0" smtClean="0">
                <a:latin typeface="Times New Roman" pitchFamily="18" charset="0"/>
                <a:ea typeface="Batang" pitchFamily="18" charset="-127"/>
                <a:cs typeface="Times New Roman" pitchFamily="18" charset="0"/>
              </a:rPr>
              <a:t>or </a:t>
            </a:r>
            <a:r>
              <a:rPr lang="en-US" sz="8000" b="1" dirty="0" err="1" smtClean="0">
                <a:latin typeface="Times New Roman" pitchFamily="18" charset="0"/>
                <a:ea typeface="Batang" pitchFamily="18" charset="-127"/>
                <a:cs typeface="Times New Roman" pitchFamily="18" charset="0"/>
              </a:rPr>
              <a:t>nonbullous</a:t>
            </a:r>
            <a:endParaRPr lang="en-US" sz="8000" b="1" dirty="0" smtClean="0">
              <a:latin typeface="Times New Roman" pitchFamily="18" charset="0"/>
              <a:ea typeface="Batang" pitchFamily="18" charset="-127"/>
              <a:cs typeface="Times New Roman" pitchFamily="18" charset="0"/>
            </a:endParaRPr>
          </a:p>
          <a:p>
            <a:pPr lvl="1" algn="l" rtl="0">
              <a:lnSpc>
                <a:spcPct val="120000"/>
              </a:lnSpc>
            </a:pPr>
            <a:r>
              <a:rPr lang="en-US" sz="8000" b="1" dirty="0" smtClean="0">
                <a:latin typeface="+mj-lt"/>
                <a:ea typeface="Batang" pitchFamily="18" charset="-127"/>
              </a:rPr>
              <a:t>Children </a:t>
            </a:r>
            <a:r>
              <a:rPr lang="en-US" sz="8000" b="1" dirty="0" smtClean="0">
                <a:solidFill>
                  <a:srgbClr val="FFFF00"/>
                </a:solidFill>
                <a:ea typeface="Batang" pitchFamily="18" charset="-127"/>
              </a:rPr>
              <a:t>2–5</a:t>
            </a:r>
            <a:r>
              <a:rPr lang="en-US" sz="8000" b="1" dirty="0" smtClean="0">
                <a:ea typeface="Batang" pitchFamily="18" charset="-127"/>
              </a:rPr>
              <a:t> Yr  </a:t>
            </a:r>
            <a:r>
              <a:rPr lang="en-US" sz="8000" b="1" dirty="0" smtClean="0">
                <a:latin typeface="+mj-lt"/>
                <a:ea typeface="Batang" pitchFamily="18" charset="-127"/>
              </a:rPr>
              <a:t>in </a:t>
            </a:r>
            <a:r>
              <a:rPr lang="en-US" sz="8000" b="1" dirty="0">
                <a:latin typeface="+mj-lt"/>
                <a:ea typeface="Batang" pitchFamily="18" charset="-127"/>
              </a:rPr>
              <a:t>tropical or subtropical </a:t>
            </a:r>
            <a:r>
              <a:rPr lang="en-US" sz="8000" b="1" dirty="0" smtClean="0">
                <a:latin typeface="+mj-lt"/>
                <a:ea typeface="Batang" pitchFamily="18" charset="-127"/>
              </a:rPr>
              <a:t>regions</a:t>
            </a:r>
          </a:p>
          <a:p>
            <a:pPr lvl="1" algn="l" rtl="0">
              <a:lnSpc>
                <a:spcPct val="120000"/>
              </a:lnSpc>
            </a:pPr>
            <a:r>
              <a:rPr lang="en-US" sz="8000" b="1" dirty="0" smtClean="0">
                <a:latin typeface="+mj-lt"/>
                <a:ea typeface="Batang" pitchFamily="18" charset="-127"/>
              </a:rPr>
              <a:t>Exposed </a:t>
            </a:r>
            <a:r>
              <a:rPr lang="en-US" sz="8000" b="1" dirty="0">
                <a:latin typeface="+mj-lt"/>
                <a:ea typeface="Batang" pitchFamily="18" charset="-127"/>
              </a:rPr>
              <a:t>areas of the </a:t>
            </a:r>
            <a:r>
              <a:rPr lang="en-US" sz="8000" b="1" dirty="0" smtClean="0">
                <a:latin typeface="+mj-lt"/>
                <a:ea typeface="Batang" pitchFamily="18" charset="-127"/>
              </a:rPr>
              <a:t>body( </a:t>
            </a:r>
            <a:r>
              <a:rPr lang="en-US" sz="8000" b="1" dirty="0">
                <a:latin typeface="+mj-lt"/>
                <a:ea typeface="Batang" pitchFamily="18" charset="-127"/>
              </a:rPr>
              <a:t>face and </a:t>
            </a:r>
            <a:r>
              <a:rPr lang="en-US" sz="8000" b="1" dirty="0" smtClean="0">
                <a:latin typeface="+mj-lt"/>
                <a:ea typeface="Batang" pitchFamily="18" charset="-127"/>
              </a:rPr>
              <a:t>extremities</a:t>
            </a:r>
            <a:r>
              <a:rPr lang="en-US" sz="8000" dirty="0" smtClean="0">
                <a:latin typeface="+mj-lt"/>
              </a:rPr>
              <a:t>)</a:t>
            </a:r>
          </a:p>
          <a:p>
            <a:pPr lvl="1" algn="l" rtl="0">
              <a:lnSpc>
                <a:spcPct val="120000"/>
              </a:lnSpc>
            </a:pPr>
            <a:r>
              <a:rPr lang="en-US" sz="8000" b="1" dirty="0" smtClean="0">
                <a:ea typeface="Batang" pitchFamily="18" charset="-127"/>
              </a:rPr>
              <a:t>Skin colonization- Inoculation by abrasions, minor trauma, or insect bites</a:t>
            </a:r>
            <a:endParaRPr lang="en-US" sz="8000" dirty="0" smtClean="0">
              <a:latin typeface="+mj-lt"/>
            </a:endParaRPr>
          </a:p>
          <a:p>
            <a:pPr lvl="1" algn="l" rtl="0">
              <a:lnSpc>
                <a:spcPct val="120000"/>
              </a:lnSpc>
            </a:pPr>
            <a:r>
              <a:rPr lang="en-US" sz="8000" b="1" dirty="0" smtClean="0">
                <a:latin typeface="Times New Roman" pitchFamily="18" charset="0"/>
                <a:ea typeface="Batang" pitchFamily="18" charset="-127"/>
                <a:cs typeface="Times New Roman" pitchFamily="18" charset="0"/>
              </a:rPr>
              <a:t>Systemic </a:t>
            </a:r>
            <a:r>
              <a:rPr lang="en-US" sz="8000" b="1" dirty="0">
                <a:latin typeface="Times New Roman" pitchFamily="18" charset="0"/>
                <a:ea typeface="Batang" pitchFamily="18" charset="-127"/>
                <a:cs typeface="Times New Roman" pitchFamily="18" charset="0"/>
              </a:rPr>
              <a:t>symptoms are </a:t>
            </a:r>
            <a:r>
              <a:rPr lang="en-US" sz="8000" b="1" dirty="0" smtClean="0">
                <a:latin typeface="Times New Roman" pitchFamily="18" charset="0"/>
                <a:ea typeface="Batang" pitchFamily="18" charset="-127"/>
                <a:cs typeface="Times New Roman" pitchFamily="18" charset="0"/>
              </a:rPr>
              <a:t>usually absent.</a:t>
            </a:r>
          </a:p>
          <a:p>
            <a:pPr lvl="1" algn="l" rtl="0">
              <a:lnSpc>
                <a:spcPct val="120000"/>
              </a:lnSpc>
            </a:pPr>
            <a:r>
              <a:rPr lang="en-US" sz="8000" b="1" dirty="0" err="1">
                <a:solidFill>
                  <a:srgbClr val="FFFF00"/>
                </a:solidFill>
                <a:latin typeface="Times New Roman" pitchFamily="18" charset="0"/>
                <a:cs typeface="Times New Roman" pitchFamily="18" charset="0"/>
              </a:rPr>
              <a:t>poststreptococcal</a:t>
            </a:r>
            <a:r>
              <a:rPr lang="en-US" sz="8000" b="1" dirty="0">
                <a:solidFill>
                  <a:srgbClr val="FFFF00"/>
                </a:solidFill>
                <a:latin typeface="Times New Roman" pitchFamily="18" charset="0"/>
                <a:cs typeface="Times New Roman" pitchFamily="18" charset="0"/>
              </a:rPr>
              <a:t> </a:t>
            </a:r>
            <a:r>
              <a:rPr lang="en-US" sz="8000" b="1" dirty="0" err="1">
                <a:solidFill>
                  <a:srgbClr val="FFFF00"/>
                </a:solidFill>
                <a:latin typeface="Times New Roman" pitchFamily="18" charset="0"/>
                <a:cs typeface="Times New Roman" pitchFamily="18" charset="0"/>
              </a:rPr>
              <a:t>glomerulonephritis</a:t>
            </a:r>
            <a:r>
              <a:rPr lang="en-US" sz="8000" b="1" dirty="0" smtClean="0">
                <a:solidFill>
                  <a:srgbClr val="FFFF00"/>
                </a:solidFill>
                <a:latin typeface="Times New Roman" pitchFamily="18" charset="0"/>
                <a:cs typeface="Times New Roman" pitchFamily="18" charset="0"/>
              </a:rPr>
              <a:t>. </a:t>
            </a:r>
          </a:p>
          <a:p>
            <a:pPr lvl="1" algn="l" rtl="0">
              <a:lnSpc>
                <a:spcPct val="120000"/>
              </a:lnSpc>
            </a:pPr>
            <a:r>
              <a:rPr lang="en-US" sz="8000" b="1" dirty="0" smtClean="0">
                <a:solidFill>
                  <a:srgbClr val="FFFF00"/>
                </a:solidFill>
                <a:latin typeface="Times New Roman" pitchFamily="18" charset="0"/>
                <a:cs typeface="Times New Roman" pitchFamily="18" charset="0"/>
              </a:rPr>
              <a:t>(</a:t>
            </a:r>
            <a:r>
              <a:rPr lang="en-US" sz="8000" b="1" dirty="0">
                <a:solidFill>
                  <a:srgbClr val="FFFF00"/>
                </a:solidFill>
                <a:latin typeface="Times New Roman" pitchFamily="18" charset="0"/>
                <a:cs typeface="Times New Roman" pitchFamily="18" charset="0"/>
              </a:rPr>
              <a:t>anti–</a:t>
            </a:r>
            <a:r>
              <a:rPr lang="en-US" sz="8000" b="1" dirty="0" err="1">
                <a:solidFill>
                  <a:srgbClr val="FFFF00"/>
                </a:solidFill>
                <a:latin typeface="Times New Roman" pitchFamily="18" charset="0"/>
                <a:cs typeface="Times New Roman" pitchFamily="18" charset="0"/>
              </a:rPr>
              <a:t>DNAse</a:t>
            </a:r>
            <a:r>
              <a:rPr lang="en-US" sz="8000" b="1" dirty="0">
                <a:solidFill>
                  <a:srgbClr val="FFFF00"/>
                </a:solidFill>
                <a:latin typeface="Times New Roman" pitchFamily="18" charset="0"/>
                <a:cs typeface="Times New Roman" pitchFamily="18" charset="0"/>
              </a:rPr>
              <a:t> </a:t>
            </a:r>
            <a:r>
              <a:rPr lang="en-US" sz="8000" b="1" dirty="0" smtClean="0">
                <a:solidFill>
                  <a:srgbClr val="FFFF00"/>
                </a:solidFill>
                <a:latin typeface="Times New Roman" pitchFamily="18" charset="0"/>
                <a:cs typeface="Times New Roman" pitchFamily="18" charset="0"/>
              </a:rPr>
              <a:t>B)</a:t>
            </a:r>
          </a:p>
          <a:p>
            <a:pPr lvl="1" algn="l" rtl="0">
              <a:lnSpc>
                <a:spcPct val="120000"/>
              </a:lnSpc>
            </a:pPr>
            <a:r>
              <a:rPr lang="en-US" sz="8000" b="1" dirty="0" err="1" smtClean="0">
                <a:solidFill>
                  <a:srgbClr val="FFFF00"/>
                </a:solidFill>
                <a:latin typeface="Times New Roman" pitchFamily="18" charset="0"/>
                <a:ea typeface="Batang" pitchFamily="18" charset="-127"/>
                <a:cs typeface="Times New Roman" pitchFamily="18" charset="0"/>
              </a:rPr>
              <a:t>Cloxacillin</a:t>
            </a:r>
            <a:r>
              <a:rPr lang="en-US" sz="8000" b="1" dirty="0" smtClean="0">
                <a:solidFill>
                  <a:srgbClr val="FFFF00"/>
                </a:solidFill>
                <a:latin typeface="Times New Roman" pitchFamily="18" charset="0"/>
                <a:ea typeface="Batang" pitchFamily="18" charset="-127"/>
                <a:cs typeface="Times New Roman" pitchFamily="18" charset="0"/>
              </a:rPr>
              <a:t> , </a:t>
            </a:r>
            <a:r>
              <a:rPr lang="en-US" sz="8000" b="1" dirty="0" err="1" smtClean="0">
                <a:solidFill>
                  <a:srgbClr val="FFFF00"/>
                </a:solidFill>
                <a:latin typeface="Times New Roman" pitchFamily="18" charset="0"/>
                <a:ea typeface="Batang" pitchFamily="18" charset="-127"/>
                <a:cs typeface="Times New Roman" pitchFamily="18" charset="0"/>
              </a:rPr>
              <a:t>Cefazolin</a:t>
            </a:r>
            <a:r>
              <a:rPr lang="en-US" sz="8000" b="1" dirty="0" smtClean="0">
                <a:solidFill>
                  <a:srgbClr val="FFFF00"/>
                </a:solidFill>
                <a:latin typeface="Times New Roman" pitchFamily="18" charset="0"/>
                <a:ea typeface="Batang" pitchFamily="18" charset="-127"/>
                <a:cs typeface="Times New Roman" pitchFamily="18" charset="0"/>
              </a:rPr>
              <a:t>  or erythromycin</a:t>
            </a:r>
          </a:p>
          <a:p>
            <a:pPr lvl="1" algn="l" rtl="0">
              <a:lnSpc>
                <a:spcPct val="120000"/>
              </a:lnSpc>
            </a:pPr>
            <a:r>
              <a:rPr lang="en-US" sz="8000" b="1" dirty="0" err="1" smtClean="0">
                <a:latin typeface="Baskerville Old Face" pitchFamily="18" charset="0"/>
                <a:ea typeface="Batang" pitchFamily="18" charset="-127"/>
              </a:rPr>
              <a:t>Mupirocin</a:t>
            </a:r>
            <a:r>
              <a:rPr lang="en-US" sz="8000" b="1" i="1" dirty="0" smtClean="0">
                <a:latin typeface="Baskerville Old Face" pitchFamily="18" charset="0"/>
                <a:ea typeface="Batang" pitchFamily="18" charset="-127"/>
              </a:rPr>
              <a:t> </a:t>
            </a:r>
            <a:endParaRPr lang="en-US" sz="8000" b="1" dirty="0" smtClean="0">
              <a:latin typeface="Batang" pitchFamily="18" charset="-127"/>
              <a:ea typeface="Batang" pitchFamily="18" charset="-127"/>
            </a:endParaRPr>
          </a:p>
          <a:p>
            <a:pPr lvl="1" algn="l" rtl="0"/>
            <a:endParaRPr lang="en-US" sz="7100" b="1" dirty="0" smtClean="0">
              <a:latin typeface="Batang" pitchFamily="18" charset="-127"/>
              <a:ea typeface="Batang" pitchFamily="18" charset="-127"/>
            </a:endParaRPr>
          </a:p>
          <a:p>
            <a:pPr lvl="1" algn="l" rtl="0">
              <a:buNone/>
            </a:pPr>
            <a:endParaRPr lang="en-US" sz="7100" b="1" dirty="0" smtClean="0">
              <a:latin typeface="Batang" pitchFamily="18" charset="-127"/>
              <a:ea typeface="Batang" pitchFamily="18" charset="-127"/>
            </a:endParaRPr>
          </a:p>
          <a:p>
            <a:pPr lvl="1" algn="l" rtl="0"/>
            <a:endParaRPr lang="en-US" sz="6600" b="1" dirty="0" smtClean="0">
              <a:latin typeface="Batang" pitchFamily="18" charset="-127"/>
              <a:ea typeface="Batang" pitchFamily="18" charset="-127"/>
            </a:endParaRPr>
          </a:p>
          <a:p>
            <a:pPr lvl="1" algn="l" rtl="0"/>
            <a:endParaRPr lang="ar-SA" b="1"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4</a:t>
            </a:fld>
            <a:endParaRPr lang="ar-SA" dirty="0"/>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rgbClr val="7030A0"/>
                </a:solidFill>
                <a:latin typeface="+mj-lt"/>
              </a:rPr>
              <a:t>ABSCESSES, CELLULITIS, AND ERYSIPELA</a:t>
            </a:r>
          </a:p>
          <a:p>
            <a:pPr lvl="1" algn="l" rtl="0"/>
            <a:r>
              <a:rPr lang="en-US" b="1" i="1" u="sng" dirty="0" err="1" smtClean="0">
                <a:solidFill>
                  <a:srgbClr val="FF0000"/>
                </a:solidFill>
                <a:latin typeface="+mj-lt"/>
              </a:rPr>
              <a:t>Cutaneous</a:t>
            </a:r>
            <a:r>
              <a:rPr lang="en-US" b="1" i="1" u="sng" dirty="0" smtClean="0">
                <a:solidFill>
                  <a:srgbClr val="FF0000"/>
                </a:solidFill>
                <a:latin typeface="+mj-lt"/>
              </a:rPr>
              <a:t> abscesses. </a:t>
            </a:r>
          </a:p>
          <a:p>
            <a:pPr lvl="2" algn="l" rtl="0"/>
            <a:r>
              <a:rPr lang="en-US" sz="2800" dirty="0" smtClean="0">
                <a:latin typeface="Times New Roman" pitchFamily="18" charset="0"/>
                <a:cs typeface="Times New Roman" pitchFamily="18" charset="0"/>
              </a:rPr>
              <a:t>Collections of pus within the dermis and deeper skin tissues.</a:t>
            </a:r>
            <a:r>
              <a:rPr lang="en-US" sz="2800" b="1" dirty="0" smtClean="0">
                <a:solidFill>
                  <a:srgbClr val="7030A0"/>
                </a:solidFill>
                <a:latin typeface="Times New Roman" pitchFamily="18" charset="0"/>
                <a:cs typeface="Times New Roman" pitchFamily="18" charset="0"/>
              </a:rPr>
              <a:t>	</a:t>
            </a:r>
          </a:p>
          <a:p>
            <a:pPr lvl="2" algn="l" rtl="0"/>
            <a:r>
              <a:rPr lang="en-US" sz="2800" dirty="0" smtClean="0">
                <a:latin typeface="Times New Roman" pitchFamily="18" charset="0"/>
                <a:cs typeface="Times New Roman" pitchFamily="18" charset="0"/>
              </a:rPr>
              <a:t>Painful, tender, and fluctuant</a:t>
            </a:r>
          </a:p>
          <a:p>
            <a:pPr lvl="2" algn="l" rtl="0"/>
            <a:r>
              <a:rPr lang="en-US" sz="2800" dirty="0" smtClean="0">
                <a:latin typeface="Times New Roman" pitchFamily="18" charset="0"/>
                <a:cs typeface="Times New Roman" pitchFamily="18" charset="0"/>
              </a:rPr>
              <a:t>Typically </a:t>
            </a:r>
            <a:r>
              <a:rPr lang="en-US" sz="2800" dirty="0" err="1" smtClean="0">
                <a:latin typeface="Times New Roman" pitchFamily="18" charset="0"/>
                <a:cs typeface="Times New Roman" pitchFamily="18" charset="0"/>
              </a:rPr>
              <a:t>polymicrobial</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alone in</a:t>
            </a:r>
            <a:r>
              <a:rPr lang="ar-SA"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25 %</a:t>
            </a:r>
          </a:p>
          <a:p>
            <a:pPr lvl="2" algn="l" rtl="0"/>
            <a:r>
              <a:rPr lang="en-US" sz="2800" dirty="0" smtClean="0">
                <a:latin typeface="Times New Roman" pitchFamily="18" charset="0"/>
                <a:cs typeface="Times New Roman" pitchFamily="18" charset="0"/>
              </a:rPr>
              <a:t>Do Gram </a:t>
            </a:r>
            <a:r>
              <a:rPr lang="en-US" sz="2800" dirty="0" err="1" smtClean="0">
                <a:latin typeface="Times New Roman" pitchFamily="18" charset="0"/>
                <a:cs typeface="Times New Roman" pitchFamily="18" charset="0"/>
              </a:rPr>
              <a:t>stain,culture</a:t>
            </a:r>
            <a:r>
              <a:rPr lang="en-US" sz="2800" dirty="0" smtClean="0">
                <a:latin typeface="Times New Roman" pitchFamily="18" charset="0"/>
                <a:cs typeface="Times New Roman" pitchFamily="18" charset="0"/>
              </a:rPr>
              <a:t>, and systemic antibiotics</a:t>
            </a:r>
          </a:p>
          <a:p>
            <a:pPr lvl="3" algn="l" rtl="0"/>
            <a:r>
              <a:rPr lang="en-US" sz="2800" dirty="0" smtClean="0">
                <a:latin typeface="Times New Roman" pitchFamily="18" charset="0"/>
                <a:cs typeface="Times New Roman" pitchFamily="18" charset="0"/>
              </a:rPr>
              <a:t>Multiple lesions, </a:t>
            </a:r>
            <a:r>
              <a:rPr lang="en-US" sz="2800" dirty="0" err="1" smtClean="0">
                <a:latin typeface="Times New Roman" pitchFamily="18" charset="0"/>
                <a:cs typeface="Times New Roman" pitchFamily="18" charset="0"/>
              </a:rPr>
              <a:t>cutaneous</a:t>
            </a:r>
            <a:r>
              <a:rPr lang="en-US" sz="2800" dirty="0" smtClean="0">
                <a:latin typeface="Times New Roman" pitchFamily="18" charset="0"/>
                <a:cs typeface="Times New Roman" pitchFamily="18" charset="0"/>
              </a:rPr>
              <a:t> gangrene, severely impaired host defenses, extensive surrounding </a:t>
            </a:r>
            <a:r>
              <a:rPr lang="en-US" sz="2800" dirty="0" err="1" smtClean="0">
                <a:latin typeface="Times New Roman" pitchFamily="18" charset="0"/>
                <a:cs typeface="Times New Roman" pitchFamily="18" charset="0"/>
              </a:rPr>
              <a:t>cellulitis</a:t>
            </a:r>
            <a:r>
              <a:rPr lang="en-US" sz="2800" dirty="0" smtClean="0">
                <a:latin typeface="Times New Roman" pitchFamily="18" charset="0"/>
                <a:cs typeface="Times New Roman" pitchFamily="18" charset="0"/>
              </a:rPr>
              <a:t> or </a:t>
            </a:r>
          </a:p>
          <a:p>
            <a:pPr lvl="3" algn="l" rtl="0"/>
            <a:r>
              <a:rPr lang="en-US" sz="2800" dirty="0" smtClean="0">
                <a:latin typeface="Times New Roman" pitchFamily="18" charset="0"/>
                <a:cs typeface="Times New Roman" pitchFamily="18" charset="0"/>
              </a:rPr>
              <a:t>high fever.</a:t>
            </a:r>
            <a:endParaRPr lang="en-US" sz="2800" b="1" dirty="0" smtClean="0">
              <a:solidFill>
                <a:srgbClr val="7030A0"/>
              </a:solidFill>
              <a:latin typeface="Times New Roman" pitchFamily="18" charset="0"/>
              <a:cs typeface="Times New Roman" pitchFamily="18" charset="0"/>
            </a:endParaRPr>
          </a:p>
          <a:p>
            <a:pPr marL="822960" lvl="4" indent="-274320" algn="l" rtl="0">
              <a:spcBef>
                <a:spcPts val="600"/>
              </a:spcBef>
              <a:buClr>
                <a:schemeClr val="accent1"/>
              </a:buClr>
            </a:pPr>
            <a:r>
              <a:rPr lang="en-US" sz="2800" dirty="0" smtClean="0">
                <a:latin typeface="Times New Roman" pitchFamily="18" charset="0"/>
                <a:cs typeface="Times New Roman" pitchFamily="18" charset="0"/>
              </a:rPr>
              <a:t>Incision and evacuation of the pus</a:t>
            </a:r>
          </a:p>
          <a:p>
            <a:pPr algn="l" rtl="0"/>
            <a:endParaRPr lang="ar-SA" dirty="0">
              <a:solidFill>
                <a:srgbClr val="7030A0"/>
              </a:solidFill>
              <a:latin typeface="+mj-lt"/>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5</a:t>
            </a:fld>
            <a:endParaRPr lang="ar-SA"/>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4725144"/>
            <a:ext cx="1769688" cy="1800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rgbClr val="FF0000"/>
                </a:solidFill>
                <a:latin typeface="+mj-lt"/>
                <a:cs typeface="Andalus" pitchFamily="18" charset="-78"/>
              </a:rPr>
              <a:t>Furuncles and carbuncles.</a:t>
            </a:r>
            <a:endParaRPr lang="en-US" i="1" u="sng" dirty="0" smtClean="0">
              <a:solidFill>
                <a:srgbClr val="FF0000"/>
              </a:solidFill>
              <a:latin typeface="+mj-lt"/>
              <a:cs typeface="Andalus" pitchFamily="18" charset="-78"/>
            </a:endParaRPr>
          </a:p>
          <a:p>
            <a:pPr lvl="1" algn="l" rtl="0"/>
            <a:r>
              <a:rPr lang="en-US" sz="2800" b="1" dirty="0" smtClean="0">
                <a:latin typeface="Times New Roman" pitchFamily="18" charset="0"/>
                <a:cs typeface="Times New Roman" pitchFamily="18" charset="0"/>
              </a:rPr>
              <a:t>Furuncles </a:t>
            </a:r>
            <a:r>
              <a:rPr lang="en-US" sz="2800" dirty="0" smtClean="0">
                <a:latin typeface="Times New Roman" pitchFamily="18" charset="0"/>
                <a:cs typeface="Times New Roman" pitchFamily="18" charset="0"/>
              </a:rPr>
              <a:t>(or “boils”) are infections of the hair follicle, usually caused by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which  suppuration extends through the dermis into the subcutaneous tissue</a:t>
            </a:r>
          </a:p>
          <a:p>
            <a:pPr lvl="1" algn="l" rtl="0"/>
            <a:r>
              <a:rPr lang="en-US" sz="2800" b="1" dirty="0" smtClean="0">
                <a:latin typeface="Times New Roman" pitchFamily="18" charset="0"/>
                <a:cs typeface="Times New Roman" pitchFamily="18" charset="0"/>
              </a:rPr>
              <a:t>Carbuncle</a:t>
            </a:r>
            <a:r>
              <a:rPr lang="en-US" sz="2800" dirty="0" smtClean="0">
                <a:latin typeface="Times New Roman" pitchFamily="18" charset="0"/>
                <a:cs typeface="Times New Roman" pitchFamily="18" charset="0"/>
              </a:rPr>
              <a:t>- extension to involve several adjacent follicles with coalescent inflammatory mass - back of the neck  especially  in diabetics</a:t>
            </a:r>
          </a:p>
          <a:p>
            <a:pPr lvl="1" algn="l" rtl="0"/>
            <a:r>
              <a:rPr lang="en-US" sz="2800" dirty="0" smtClean="0">
                <a:latin typeface="Times New Roman" pitchFamily="18" charset="0"/>
                <a:cs typeface="Times New Roman" pitchFamily="18" charset="0"/>
              </a:rPr>
              <a:t>Larger furuncles and all carbuncles require incision and drainage.</a:t>
            </a:r>
          </a:p>
          <a:p>
            <a:pPr lvl="1" algn="l" rtl="0"/>
            <a:r>
              <a:rPr lang="en-US" sz="2800" dirty="0" smtClean="0">
                <a:latin typeface="Times New Roman" pitchFamily="18" charset="0"/>
                <a:cs typeface="Times New Roman" pitchFamily="18" charset="0"/>
              </a:rPr>
              <a:t>Systemic antibiotics are usually unnecessary</a:t>
            </a:r>
          </a:p>
          <a:p>
            <a:pPr lvl="2" algn="l" rtl="0"/>
            <a:endParaRPr lang="en-US" dirty="0" smtClean="0">
              <a:latin typeface="Andalus" pitchFamily="18" charset="-78"/>
              <a:cs typeface="Andalus" pitchFamily="18" charset="-78"/>
            </a:endParaRPr>
          </a:p>
          <a:p>
            <a:pPr lvl="2" algn="l" rtl="0"/>
            <a:endParaRPr lang="en-US" sz="1600" dirty="0" smtClean="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6</a:t>
            </a:fld>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dirty="0" smtClean="0">
                <a:solidFill>
                  <a:srgbClr val="FF0000"/>
                </a:solidFill>
                <a:latin typeface="Andalus" pitchFamily="18" charset="-78"/>
                <a:cs typeface="Andalus" pitchFamily="18" charset="-78"/>
              </a:rPr>
              <a:t>Outbreaks of </a:t>
            </a:r>
            <a:r>
              <a:rPr lang="en-US" sz="2800" dirty="0" err="1" smtClean="0">
                <a:solidFill>
                  <a:srgbClr val="FF0000"/>
                </a:solidFill>
                <a:latin typeface="Andalus" pitchFamily="18" charset="-78"/>
                <a:cs typeface="Andalus" pitchFamily="18" charset="-78"/>
              </a:rPr>
              <a:t>furunculosis</a:t>
            </a:r>
            <a:r>
              <a:rPr lang="en-US" sz="2800" dirty="0" smtClean="0">
                <a:solidFill>
                  <a:srgbClr val="FF0000"/>
                </a:solidFill>
                <a:latin typeface="Andalus" pitchFamily="18" charset="-78"/>
                <a:cs typeface="Andalus" pitchFamily="18" charset="-78"/>
              </a:rPr>
              <a:t> caused by MSSA, and MRSA</a:t>
            </a:r>
            <a:r>
              <a:rPr lang="en-US" sz="2100" dirty="0" smtClean="0">
                <a:latin typeface="Andalus" pitchFamily="18" charset="-78"/>
                <a:cs typeface="Andalus" pitchFamily="18" charset="-78"/>
              </a:rPr>
              <a:t>,</a:t>
            </a:r>
            <a:r>
              <a:rPr lang="en-US" sz="5700" dirty="0" smtClean="0">
                <a:latin typeface="Andalus" pitchFamily="18" charset="-78"/>
                <a:cs typeface="Andalus" pitchFamily="18" charset="-78"/>
              </a:rPr>
              <a:t/>
            </a:r>
            <a:br>
              <a:rPr lang="en-US" sz="5700" dirty="0" smtClean="0">
                <a:latin typeface="Andalus" pitchFamily="18" charset="-78"/>
                <a:cs typeface="Andalus" pitchFamily="18" charset="-78"/>
              </a:rPr>
            </a:b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7</a:t>
            </a:fld>
            <a:endParaRPr lang="ar-SA"/>
          </a:p>
        </p:txBody>
      </p:sp>
      <p:sp>
        <p:nvSpPr>
          <p:cNvPr id="4" name="Content Placeholder 3"/>
          <p:cNvSpPr>
            <a:spLocks noGrp="1"/>
          </p:cNvSpPr>
          <p:nvPr>
            <p:ph sz="quarter" idx="1"/>
          </p:nvPr>
        </p:nvSpPr>
        <p:spPr/>
        <p:txBody>
          <a:bodyPr/>
          <a:lstStyle/>
          <a:p>
            <a:pPr lvl="2" algn="l" rtl="0"/>
            <a:r>
              <a:rPr lang="en-US" sz="2800" dirty="0" smtClean="0">
                <a:latin typeface="Andalus" pitchFamily="18" charset="-78"/>
                <a:cs typeface="Andalus" pitchFamily="18" charset="-78"/>
              </a:rPr>
              <a:t>Families-prisons-sports teams</a:t>
            </a:r>
          </a:p>
          <a:p>
            <a:pPr lvl="2" algn="l" rtl="0"/>
            <a:r>
              <a:rPr lang="en-US" sz="2800" dirty="0" smtClean="0">
                <a:latin typeface="Andalus" pitchFamily="18" charset="-78"/>
                <a:cs typeface="Andalus" pitchFamily="18" charset="-78"/>
              </a:rPr>
              <a:t>Inadequate personal hygiene</a:t>
            </a:r>
          </a:p>
          <a:p>
            <a:pPr lvl="2" algn="l" rtl="0"/>
            <a:r>
              <a:rPr lang="en-US" sz="2800" dirty="0" smtClean="0">
                <a:latin typeface="Andalus" pitchFamily="18" charset="-78"/>
                <a:cs typeface="Andalus" pitchFamily="18" charset="-78"/>
              </a:rPr>
              <a:t>Repeated attacks of </a:t>
            </a:r>
            <a:r>
              <a:rPr lang="en-US" sz="2800" dirty="0" err="1" smtClean="0">
                <a:latin typeface="Andalus" pitchFamily="18" charset="-78"/>
                <a:cs typeface="Andalus" pitchFamily="18" charset="-78"/>
              </a:rPr>
              <a:t>furunculosis</a:t>
            </a:r>
            <a:endParaRPr lang="en-US" sz="2800" dirty="0" smtClean="0">
              <a:latin typeface="Andalus" pitchFamily="18" charset="-78"/>
              <a:cs typeface="Andalus" pitchFamily="18" charset="-78"/>
            </a:endParaRPr>
          </a:p>
          <a:p>
            <a:pPr lvl="2" algn="l" rtl="0"/>
            <a:r>
              <a:rPr lang="en-US" sz="2800" dirty="0" smtClean="0">
                <a:latin typeface="Andalus" pitchFamily="18" charset="-78"/>
                <a:cs typeface="Andalus" pitchFamily="18" charset="-78"/>
              </a:rPr>
              <a:t>Presence of </a:t>
            </a:r>
            <a:r>
              <a:rPr lang="en-US" sz="2800" i="1" dirty="0" smtClean="0">
                <a:latin typeface="Andalus" pitchFamily="18" charset="-78"/>
                <a:cs typeface="Andalus" pitchFamily="18" charset="-78"/>
              </a:rPr>
              <a:t>S. aureus in the </a:t>
            </a:r>
            <a:r>
              <a:rPr lang="en-US" sz="2800" dirty="0" smtClean="0">
                <a:latin typeface="Andalus" pitchFamily="18" charset="-78"/>
                <a:cs typeface="Andalus" pitchFamily="18" charset="-78"/>
              </a:rPr>
              <a:t>anterior </a:t>
            </a:r>
            <a:r>
              <a:rPr lang="en-US" sz="2800" dirty="0" err="1" smtClean="0">
                <a:latin typeface="Andalus" pitchFamily="18" charset="-78"/>
                <a:cs typeface="Andalus" pitchFamily="18" charset="-78"/>
              </a:rPr>
              <a:t>nare</a:t>
            </a:r>
            <a:r>
              <a:rPr lang="en-US" sz="2800" dirty="0" smtClean="0">
                <a:latin typeface="Andalus" pitchFamily="18" charset="-78"/>
                <a:cs typeface="Andalus" pitchFamily="18" charset="-78"/>
              </a:rPr>
              <a:t>- 20-40%</a:t>
            </a:r>
          </a:p>
          <a:p>
            <a:pPr lvl="2" algn="l" rtl="0"/>
            <a:r>
              <a:rPr lang="en-US" sz="2800" dirty="0" err="1" smtClean="0">
                <a:latin typeface="Andalus" pitchFamily="18" charset="-78"/>
                <a:cs typeface="Andalus" pitchFamily="18" charset="-78"/>
              </a:rPr>
              <a:t>Mupirocin</a:t>
            </a:r>
            <a:r>
              <a:rPr lang="en-US" sz="2800" dirty="0" smtClean="0">
                <a:latin typeface="Andalus" pitchFamily="18" charset="-78"/>
                <a:cs typeface="Andalus" pitchFamily="18" charset="-78"/>
              </a:rPr>
              <a:t> ointment- eradicate staphylococcal carriage nasal colonization</a:t>
            </a:r>
          </a:p>
          <a:p>
            <a:endParaRPr lang="en-US" dirty="0"/>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err="1" smtClean="0">
                <a:solidFill>
                  <a:srgbClr val="FF0000"/>
                </a:solidFill>
                <a:latin typeface="+mj-lt"/>
                <a:cs typeface="+mj-cs"/>
              </a:rPr>
              <a:t>Cellulitis</a:t>
            </a:r>
            <a:r>
              <a:rPr lang="en-US" b="1" i="1" u="sng" dirty="0" smtClean="0">
                <a:solidFill>
                  <a:srgbClr val="FF0000"/>
                </a:solidFill>
                <a:latin typeface="+mj-lt"/>
                <a:cs typeface="+mj-cs"/>
              </a:rPr>
              <a:t> and erysipelas.</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a:t>
            </a:r>
            <a:r>
              <a:rPr lang="en-US" sz="2000" dirty="0" err="1" smtClean="0">
                <a:latin typeface="Andalus" pitchFamily="18" charset="-78"/>
                <a:cs typeface="Andalus" pitchFamily="18" charset="-78"/>
              </a:rPr>
              <a:t>suppurative</a:t>
            </a:r>
            <a:r>
              <a:rPr lang="en-US" sz="2000" dirty="0" smtClean="0">
                <a:latin typeface="Andalus" pitchFamily="18" charset="-78"/>
                <a:cs typeface="Andalus" pitchFamily="18" charset="-78"/>
              </a:rPr>
              <a:t>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rgbClr val="FF0000"/>
                </a:solidFill>
                <a:latin typeface="Andalus" pitchFamily="18" charset="-78"/>
                <a:cs typeface="Andalus" pitchFamily="18" charset="-78"/>
              </a:rPr>
              <a:t>Erysipelas</a:t>
            </a:r>
            <a:r>
              <a:rPr lang="en-US" sz="2400" b="1" u="sng" dirty="0" smtClean="0">
                <a:solidFill>
                  <a:srgbClr val="7030A0"/>
                </a:solidFill>
                <a:latin typeface="Andalus" pitchFamily="18" charset="-78"/>
                <a:cs typeface="Andalus" pitchFamily="18" charset="-78"/>
              </a:rPr>
              <a:t> </a:t>
            </a:r>
          </a:p>
          <a:p>
            <a:pPr lvl="2" algn="l" rtl="0"/>
            <a:r>
              <a:rPr lang="en-US" dirty="0" err="1" smtClean="0">
                <a:latin typeface="Andalus" pitchFamily="18" charset="-78"/>
                <a:cs typeface="Andalus" pitchFamily="18" charset="-78"/>
              </a:rPr>
              <a:t>Afects</a:t>
            </a:r>
            <a:r>
              <a:rPr lang="en-US" dirty="0" smtClean="0">
                <a:latin typeface="Andalus" pitchFamily="18" charset="-78"/>
                <a:cs typeface="Andalus" pitchFamily="18" charset="-78"/>
              </a:rPr>
              <a:t>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8</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rgbClr val="7030A0"/>
                </a:solidFill>
                <a:latin typeface="Andalus" pitchFamily="18" charset="-78"/>
                <a:cs typeface="Andalus" pitchFamily="18" charset="-78"/>
              </a:rPr>
              <a:t>Cellulitis</a:t>
            </a:r>
            <a:endParaRPr lang="en-US" sz="2400" b="1" dirty="0" smtClean="0">
              <a:solidFill>
                <a:srgbClr val="7030A0"/>
              </a:solidFill>
              <a:latin typeface="Andalus" pitchFamily="18" charset="-78"/>
              <a:cs typeface="Andalus" pitchFamily="18" charset="-78"/>
            </a:endParaRPr>
          </a:p>
          <a:p>
            <a:pPr lvl="1" algn="l" rtl="0"/>
            <a:r>
              <a:rPr lang="en-US" sz="2000" dirty="0" smtClean="0">
                <a:latin typeface="Times New Roman"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Times New Roman" pitchFamily="18" charset="0"/>
                <a:cs typeface="Times New Roman" pitchFamily="18" charset="0"/>
              </a:rPr>
              <a:t>β-hemolytic streptococci</a:t>
            </a:r>
            <a:r>
              <a:rPr lang="en-US" dirty="0" smtClean="0">
                <a:latin typeface="Times New Roman" pitchFamily="18" charset="0"/>
                <a:cs typeface="Times New Roman" pitchFamily="18" charset="0"/>
              </a:rPr>
              <a:t>, Group A streptococci, and group B streptococci-</a:t>
            </a:r>
            <a:r>
              <a:rPr lang="en-US" dirty="0" smtClean="0">
                <a:solidFill>
                  <a:srgbClr val="FFFF00"/>
                </a:solidFill>
                <a:latin typeface="Times New Roman" pitchFamily="18" charset="0"/>
                <a:cs typeface="Times New Roman" pitchFamily="18" charset="0"/>
              </a:rPr>
              <a:t>diabetics</a:t>
            </a:r>
            <a:endParaRPr lang="en-US" i="1" dirty="0" smtClean="0">
              <a:solidFill>
                <a:srgbClr val="FFFF00"/>
              </a:solidFill>
              <a:latin typeface="Times New Roman" pitchFamily="18" charset="0"/>
              <a:cs typeface="Times New Roman" pitchFamily="18" charset="0"/>
            </a:endParaRPr>
          </a:p>
          <a:p>
            <a:pPr lvl="2" algn="l" rtl="0"/>
            <a:r>
              <a:rPr lang="en-US" b="1" i="1" u="sng" dirty="0" smtClean="0">
                <a:solidFill>
                  <a:srgbClr val="FF0000"/>
                </a:solidFill>
                <a:latin typeface="Times New Roman" pitchFamily="18" charset="0"/>
                <a:cs typeface="Times New Roman" pitchFamily="18" charset="0"/>
              </a:rPr>
              <a:t>S. aureus  </a:t>
            </a:r>
            <a:r>
              <a:rPr lang="en-US" dirty="0" smtClean="0">
                <a:latin typeface="Times New Roman" pitchFamily="18" charset="0"/>
                <a:cs typeface="Times New Roman" pitchFamily="18" charset="0"/>
              </a:rPr>
              <a:t>:  commonly causes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penetrating trauma.</a:t>
            </a:r>
          </a:p>
          <a:p>
            <a:pPr lvl="2" algn="l" rtl="0"/>
            <a:r>
              <a:rPr lang="en-US" b="1" i="1" dirty="0" err="1" smtClean="0">
                <a:solidFill>
                  <a:srgbClr val="FF0000"/>
                </a:solidFill>
                <a:latin typeface="Times New Roman" pitchFamily="18" charset="0"/>
                <a:cs typeface="Times New Roman" pitchFamily="18" charset="0"/>
              </a:rPr>
              <a:t>Haemophilus</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influenzae</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periorbital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in children</a:t>
            </a:r>
          </a:p>
          <a:p>
            <a:pPr lvl="2" algn="l" rtl="0"/>
            <a:r>
              <a:rPr lang="en-US" dirty="0" smtClean="0">
                <a:latin typeface="Times New Roman"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Times New Roman" pitchFamily="18" charset="0"/>
                <a:cs typeface="Times New Roman" pitchFamily="18" charset="0"/>
              </a:rPr>
              <a:t>CA-MRSA</a:t>
            </a:r>
          </a:p>
          <a:p>
            <a:pPr lvl="3" algn="l" rtl="0"/>
            <a:r>
              <a:rPr lang="en-US" dirty="0" smtClean="0">
                <a:latin typeface="Andalus" pitchFamily="18" charset="-78"/>
                <a:cs typeface="Andalus" pitchFamily="18" charset="-78"/>
              </a:rPr>
              <a:t>Carry  Panton-Valentine </a:t>
            </a:r>
            <a:r>
              <a:rPr lang="en-US" dirty="0" err="1" smtClean="0">
                <a:latin typeface="Andalus" pitchFamily="18" charset="-78"/>
                <a:cs typeface="Andalus" pitchFamily="18" charset="-78"/>
              </a:rPr>
              <a:t>leukocidin</a:t>
            </a:r>
            <a:r>
              <a:rPr lang="en-US" dirty="0" smtClean="0">
                <a:latin typeface="Andalus" pitchFamily="18" charset="-78"/>
                <a:cs typeface="Andalus" pitchFamily="18" charset="-78"/>
              </a:rPr>
              <a:t> gene</a:t>
            </a:r>
          </a:p>
          <a:p>
            <a:pPr lvl="3" algn="l" rtl="0"/>
            <a:r>
              <a:rPr lang="en-US" dirty="0" smtClean="0">
                <a:latin typeface="Times New Roman" pitchFamily="18" charset="0"/>
                <a:cs typeface="Andalus" pitchFamily="18" charset="-78"/>
              </a:rPr>
              <a:t>More sensitive to antibiotics</a:t>
            </a:r>
          </a:p>
          <a:p>
            <a:pPr lvl="3" algn="l" rtl="0"/>
            <a:r>
              <a:rPr lang="en-US" dirty="0" smtClean="0">
                <a:latin typeface="Times New Roman" pitchFamily="18" charset="0"/>
                <a:cs typeface="Andalus" pitchFamily="18" charset="-78"/>
              </a:rPr>
              <a:t>Can lead to sever skin and soft tissue infection or septic shock</a:t>
            </a:r>
          </a:p>
          <a:p>
            <a:pPr lvl="3" algn="l" rtl="0"/>
            <a:endParaRPr lang="en-US" dirty="0" smtClean="0">
              <a:latin typeface="Times New Roman" pitchFamily="18" charset="0"/>
              <a:cs typeface="Times New Roman" pitchFamily="18" charset="0"/>
            </a:endParaRPr>
          </a:p>
          <a:p>
            <a:endParaRPr lang="ar-SA"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9</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5902</TotalTime>
  <Words>1147</Words>
  <Application>Microsoft Office PowerPoint</Application>
  <PresentationFormat>On-screen Show (4:3)</PresentationFormat>
  <Paragraphs>194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Skin and Soft-Tissue Infections</vt:lpstr>
      <vt:lpstr>Introduction </vt:lpstr>
      <vt:lpstr>Slide 3</vt:lpstr>
      <vt:lpstr>   IMPETIGO-( Pyoderma) </vt:lpstr>
      <vt:lpstr>Slide 5</vt:lpstr>
      <vt:lpstr>Slide 6</vt:lpstr>
      <vt:lpstr>Outbreaks of furunculosis caused by MSSA, and MRSA, </vt:lpstr>
      <vt:lpstr>Slide 8</vt:lpstr>
      <vt:lpstr>Slide 9</vt:lpstr>
      <vt:lpstr>Diagnosis and Treatment </vt:lpstr>
      <vt:lpstr>Necrotizing fasciitis</vt:lpstr>
      <vt:lpstr>Introduction </vt:lpstr>
      <vt:lpstr>Risk factors </vt:lpstr>
      <vt:lpstr>Pathophysiology</vt:lpstr>
      <vt:lpstr>Signs and symptoms</vt:lpstr>
      <vt:lpstr>Slide 16</vt:lpstr>
      <vt:lpstr>Diagnosis </vt:lpstr>
      <vt:lpstr>Treatment </vt:lpstr>
      <vt:lpstr>Treatment </vt:lpstr>
      <vt:lpstr>Slide 20</vt:lpstr>
      <vt:lpstr>   TAKE HOME POINTS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ksupy</cp:lastModifiedBy>
  <cp:revision>78</cp:revision>
  <dcterms:created xsi:type="dcterms:W3CDTF">2010-12-21T19:22:49Z</dcterms:created>
  <dcterms:modified xsi:type="dcterms:W3CDTF">2012-01-01T06:01:38Z</dcterms:modified>
</cp:coreProperties>
</file>