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</p:sldMasterIdLst>
  <p:notesMasterIdLst>
    <p:notesMasterId r:id="rId4"/>
  </p:notesMasterIdLst>
  <p:sldIdLst>
    <p:sldId id="443" r:id="rId2"/>
    <p:sldId id="442" r:id="rId3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00"/>
    <a:srgbClr val="FFFF66"/>
    <a:srgbClr val="FF9900"/>
    <a:srgbClr val="FF9933"/>
    <a:srgbClr val="C0C0C0"/>
    <a:srgbClr val="DDDDDD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18" autoAdjust="0"/>
  </p:normalViewPr>
  <p:slideViewPr>
    <p:cSldViewPr snapToObjects="1">
      <p:cViewPr>
        <p:scale>
          <a:sx n="66" d="100"/>
          <a:sy n="66" d="100"/>
        </p:scale>
        <p:origin x="-82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E689BF7-6CF1-412C-AF55-907388F81951}" type="datetimeFigureOut">
              <a:rPr lang="ar-SA"/>
              <a:pPr>
                <a:defRPr/>
              </a:pPr>
              <a:t>28/01/1433</a:t>
            </a:fld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3742008-B97C-4FC3-9C12-CC5F68D1CA3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290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D3EFB1-96AE-4A9F-BDF9-9AADBC1C23A1}" type="slidenum">
              <a:rPr lang="en-CA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538412-A4E1-4474-B13B-629ABC6E9C7B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E17B7-2F27-4208-9C23-4551C490A156}" type="datetimeFigureOut">
              <a:rPr lang="en-US"/>
              <a:pPr>
                <a:defRPr/>
              </a:pPr>
              <a:t>12/23/2011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50F4D-FDA8-49C7-81CF-9FB783CB26A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A7EB4-AEDB-4AD0-8D42-A4A1F5244EC8}" type="datetimeFigureOut">
              <a:rPr lang="en-US"/>
              <a:pPr>
                <a:defRPr/>
              </a:pPr>
              <a:t>12/23/2011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97700-744F-493F-8CD8-790F7F270A1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F8B48-3958-453D-AE1B-F68737CBF178}" type="datetimeFigureOut">
              <a:rPr lang="en-US"/>
              <a:pPr>
                <a:defRPr/>
              </a:pPr>
              <a:t>12/23/2011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237DB-6830-46C2-99BF-8DC694CBE54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63E97-E736-4C76-9C01-822E838467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90344-1EDB-491B-86B6-65E6F7BB5218}" type="datetimeFigureOut">
              <a:rPr lang="en-US"/>
              <a:pPr>
                <a:defRPr/>
              </a:pPr>
              <a:t>12/23/2011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031F1-5C94-45F6-B2C3-A701E24F32C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15B85-2BB7-4F1A-B588-D5DB0A31D9EB}" type="datetimeFigureOut">
              <a:rPr lang="en-US"/>
              <a:pPr>
                <a:defRPr/>
              </a:pPr>
              <a:t>12/23/2011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82CF0-8465-48FB-9763-64565D906E8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3FD56-45C7-4290-ABFA-689A4F9F9C9B}" type="datetimeFigureOut">
              <a:rPr lang="en-US"/>
              <a:pPr>
                <a:defRPr/>
              </a:pPr>
              <a:t>12/23/2011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CE931-62F9-49A9-A127-D3854E70759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DF05F-5C18-48E1-A6B6-7F2CFEB46957}" type="datetimeFigureOut">
              <a:rPr lang="en-US"/>
              <a:pPr>
                <a:defRPr/>
              </a:pPr>
              <a:t>12/23/2011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D6CA3-78F0-4003-9423-002989E6D48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72000-000A-4495-8744-4AF28BB26C45}" type="datetimeFigureOut">
              <a:rPr lang="en-US"/>
              <a:pPr>
                <a:defRPr/>
              </a:pPr>
              <a:t>12/23/2011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BE1B4-6EE3-44B7-AB7B-89B8E490AFE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A47AD-C270-463C-B907-C2A603CEB53F}" type="datetimeFigureOut">
              <a:rPr lang="en-US"/>
              <a:pPr>
                <a:defRPr/>
              </a:pPr>
              <a:t>12/23/2011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0AF29-6381-4AD3-A900-1CFD35C4F00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59234-8991-4B1A-A6E6-1FF906BB71BA}" type="datetimeFigureOut">
              <a:rPr lang="en-US"/>
              <a:pPr>
                <a:defRPr/>
              </a:pPr>
              <a:t>12/23/2011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8B0C1-3746-43D2-871A-89EDDFA35B8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7347B-C8A8-4A89-8BF4-18996F668165}" type="datetimeFigureOut">
              <a:rPr lang="en-US"/>
              <a:pPr>
                <a:defRPr/>
              </a:pPr>
              <a:t>12/23/2011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817CE-25B0-4D65-BEC5-EF17C8EFF7F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BDE3359-7EBD-44D4-9644-C2BE8E383F10}" type="datetimeFigureOut">
              <a:rPr lang="en-US"/>
              <a:pPr>
                <a:defRPr/>
              </a:pPr>
              <a:t>12/23/2011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fld id="{519EA40F-198A-45FA-8455-767F0304D00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92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>
                <a:schemeClr val="bg1"/>
              </a:buClr>
            </a:pPr>
            <a:r>
              <a:rPr lang="en-US" smtClean="0">
                <a:solidFill>
                  <a:schemeClr val="bg1"/>
                </a:solidFill>
                <a:latin typeface="+mn-lt"/>
              </a:rPr>
              <a:t>Tinea Capitis Diagnosis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914400" y="1828800"/>
            <a:ext cx="8001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1"/>
              </a:buClr>
              <a:buSzPct val="75000"/>
              <a:buFont typeface="Wingdings" pitchFamily="2" charset="2"/>
              <a:buChar char="l"/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History</a:t>
            </a:r>
          </a:p>
          <a:p>
            <a:pPr marL="742950" lvl="1" indent="-285750">
              <a:spcBef>
                <a:spcPct val="20000"/>
              </a:spcBef>
              <a:buClr>
                <a:schemeClr val="bg1"/>
              </a:buClr>
              <a:buSzPct val="75000"/>
              <a:buFont typeface="Wingdings" pitchFamily="2" charset="2"/>
              <a:buChar char="l"/>
            </a:pPr>
            <a:r>
              <a:rPr lang="en-US" sz="2000" dirty="0" smtClean="0">
                <a:solidFill>
                  <a:schemeClr val="bg1"/>
                </a:solidFill>
                <a:latin typeface="+mn-lt"/>
              </a:rPr>
              <a:t>C</a:t>
            </a:r>
            <a:r>
              <a:rPr lang="en-US" sz="2000" dirty="0" smtClean="0">
                <a:solidFill>
                  <a:schemeClr val="bg1"/>
                </a:solidFill>
                <a:latin typeface="+mn-lt"/>
              </a:rPr>
              <a:t>ontact with infected person, 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pets, </a:t>
            </a:r>
            <a:endParaRPr lang="en-US" sz="2000" dirty="0" smtClean="0">
              <a:solidFill>
                <a:schemeClr val="bg1"/>
              </a:solidFill>
              <a:latin typeface="+mn-lt"/>
            </a:endParaRPr>
          </a:p>
          <a:p>
            <a:pPr marL="742950" lvl="1" indent="-285750">
              <a:spcBef>
                <a:spcPct val="20000"/>
              </a:spcBef>
              <a:buClr>
                <a:schemeClr val="bg1"/>
              </a:buClr>
              <a:buSzPct val="75000"/>
              <a:buFont typeface="Wingdings" pitchFamily="2" charset="2"/>
              <a:buChar char="l"/>
            </a:pPr>
            <a:r>
              <a:rPr lang="en-US" sz="2000" dirty="0" smtClean="0">
                <a:solidFill>
                  <a:schemeClr val="bg1"/>
                </a:solidFill>
                <a:latin typeface="+mn-lt"/>
              </a:rPr>
              <a:t>duration</a:t>
            </a:r>
            <a:endParaRPr lang="en-US" sz="2000" dirty="0">
              <a:solidFill>
                <a:schemeClr val="bg1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bg1"/>
              </a:buClr>
              <a:buSzPct val="75000"/>
              <a:buFont typeface="Wingdings" pitchFamily="2" charset="2"/>
              <a:buChar char="l"/>
            </a:pPr>
            <a:r>
              <a:rPr lang="en-US" sz="2800" dirty="0" smtClean="0">
                <a:solidFill>
                  <a:schemeClr val="bg1"/>
                </a:solidFill>
                <a:latin typeface="+mn-lt"/>
              </a:rPr>
              <a:t>Clinical presentation 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  <a:p>
            <a:pPr marL="742950" lvl="1" indent="-285750">
              <a:spcBef>
                <a:spcPct val="20000"/>
              </a:spcBef>
              <a:buClr>
                <a:schemeClr val="bg1"/>
              </a:buClr>
              <a:buSzPct val="75000"/>
              <a:buFont typeface="Wingdings" pitchFamily="2" charset="2"/>
              <a:buChar char="l"/>
            </a:pPr>
            <a:r>
              <a:rPr lang="en-US" sz="2000" dirty="0">
                <a:solidFill>
                  <a:schemeClr val="bg1"/>
                </a:solidFill>
                <a:latin typeface="+mn-lt"/>
              </a:rPr>
              <a:t>Broken hairs, black dots, </a:t>
            </a:r>
            <a:r>
              <a:rPr lang="en-US" sz="2000" dirty="0" smtClean="0">
                <a:solidFill>
                  <a:schemeClr val="bg1"/>
                </a:solidFill>
                <a:latin typeface="+mn-lt"/>
              </a:rPr>
              <a:t>localized, inflammatory, etc.</a:t>
            </a:r>
            <a:endParaRPr lang="en-US" sz="2000" dirty="0">
              <a:solidFill>
                <a:schemeClr val="bg1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bg1"/>
              </a:buClr>
              <a:buSzPct val="75000"/>
              <a:buFont typeface="Wingdings" pitchFamily="2" charset="2"/>
              <a:buChar char="l"/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Woods Lamp</a:t>
            </a:r>
          </a:p>
          <a:p>
            <a:pPr marL="742950" lvl="1" indent="-285750">
              <a:spcBef>
                <a:spcPct val="20000"/>
              </a:spcBef>
              <a:buClr>
                <a:schemeClr val="bg1"/>
              </a:buClr>
              <a:buSzPct val="75000"/>
              <a:buFont typeface="Wingdings" pitchFamily="2" charset="2"/>
              <a:buChar char="l"/>
            </a:pPr>
            <a:r>
              <a:rPr lang="en-US" sz="2000" dirty="0">
                <a:solidFill>
                  <a:schemeClr val="bg1"/>
                </a:solidFill>
                <a:latin typeface="+mn-lt"/>
              </a:rPr>
              <a:t>Blue green.</a:t>
            </a:r>
          </a:p>
          <a:p>
            <a:pPr marL="342900" indent="-342900">
              <a:spcBef>
                <a:spcPct val="20000"/>
              </a:spcBef>
              <a:buClr>
                <a:schemeClr val="bg1"/>
              </a:buClr>
              <a:buSzPct val="75000"/>
              <a:buFont typeface="Wingdings" pitchFamily="2" charset="2"/>
              <a:buChar char="l"/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Hair Shaft Exam</a:t>
            </a:r>
          </a:p>
          <a:p>
            <a:pPr marL="742950" lvl="1" indent="-285750">
              <a:spcBef>
                <a:spcPct val="20000"/>
              </a:spcBef>
              <a:buClr>
                <a:schemeClr val="bg1"/>
              </a:buClr>
              <a:buSzPct val="75000"/>
              <a:buFont typeface="Wingdings" pitchFamily="2" charset="2"/>
              <a:buChar char="l"/>
            </a:pPr>
            <a:r>
              <a:rPr lang="en-US" sz="2000" dirty="0" smtClean="0">
                <a:solidFill>
                  <a:schemeClr val="bg1"/>
                </a:solidFill>
                <a:latin typeface="+mn-lt"/>
              </a:rPr>
              <a:t>10-20% KOH, Endo/</a:t>
            </a:r>
            <a:r>
              <a:rPr lang="en-US" sz="2000" dirty="0" err="1" smtClean="0">
                <a:solidFill>
                  <a:schemeClr val="bg1"/>
                </a:solidFill>
                <a:latin typeface="+mn-lt"/>
              </a:rPr>
              <a:t>Exothrix</a:t>
            </a:r>
            <a:endParaRPr lang="en-US" sz="2000" dirty="0">
              <a:solidFill>
                <a:schemeClr val="bg1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bg1"/>
              </a:buClr>
              <a:buSzPct val="75000"/>
              <a:buFont typeface="Wingdings" pitchFamily="2" charset="2"/>
              <a:buChar char="l"/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Culture</a:t>
            </a:r>
          </a:p>
          <a:p>
            <a:pPr marL="742950" lvl="1" indent="-285750">
              <a:spcBef>
                <a:spcPct val="20000"/>
              </a:spcBef>
              <a:buClr>
                <a:schemeClr val="bg1"/>
              </a:buClr>
              <a:buSzPct val="75000"/>
            </a:pPr>
            <a:endParaRPr lang="en-US" sz="20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457200" y="3124200"/>
            <a:ext cx="7920037" cy="1961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70000"/>
              </a:lnSpc>
              <a:spcBef>
                <a:spcPct val="50000"/>
              </a:spcBef>
              <a:buFontTx/>
              <a:buAutoNum type="arabicParenR"/>
            </a:pPr>
            <a:r>
              <a:rPr lang="en-US" sz="2200" dirty="0" err="1">
                <a:solidFill>
                  <a:schemeClr val="bg1"/>
                </a:solidFill>
                <a:latin typeface="+mn-lt"/>
                <a:cs typeface="Times New Roman" pitchFamily="18" charset="0"/>
              </a:rPr>
              <a:t>Endothrix</a:t>
            </a:r>
            <a:r>
              <a:rPr lang="en-US" sz="2200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 &amp; </a:t>
            </a:r>
            <a:r>
              <a:rPr lang="en-US" sz="2200" dirty="0" err="1">
                <a:solidFill>
                  <a:schemeClr val="bg1"/>
                </a:solidFill>
                <a:latin typeface="+mn-lt"/>
                <a:cs typeface="Times New Roman" pitchFamily="18" charset="0"/>
              </a:rPr>
              <a:t>Ectothrix</a:t>
            </a:r>
            <a:r>
              <a:rPr lang="en-US" sz="2200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 hair infection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buFontTx/>
              <a:buAutoNum type="arabicParenR"/>
            </a:pPr>
            <a:r>
              <a:rPr lang="en-US" sz="2200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Hair perforation test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buFontTx/>
              <a:buAutoNum type="arabicParenR"/>
            </a:pPr>
            <a:r>
              <a:rPr lang="en-US" sz="2200" dirty="0" err="1">
                <a:solidFill>
                  <a:schemeClr val="bg1"/>
                </a:solidFill>
                <a:latin typeface="+mn-lt"/>
                <a:cs typeface="Times New Roman" pitchFamily="18" charset="0"/>
              </a:rPr>
              <a:t>Urease</a:t>
            </a:r>
            <a:r>
              <a:rPr lang="en-US" sz="2200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 test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buFontTx/>
              <a:buAutoNum type="arabicParenR"/>
            </a:pPr>
            <a:r>
              <a:rPr lang="en-US" sz="2200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Pigment </a:t>
            </a:r>
            <a:r>
              <a:rPr lang="en-US" sz="22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production</a:t>
            </a:r>
            <a:endParaRPr lang="en-US" sz="2200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buFontTx/>
              <a:buAutoNum type="arabicParenR"/>
            </a:pPr>
            <a:r>
              <a:rPr lang="en-US" sz="2200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Nutrient requirement such as – </a:t>
            </a:r>
            <a:r>
              <a:rPr lang="en-US" sz="2200" i="1" dirty="0" err="1">
                <a:solidFill>
                  <a:schemeClr val="bg1"/>
                </a:solidFill>
                <a:latin typeface="+mn-lt"/>
                <a:cs typeface="Times New Roman" pitchFamily="18" charset="0"/>
              </a:rPr>
              <a:t>Trichophyton</a:t>
            </a:r>
            <a:r>
              <a:rPr lang="en-US" sz="2200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 series Agar 1-7 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468313" y="2133600"/>
            <a:ext cx="37084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Other Identification </a:t>
            </a:r>
            <a:r>
              <a:rPr lang="en-US" sz="2200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Tests: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1228</TotalTime>
  <Words>67</Words>
  <Application>Microsoft Office PowerPoint</Application>
  <PresentationFormat>On-screen Show (4:3)</PresentationFormat>
  <Paragraphs>19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Tinea Capitis Diagnosis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Ahmed Albarrag</cp:lastModifiedBy>
  <cp:revision>186</cp:revision>
  <dcterms:created xsi:type="dcterms:W3CDTF">2011-06-14T17:07:28Z</dcterms:created>
  <dcterms:modified xsi:type="dcterms:W3CDTF">2011-12-23T11:45:52Z</dcterms:modified>
</cp:coreProperties>
</file>