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41"/>
  </p:notesMasterIdLst>
  <p:sldIdLst>
    <p:sldId id="256" r:id="rId2"/>
    <p:sldId id="278" r:id="rId3"/>
    <p:sldId id="279" r:id="rId4"/>
    <p:sldId id="257" r:id="rId5"/>
    <p:sldId id="277" r:id="rId6"/>
    <p:sldId id="258" r:id="rId7"/>
    <p:sldId id="260" r:id="rId8"/>
    <p:sldId id="276" r:id="rId9"/>
    <p:sldId id="261" r:id="rId10"/>
    <p:sldId id="259" r:id="rId11"/>
    <p:sldId id="273" r:id="rId12"/>
    <p:sldId id="274" r:id="rId13"/>
    <p:sldId id="262" r:id="rId14"/>
    <p:sldId id="275" r:id="rId15"/>
    <p:sldId id="263" r:id="rId16"/>
    <p:sldId id="269" r:id="rId17"/>
    <p:sldId id="265" r:id="rId18"/>
    <p:sldId id="264" r:id="rId19"/>
    <p:sldId id="272" r:id="rId20"/>
    <p:sldId id="271" r:id="rId21"/>
    <p:sldId id="294" r:id="rId22"/>
    <p:sldId id="266" r:id="rId23"/>
    <p:sldId id="267" r:id="rId24"/>
    <p:sldId id="270" r:id="rId25"/>
    <p:sldId id="280" r:id="rId26"/>
    <p:sldId id="281" r:id="rId27"/>
    <p:sldId id="292" r:id="rId28"/>
    <p:sldId id="293" r:id="rId29"/>
    <p:sldId id="282" r:id="rId30"/>
    <p:sldId id="285" r:id="rId31"/>
    <p:sldId id="283" r:id="rId32"/>
    <p:sldId id="289" r:id="rId33"/>
    <p:sldId id="290" r:id="rId34"/>
    <p:sldId id="291" r:id="rId35"/>
    <p:sldId id="284" r:id="rId36"/>
    <p:sldId id="286" r:id="rId37"/>
    <p:sldId id="287" r:id="rId38"/>
    <p:sldId id="288" r:id="rId39"/>
    <p:sldId id="268" r:id="rId4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2476"/>
    <a:srgbClr val="EFEF2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6" d="100"/>
          <a:sy n="66" d="100"/>
        </p:scale>
        <p:origin x="-636"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8722C15-AC56-4A8E-8227-8F2575E8855F}" type="datetimeFigureOut">
              <a:rPr lang="ar-SA" smtClean="0"/>
              <a:pPr/>
              <a:t>23/01/1432</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236F0B9-6D53-474D-BFAB-8E8D97B86623}"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2EF6559-05D7-4348-BC9A-6BEE667C8CBB}" type="datetime1">
              <a:rPr lang="ar-SA" smtClean="0"/>
              <a:pPr/>
              <a:t>23/01/1432</a:t>
            </a:fld>
            <a:endParaRPr lang="ar-SA"/>
          </a:p>
        </p:txBody>
      </p:sp>
      <p:sp>
        <p:nvSpPr>
          <p:cNvPr id="17" name="Footer Placeholder 16"/>
          <p:cNvSpPr>
            <a:spLocks noGrp="1"/>
          </p:cNvSpPr>
          <p:nvPr>
            <p:ph type="ftr" sz="quarter" idx="11"/>
          </p:nvPr>
        </p:nvSpPr>
        <p:spPr>
          <a:xfrm>
            <a:off x="2898648" y="6355080"/>
            <a:ext cx="3474720" cy="365760"/>
          </a:xfrm>
        </p:spPr>
        <p:txBody>
          <a:bodyPr/>
          <a:lstStyle/>
          <a:p>
            <a:endParaRPr lang="ar-SA"/>
          </a:p>
        </p:txBody>
      </p:sp>
      <p:sp>
        <p:nvSpPr>
          <p:cNvPr id="29" name="Slide Number Placeholder 28"/>
          <p:cNvSpPr>
            <a:spLocks noGrp="1"/>
          </p:cNvSpPr>
          <p:nvPr>
            <p:ph type="sldNum" sz="quarter" idx="12"/>
          </p:nvPr>
        </p:nvSpPr>
        <p:spPr>
          <a:xfrm>
            <a:off x="1216152" y="6355080"/>
            <a:ext cx="1219200" cy="365760"/>
          </a:xfrm>
        </p:spPr>
        <p:txBody>
          <a:bodyPr/>
          <a:lstStyle/>
          <a:p>
            <a:fld id="{C6896A99-D66E-4861-80B0-E738C08901FB}" type="slidenum">
              <a:rPr lang="ar-SA" smtClean="0"/>
              <a:pPr/>
              <a:t>‹#›</a:t>
            </a:fld>
            <a:endParaRPr lang="ar-SA"/>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F5117F-05BF-4AA8-8180-4432BB772709}" type="datetime1">
              <a:rPr lang="ar-SA" smtClean="0"/>
              <a:pPr/>
              <a:t>23/01/1432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6F77AE-3814-4609-96F4-808BB76E3939}" type="datetime1">
              <a:rPr lang="ar-SA" smtClean="0"/>
              <a:pPr/>
              <a:t>23/01/1432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802213D-0AB8-4895-96F0-86ABF9411F61}" type="datetime1">
              <a:rPr lang="ar-SA" smtClean="0"/>
              <a:pPr/>
              <a:t>23/01/1432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B871455-A312-4240-B04A-39610682D37A}" type="datetime1">
              <a:rPr lang="ar-SA" smtClean="0"/>
              <a:pPr/>
              <a:t>23/01/1432</a:t>
            </a:fld>
            <a:endParaRPr lang="ar-SA"/>
          </a:p>
        </p:txBody>
      </p:sp>
      <p:sp>
        <p:nvSpPr>
          <p:cNvPr id="5" name="Footer Placeholder 4"/>
          <p:cNvSpPr>
            <a:spLocks noGrp="1"/>
          </p:cNvSpPr>
          <p:nvPr>
            <p:ph type="ftr" sz="quarter" idx="11"/>
          </p:nvPr>
        </p:nvSpPr>
        <p:spPr>
          <a:xfrm>
            <a:off x="2898648" y="6355080"/>
            <a:ext cx="3474720" cy="365760"/>
          </a:xfrm>
        </p:spPr>
        <p:txBody>
          <a:bodyPr/>
          <a:lstStyle/>
          <a:p>
            <a:endParaRPr lang="ar-SA"/>
          </a:p>
        </p:txBody>
      </p:sp>
      <p:sp>
        <p:nvSpPr>
          <p:cNvPr id="6" name="Slide Number Placeholder 5"/>
          <p:cNvSpPr>
            <a:spLocks noGrp="1"/>
          </p:cNvSpPr>
          <p:nvPr>
            <p:ph type="sldNum" sz="quarter" idx="12"/>
          </p:nvPr>
        </p:nvSpPr>
        <p:spPr>
          <a:xfrm>
            <a:off x="1069848" y="6355080"/>
            <a:ext cx="1520952" cy="365760"/>
          </a:xfrm>
        </p:spPr>
        <p:txBody>
          <a:bodyPr/>
          <a:lstStyle/>
          <a:p>
            <a:fld id="{C6896A99-D66E-4861-80B0-E738C08901FB}" type="slidenum">
              <a:rPr lang="ar-SA" smtClean="0"/>
              <a:pPr/>
              <a:t>‹#›</a:t>
            </a:fld>
            <a:endParaRPr lang="ar-SA"/>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3C8DDDD-540B-4C35-9E62-787225EF269D}" type="datetime1">
              <a:rPr lang="ar-SA" smtClean="0"/>
              <a:pPr/>
              <a:t>23/01/1432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128C16F-57B3-4BDC-A9FD-7365288199F4}" type="datetime1">
              <a:rPr lang="ar-SA" smtClean="0"/>
              <a:pPr/>
              <a:t>23/01/1432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6896A99-D66E-4861-80B0-E738C08901FB}" type="slidenum">
              <a:rPr lang="ar-SA" smtClean="0"/>
              <a:pPr/>
              <a:t>‹#›</a:t>
            </a:fld>
            <a:endParaRPr lang="ar-SA"/>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3B968B-4B35-4945-A09D-EA18FF4CA79C}" type="datetime1">
              <a:rPr lang="ar-SA" smtClean="0"/>
              <a:pPr/>
              <a:t>23/01/1432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6896A99-D66E-4861-80B0-E738C08901FB}" type="slidenum">
              <a:rPr lang="ar-SA" smtClean="0"/>
              <a:pPr/>
              <a:t>‹#›</a:t>
            </a:fld>
            <a:endParaRPr lang="ar-SA"/>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52B4E-FE1E-45F0-872C-60A2032960FE}" type="datetime1">
              <a:rPr lang="ar-SA" smtClean="0"/>
              <a:pPr/>
              <a:t>23/01/1432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C6896A99-D66E-4861-80B0-E738C08901FB}" type="slidenum">
              <a:rPr lang="ar-SA" smtClean="0"/>
              <a:pPr/>
              <a:t>‹#›</a:t>
            </a:fld>
            <a:endParaRPr lang="ar-SA"/>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820600-1E62-4AEA-8396-BD3A0FA7AB9F}" type="datetime1">
              <a:rPr lang="ar-SA" smtClean="0"/>
              <a:pPr/>
              <a:t>23/01/1432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9DDFE9-F33B-4C0C-8A68-05FAA034CE27}" type="datetime1">
              <a:rPr lang="ar-SA" smtClean="0"/>
              <a:pPr/>
              <a:t>23/01/1432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15AC27F-36C8-40CB-9034-A9BC750D8CEB}" type="datetime1">
              <a:rPr lang="ar-SA" smtClean="0"/>
              <a:pPr/>
              <a:t>23/01/1432</a:t>
            </a:fld>
            <a:endParaRPr lang="ar-SA"/>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ar-SA"/>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6896A99-D66E-4861-80B0-E738C08901FB}" type="slidenum">
              <a:rPr lang="ar-SA" smtClean="0"/>
              <a:pPr/>
              <a:t>‹#›</a:t>
            </a:fld>
            <a:endParaRPr lang="ar-SA"/>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162.129.70.33/images/impetigo_1_021223.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789040"/>
            <a:ext cx="6858000" cy="1080120"/>
          </a:xfrm>
        </p:spPr>
        <p:style>
          <a:lnRef idx="1">
            <a:schemeClr val="accent1"/>
          </a:lnRef>
          <a:fillRef idx="3">
            <a:schemeClr val="accent1"/>
          </a:fillRef>
          <a:effectRef idx="2">
            <a:schemeClr val="accent1"/>
          </a:effectRef>
          <a:fontRef idx="minor">
            <a:schemeClr val="lt1"/>
          </a:fontRef>
        </p:style>
        <p:txBody>
          <a:bodyPr>
            <a:noAutofit/>
          </a:bodyPr>
          <a:lstStyle/>
          <a:p>
            <a:r>
              <a:rPr lang="en-US" b="1" dirty="0">
                <a:solidFill>
                  <a:srgbClr val="FFFF00"/>
                </a:solidFill>
                <a:latin typeface="Batang" pitchFamily="18" charset="-127"/>
                <a:ea typeface="Batang" pitchFamily="18" charset="-127"/>
              </a:rPr>
              <a:t>Skin and Soft-Tissue Infections</a:t>
            </a:r>
            <a:endParaRPr lang="ar-SA" b="1" dirty="0">
              <a:solidFill>
                <a:srgbClr val="FFFF00"/>
              </a:solidFill>
              <a:latin typeface="Batang" pitchFamily="18" charset="-127"/>
              <a:ea typeface="Batang" pitchFamily="18" charset="-127"/>
            </a:endParaRPr>
          </a:p>
        </p:txBody>
      </p:sp>
      <p:sp>
        <p:nvSpPr>
          <p:cNvPr id="3" name="Subtitle 2"/>
          <p:cNvSpPr>
            <a:spLocks noGrp="1"/>
          </p:cNvSpPr>
          <p:nvPr>
            <p:ph type="subTitle" idx="1"/>
          </p:nvPr>
        </p:nvSpPr>
        <p:spPr>
          <a:xfrm>
            <a:off x="1219200" y="5085184"/>
            <a:ext cx="6858000" cy="648072"/>
          </a:xfrm>
        </p:spPr>
        <p:style>
          <a:lnRef idx="1">
            <a:schemeClr val="accent3"/>
          </a:lnRef>
          <a:fillRef idx="2">
            <a:schemeClr val="accent3"/>
          </a:fillRef>
          <a:effectRef idx="1">
            <a:schemeClr val="accent3"/>
          </a:effectRef>
          <a:fontRef idx="minor">
            <a:schemeClr val="dk1"/>
          </a:fontRef>
        </p:style>
        <p:txBody>
          <a:bodyPr/>
          <a:lstStyle/>
          <a:p>
            <a:pPr algn="l" rtl="0"/>
            <a:r>
              <a:rPr lang="en-US" sz="1800" b="1" dirty="0" smtClean="0">
                <a:solidFill>
                  <a:srgbClr val="7030A0"/>
                </a:solidFill>
                <a:latin typeface="Andalus" pitchFamily="18" charset="-78"/>
                <a:ea typeface="Batang" pitchFamily="18" charset="-127"/>
                <a:cs typeface="Andalus" pitchFamily="18" charset="-78"/>
              </a:rPr>
              <a:t>IMPETIGO</a:t>
            </a:r>
            <a:r>
              <a:rPr lang="en-US" sz="1800" b="1" dirty="0" smtClean="0">
                <a:solidFill>
                  <a:srgbClr val="7030A0"/>
                </a:solidFill>
                <a:latin typeface="Batang" pitchFamily="18" charset="-127"/>
                <a:ea typeface="Batang" pitchFamily="18" charset="-127"/>
              </a:rPr>
              <a:t>, </a:t>
            </a:r>
            <a:r>
              <a:rPr lang="en-US" sz="1600" b="1" dirty="0" smtClean="0">
                <a:solidFill>
                  <a:srgbClr val="7030A0"/>
                </a:solidFill>
              </a:rPr>
              <a:t>ABSCESSES, CELLULITIS, AND ERYSIPELA</a:t>
            </a:r>
          </a:p>
          <a:p>
            <a:pPr algn="l" rtl="0"/>
            <a:endParaRPr lang="en-US" b="1" u="sng" dirty="0" smtClean="0">
              <a:latin typeface="Batang" pitchFamily="18" charset="-127"/>
              <a:ea typeface="Batang" pitchFamily="18" charset="-127"/>
            </a:endParaRPr>
          </a:p>
          <a:p>
            <a:pPr algn="l" rtl="0"/>
            <a:endParaRPr lang="en-US" b="1" u="sng" dirty="0" smtClean="0">
              <a:latin typeface="Batang" pitchFamily="18" charset="-127"/>
              <a:ea typeface="Batang" pitchFamily="18" charset="-127"/>
            </a:endParaRPr>
          </a:p>
          <a:p>
            <a:pPr algn="l" rtl="0"/>
            <a:endParaRPr lang="en-US" b="1" u="sng" dirty="0" smtClean="0">
              <a:latin typeface="Batang" pitchFamily="18" charset="-127"/>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a:t>
            </a:fld>
            <a:endParaRPr lang="ar-SA"/>
          </a:p>
        </p:txBody>
      </p:sp>
      <p:pic>
        <p:nvPicPr>
          <p:cNvPr id="6146" name="Picture 2" descr="C:\Documents and Settings\Dr.Fauzia\My Documents\My Pictures\skin.jpg"/>
          <p:cNvPicPr>
            <a:picLocks noChangeAspect="1" noChangeArrowheads="1"/>
          </p:cNvPicPr>
          <p:nvPr/>
        </p:nvPicPr>
        <p:blipFill>
          <a:blip r:embed="rId2" cstate="print"/>
          <a:srcRect/>
          <a:stretch>
            <a:fillRect/>
          </a:stretch>
        </p:blipFill>
        <p:spPr bwMode="auto">
          <a:xfrm>
            <a:off x="2771800" y="404664"/>
            <a:ext cx="3810000" cy="304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620688"/>
            <a:ext cx="8424936" cy="5904656"/>
          </a:xfrm>
        </p:spPr>
        <p:txBody>
          <a:bodyPr>
            <a:normAutofit/>
          </a:bodyPr>
          <a:lstStyle/>
          <a:p>
            <a:pPr algn="l" rtl="0"/>
            <a:r>
              <a:rPr lang="en-US" b="1" dirty="0" smtClean="0">
                <a:solidFill>
                  <a:srgbClr val="7030A0"/>
                </a:solidFill>
                <a:latin typeface="+mj-lt"/>
              </a:rPr>
              <a:t>ABSCESSES, CELLULITIS, AND ERYSIPELA</a:t>
            </a:r>
          </a:p>
          <a:p>
            <a:pPr lvl="1" algn="l" rtl="0"/>
            <a:r>
              <a:rPr lang="en-US" b="1" i="1" u="sng" dirty="0" err="1" smtClean="0">
                <a:solidFill>
                  <a:srgbClr val="FF0000"/>
                </a:solidFill>
                <a:latin typeface="+mj-lt"/>
              </a:rPr>
              <a:t>Cutaneous</a:t>
            </a:r>
            <a:r>
              <a:rPr lang="en-US" b="1" i="1" u="sng" dirty="0" smtClean="0">
                <a:solidFill>
                  <a:srgbClr val="FF0000"/>
                </a:solidFill>
                <a:latin typeface="+mj-lt"/>
              </a:rPr>
              <a:t> abscesses. </a:t>
            </a:r>
          </a:p>
          <a:p>
            <a:pPr lvl="2" algn="l" rtl="0"/>
            <a:r>
              <a:rPr lang="en-US" sz="2200" dirty="0" err="1" smtClean="0">
                <a:latin typeface="Andalus" pitchFamily="18" charset="-78"/>
                <a:cs typeface="Andalus" pitchFamily="18" charset="-78"/>
              </a:rPr>
              <a:t>Cutaneous</a:t>
            </a:r>
            <a:r>
              <a:rPr lang="en-US" sz="2200" dirty="0" smtClean="0">
                <a:latin typeface="Andalus" pitchFamily="18" charset="-78"/>
                <a:cs typeface="Andalus" pitchFamily="18" charset="-78"/>
              </a:rPr>
              <a:t> abscesses are collections of pus within the dermis and deeper skin tissues.</a:t>
            </a:r>
            <a:r>
              <a:rPr lang="en-US" b="1" dirty="0" smtClean="0">
                <a:solidFill>
                  <a:srgbClr val="7030A0"/>
                </a:solidFill>
                <a:latin typeface="+mj-lt"/>
              </a:rPr>
              <a:t>	</a:t>
            </a:r>
          </a:p>
          <a:p>
            <a:pPr lvl="2" algn="l" rtl="0"/>
            <a:r>
              <a:rPr lang="en-US" dirty="0" smtClean="0">
                <a:latin typeface="Andalus" pitchFamily="18" charset="-78"/>
                <a:cs typeface="Andalus" pitchFamily="18" charset="-78"/>
              </a:rPr>
              <a:t>usually painful, tender, and fluctuant</a:t>
            </a:r>
          </a:p>
          <a:p>
            <a:pPr lvl="2" algn="l" rtl="0"/>
            <a:r>
              <a:rPr lang="en-US" dirty="0" smtClean="0">
                <a:latin typeface="Andalus" pitchFamily="18" charset="-78"/>
                <a:cs typeface="Andalus" pitchFamily="18" charset="-78"/>
              </a:rPr>
              <a:t>typically </a:t>
            </a:r>
            <a:r>
              <a:rPr lang="en-US" dirty="0" err="1" smtClean="0">
                <a:latin typeface="Andalus" pitchFamily="18" charset="-78"/>
                <a:cs typeface="Andalus" pitchFamily="18" charset="-78"/>
              </a:rPr>
              <a:t>polymicrobial</a:t>
            </a:r>
            <a:r>
              <a:rPr lang="en-US" dirty="0" smtClean="0">
                <a:latin typeface="Andalus" pitchFamily="18" charset="-78"/>
                <a:cs typeface="Andalus" pitchFamily="18" charset="-78"/>
              </a:rPr>
              <a:t>,</a:t>
            </a:r>
          </a:p>
          <a:p>
            <a:pPr lvl="2" algn="l" rtl="0"/>
            <a:r>
              <a:rPr lang="en-US" i="1" dirty="0" smtClean="0">
                <a:latin typeface="Andalus" pitchFamily="18" charset="-78"/>
                <a:cs typeface="Andalus" pitchFamily="18" charset="-78"/>
              </a:rPr>
              <a:t>S. </a:t>
            </a:r>
            <a:r>
              <a:rPr lang="en-US" i="1" dirty="0" err="1" smtClean="0">
                <a:latin typeface="Andalus" pitchFamily="18" charset="-78"/>
                <a:cs typeface="Andalus" pitchFamily="18" charset="-78"/>
              </a:rPr>
              <a:t>aureus</a:t>
            </a:r>
            <a:r>
              <a:rPr lang="en-US" i="1" dirty="0" smtClean="0">
                <a:latin typeface="Andalus" pitchFamily="18" charset="-78"/>
                <a:cs typeface="Andalus" pitchFamily="18" charset="-78"/>
              </a:rPr>
              <a:t> </a:t>
            </a:r>
            <a:r>
              <a:rPr lang="en-US" dirty="0" smtClean="0">
                <a:latin typeface="Andalus" pitchFamily="18" charset="-78"/>
                <a:cs typeface="Andalus" pitchFamily="18" charset="-78"/>
              </a:rPr>
              <a:t>alone in</a:t>
            </a:r>
            <a:r>
              <a:rPr lang="ar-SA" dirty="0" smtClean="0">
                <a:latin typeface="Andalus" pitchFamily="18" charset="-78"/>
                <a:cs typeface="Andalus" pitchFamily="18" charset="-78"/>
              </a:rPr>
              <a:t> ∼ </a:t>
            </a:r>
            <a:r>
              <a:rPr lang="en-US" dirty="0" smtClean="0">
                <a:latin typeface="Andalus" pitchFamily="18" charset="-78"/>
                <a:cs typeface="Andalus" pitchFamily="18" charset="-78"/>
              </a:rPr>
              <a:t>25 %</a:t>
            </a:r>
          </a:p>
          <a:p>
            <a:pPr lvl="2" algn="l" rtl="0"/>
            <a:r>
              <a:rPr lang="en-US" dirty="0" smtClean="0">
                <a:latin typeface="Andalus" pitchFamily="18" charset="-78"/>
                <a:cs typeface="Andalus" pitchFamily="18" charset="-78"/>
              </a:rPr>
              <a:t>Incision and evacuation of the pus</a:t>
            </a:r>
          </a:p>
          <a:p>
            <a:pPr lvl="2" algn="l" rtl="0"/>
            <a:r>
              <a:rPr lang="en-US" sz="2200" dirty="0" smtClean="0">
                <a:latin typeface="Andalus" pitchFamily="18" charset="-78"/>
                <a:cs typeface="Andalus" pitchFamily="18" charset="-78"/>
              </a:rPr>
              <a:t>Gram </a:t>
            </a:r>
            <a:r>
              <a:rPr lang="en-US" sz="2200" dirty="0" err="1" smtClean="0">
                <a:latin typeface="Andalus" pitchFamily="18" charset="-78"/>
                <a:cs typeface="Andalus" pitchFamily="18" charset="-78"/>
              </a:rPr>
              <a:t>stain,culture</a:t>
            </a:r>
            <a:r>
              <a:rPr lang="en-US" sz="2200" dirty="0" smtClean="0">
                <a:latin typeface="Andalus" pitchFamily="18" charset="-78"/>
                <a:cs typeface="Andalus" pitchFamily="18" charset="-78"/>
              </a:rPr>
              <a:t>, and systemic antibiotics are rarely necessary</a:t>
            </a:r>
          </a:p>
          <a:p>
            <a:pPr lvl="3" algn="l" rtl="0"/>
            <a:r>
              <a:rPr lang="en-US" sz="2000" dirty="0" smtClean="0">
                <a:latin typeface="Andalus" pitchFamily="18" charset="-78"/>
                <a:cs typeface="+mj-cs"/>
              </a:rPr>
              <a:t>multiple lesions,</a:t>
            </a:r>
          </a:p>
          <a:p>
            <a:pPr lvl="3" algn="l" rtl="0"/>
            <a:r>
              <a:rPr lang="en-US" sz="2000" dirty="0" err="1" smtClean="0">
                <a:latin typeface="Andalus" pitchFamily="18" charset="-78"/>
                <a:cs typeface="+mj-cs"/>
              </a:rPr>
              <a:t>cutaneous</a:t>
            </a:r>
            <a:r>
              <a:rPr lang="en-US" sz="2000" dirty="0" smtClean="0">
                <a:latin typeface="Andalus" pitchFamily="18" charset="-78"/>
                <a:cs typeface="+mj-cs"/>
              </a:rPr>
              <a:t> gangrene, severely impaired host defenses, </a:t>
            </a:r>
          </a:p>
          <a:p>
            <a:pPr lvl="3" algn="l" rtl="0"/>
            <a:r>
              <a:rPr lang="en-US" sz="2000" dirty="0" smtClean="0">
                <a:latin typeface="Andalus" pitchFamily="18" charset="-78"/>
              </a:rPr>
              <a:t>extensive </a:t>
            </a:r>
            <a:r>
              <a:rPr lang="en-US" sz="2000" dirty="0" smtClean="0">
                <a:latin typeface="Andalus" pitchFamily="18" charset="-78"/>
                <a:cs typeface="+mj-cs"/>
              </a:rPr>
              <a:t>surrounding </a:t>
            </a:r>
            <a:r>
              <a:rPr lang="en-US" sz="2000" dirty="0" err="1" smtClean="0">
                <a:latin typeface="Andalus" pitchFamily="18" charset="-78"/>
                <a:cs typeface="+mj-cs"/>
              </a:rPr>
              <a:t>cellulitis</a:t>
            </a:r>
            <a:r>
              <a:rPr lang="en-US" sz="2000" dirty="0" smtClean="0">
                <a:latin typeface="Andalus" pitchFamily="18" charset="-78"/>
                <a:cs typeface="+mj-cs"/>
              </a:rPr>
              <a:t>, </a:t>
            </a:r>
          </a:p>
          <a:p>
            <a:pPr lvl="3" algn="l" rtl="0"/>
            <a:r>
              <a:rPr lang="en-US" sz="2000" dirty="0" smtClean="0">
                <a:latin typeface="Andalus" pitchFamily="18" charset="-78"/>
                <a:cs typeface="+mj-cs"/>
              </a:rPr>
              <a:t>high fever.</a:t>
            </a:r>
            <a:endParaRPr lang="en-US" sz="2000" b="1" dirty="0" smtClean="0">
              <a:solidFill>
                <a:srgbClr val="7030A0"/>
              </a:solidFill>
              <a:latin typeface="Andalus" pitchFamily="18" charset="-78"/>
              <a:cs typeface="+mj-cs"/>
            </a:endParaRPr>
          </a:p>
          <a:p>
            <a:pPr algn="l" rtl="0"/>
            <a:endParaRPr lang="ar-SA" dirty="0">
              <a:solidFill>
                <a:srgbClr val="7030A0"/>
              </a:solidFill>
              <a:latin typeface="+mj-lt"/>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10</a:t>
            </a:fld>
            <a:endParaRPr lang="ar-SA"/>
          </a:p>
        </p:txBody>
      </p:sp>
      <p:pic>
        <p:nvPicPr>
          <p:cNvPr id="10242" name="Picture 2" descr="C:\Documents and Settings\Dr.Fauzia\My Documents\My Pictures\getty_rm_photo_of_doctors_at_work.jpg"/>
          <p:cNvPicPr>
            <a:picLocks noChangeAspect="1" noChangeArrowheads="1"/>
          </p:cNvPicPr>
          <p:nvPr/>
        </p:nvPicPr>
        <p:blipFill>
          <a:blip r:embed="rId2" cstate="print"/>
          <a:srcRect/>
          <a:stretch>
            <a:fillRect/>
          </a:stretch>
        </p:blipFill>
        <p:spPr bwMode="auto">
          <a:xfrm>
            <a:off x="6012160" y="4797152"/>
            <a:ext cx="2563936" cy="165618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896A99-D66E-4861-80B0-E738C08901FB}" type="slidenum">
              <a:rPr lang="ar-SA" smtClean="0"/>
              <a:pPr/>
              <a:t>11</a:t>
            </a:fld>
            <a:endParaRPr lang="ar-SA"/>
          </a:p>
        </p:txBody>
      </p:sp>
      <p:pic>
        <p:nvPicPr>
          <p:cNvPr id="4098" name="Picture 2" descr="C:\Documents and Settings\Dr.Fauzia\My Documents\My Pictures\boil5.jpg"/>
          <p:cNvPicPr>
            <a:picLocks noChangeAspect="1" noChangeArrowheads="1"/>
          </p:cNvPicPr>
          <p:nvPr/>
        </p:nvPicPr>
        <p:blipFill>
          <a:blip r:embed="rId2" cstate="print"/>
          <a:srcRect/>
          <a:stretch>
            <a:fillRect/>
          </a:stretch>
        </p:blipFill>
        <p:spPr bwMode="auto">
          <a:xfrm>
            <a:off x="508000" y="381000"/>
            <a:ext cx="8128000" cy="6096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b="1" i="1" dirty="0" smtClean="0">
                <a:solidFill>
                  <a:srgbClr val="FFFF00"/>
                </a:solidFill>
              </a:rPr>
              <a:t>abscesses.</a:t>
            </a:r>
            <a:endParaRPr lang="en-US" sz="4000" dirty="0">
              <a:solidFill>
                <a:srgbClr val="FFFF00"/>
              </a:solidFill>
            </a:endParaRPr>
          </a:p>
        </p:txBody>
      </p:sp>
      <p:sp>
        <p:nvSpPr>
          <p:cNvPr id="2" name="Slide Number Placeholder 1"/>
          <p:cNvSpPr>
            <a:spLocks noGrp="1"/>
          </p:cNvSpPr>
          <p:nvPr>
            <p:ph type="sldNum" sz="quarter" idx="12"/>
          </p:nvPr>
        </p:nvSpPr>
        <p:spPr/>
        <p:txBody>
          <a:bodyPr/>
          <a:lstStyle/>
          <a:p>
            <a:fld id="{C6896A99-D66E-4861-80B0-E738C08901FB}" type="slidenum">
              <a:rPr lang="ar-SA" smtClean="0"/>
              <a:pPr/>
              <a:t>12</a:t>
            </a:fld>
            <a:endParaRPr lang="ar-SA"/>
          </a:p>
        </p:txBody>
      </p:sp>
      <p:pic>
        <p:nvPicPr>
          <p:cNvPr id="5122" name="Picture 2" descr="C:\Documents and Settings\Dr.Fauzia\My Documents\My Pictures\abscess_5931_lg.jpg"/>
          <p:cNvPicPr>
            <a:picLocks noGrp="1" noChangeAspect="1" noChangeArrowheads="1"/>
          </p:cNvPicPr>
          <p:nvPr>
            <p:ph sz="quarter" idx="1"/>
          </p:nvPr>
        </p:nvPicPr>
        <p:blipFill>
          <a:blip r:embed="rId2" cstate="print"/>
          <a:srcRect/>
          <a:stretch>
            <a:fillRect/>
          </a:stretch>
        </p:blipFill>
        <p:spPr bwMode="auto">
          <a:xfrm>
            <a:off x="179512" y="1556792"/>
            <a:ext cx="4176463" cy="4248472"/>
          </a:xfrm>
          <a:prstGeom prst="rect">
            <a:avLst/>
          </a:prstGeom>
        </p:spPr>
        <p:style>
          <a:lnRef idx="2">
            <a:schemeClr val="dk1"/>
          </a:lnRef>
          <a:fillRef idx="1">
            <a:schemeClr val="lt1"/>
          </a:fillRef>
          <a:effectRef idx="0">
            <a:schemeClr val="dk1"/>
          </a:effectRef>
          <a:fontRef idx="minor">
            <a:schemeClr val="dk1"/>
          </a:fontRef>
        </p:style>
      </p:pic>
      <p:pic>
        <p:nvPicPr>
          <p:cNvPr id="5123" name="Picture 3" descr="C:\Documents and Settings\Dr.Fauzia\My Documents\My Pictures\abscess_43261_lg.jpg"/>
          <p:cNvPicPr>
            <a:picLocks noGrp="1" noChangeAspect="1" noChangeArrowheads="1"/>
          </p:cNvPicPr>
          <p:nvPr>
            <p:ph sz="quarter" idx="2"/>
          </p:nvPr>
        </p:nvPicPr>
        <p:blipFill>
          <a:blip r:embed="rId3" cstate="print"/>
          <a:srcRect/>
          <a:stretch>
            <a:fillRect/>
          </a:stretch>
        </p:blipFill>
        <p:spPr bwMode="auto">
          <a:xfrm>
            <a:off x="4644008" y="1556792"/>
            <a:ext cx="3888432" cy="4248472"/>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764704"/>
            <a:ext cx="8424936" cy="5472608"/>
          </a:xfrm>
        </p:spPr>
        <p:txBody>
          <a:bodyPr>
            <a:normAutofit fontScale="92500" lnSpcReduction="10000"/>
          </a:bodyPr>
          <a:lstStyle/>
          <a:p>
            <a:pPr algn="l" rtl="0"/>
            <a:r>
              <a:rPr lang="en-US" b="1" i="1" u="sng" dirty="0" smtClean="0">
                <a:solidFill>
                  <a:srgbClr val="FF0000"/>
                </a:solidFill>
                <a:latin typeface="+mj-lt"/>
                <a:cs typeface="Andalus" pitchFamily="18" charset="-78"/>
              </a:rPr>
              <a:t>Furuncles and carbuncles.</a:t>
            </a:r>
            <a:endParaRPr lang="en-US" i="1" u="sng" dirty="0" smtClean="0">
              <a:solidFill>
                <a:srgbClr val="FF0000"/>
              </a:solidFill>
              <a:latin typeface="+mj-lt"/>
              <a:cs typeface="Andalus" pitchFamily="18" charset="-78"/>
            </a:endParaRPr>
          </a:p>
          <a:p>
            <a:pPr lvl="1" algn="l" rtl="0"/>
            <a:r>
              <a:rPr lang="en-US" sz="2000" dirty="0" smtClean="0">
                <a:latin typeface="Andalus" pitchFamily="18" charset="-78"/>
                <a:cs typeface="Andalus" pitchFamily="18" charset="-78"/>
              </a:rPr>
              <a:t>Furuncles (or “boils”) are infections of the hair follicle, usually caused by </a:t>
            </a:r>
            <a:r>
              <a:rPr lang="en-US" sz="2000" i="1" dirty="0" smtClean="0">
                <a:latin typeface="Andalus" pitchFamily="18" charset="-78"/>
                <a:cs typeface="Andalus" pitchFamily="18" charset="-78"/>
              </a:rPr>
              <a:t>S. </a:t>
            </a:r>
            <a:r>
              <a:rPr lang="en-US" sz="2000" i="1" dirty="0" err="1" smtClean="0">
                <a:latin typeface="Andalus" pitchFamily="18" charset="-78"/>
                <a:cs typeface="Andalus" pitchFamily="18" charset="-78"/>
              </a:rPr>
              <a:t>aureus</a:t>
            </a:r>
            <a:r>
              <a:rPr lang="en-US" sz="2000" i="1" dirty="0" smtClean="0">
                <a:latin typeface="Andalus" pitchFamily="18" charset="-78"/>
                <a:cs typeface="Andalus" pitchFamily="18" charset="-78"/>
              </a:rPr>
              <a:t>, </a:t>
            </a:r>
            <a:r>
              <a:rPr lang="en-US" sz="2000" dirty="0" smtClean="0">
                <a:latin typeface="Andalus" pitchFamily="18" charset="-78"/>
                <a:cs typeface="Andalus" pitchFamily="18" charset="-78"/>
              </a:rPr>
              <a:t>in which  suppuration extends through the dermis into the subcutaneous tissue</a:t>
            </a:r>
          </a:p>
          <a:p>
            <a:pPr lvl="1" algn="l" rtl="0"/>
            <a:r>
              <a:rPr lang="en-US" sz="2000" dirty="0" smtClean="0">
                <a:latin typeface="Andalus" pitchFamily="18" charset="-78"/>
                <a:cs typeface="Andalus" pitchFamily="18" charset="-78"/>
              </a:rPr>
              <a:t>can occur anywhere on hairy skin</a:t>
            </a:r>
            <a:endParaRPr lang="en-US" sz="2000" dirty="0" smtClean="0">
              <a:solidFill>
                <a:srgbClr val="00B050"/>
              </a:solidFill>
              <a:latin typeface="Andalus" pitchFamily="18" charset="-78"/>
              <a:cs typeface="Andalus" pitchFamily="18" charset="-78"/>
            </a:endParaRPr>
          </a:p>
          <a:p>
            <a:pPr lvl="1" algn="l" rtl="0"/>
            <a:r>
              <a:rPr lang="en-US" sz="2000" dirty="0" smtClean="0">
                <a:latin typeface="Andalus" pitchFamily="18" charset="-78"/>
                <a:cs typeface="Andalus" pitchFamily="18" charset="-78"/>
              </a:rPr>
              <a:t>carbuncle- extension to involve several adjacent follicles with coalescent inflammatory mass - back of the neck  especially  in diabetics</a:t>
            </a:r>
            <a:endParaRPr lang="en-US" sz="6000" dirty="0" smtClean="0">
              <a:latin typeface="Andalus" pitchFamily="18" charset="-78"/>
              <a:cs typeface="Andalus" pitchFamily="18" charset="-78"/>
            </a:endParaRPr>
          </a:p>
          <a:p>
            <a:pPr lvl="1" algn="l" rtl="0"/>
            <a:r>
              <a:rPr lang="en-US" sz="2100" dirty="0" smtClean="0">
                <a:latin typeface="Andalus" pitchFamily="18" charset="-78"/>
                <a:cs typeface="Andalus" pitchFamily="18" charset="-78"/>
              </a:rPr>
              <a:t>Larger furuncles and all carbuncles require incision and drainage.</a:t>
            </a:r>
            <a:endParaRPr lang="en-US" sz="5700" dirty="0" smtClean="0">
              <a:latin typeface="Andalus" pitchFamily="18" charset="-78"/>
              <a:cs typeface="Andalus" pitchFamily="18" charset="-78"/>
            </a:endParaRPr>
          </a:p>
          <a:p>
            <a:pPr lvl="1" algn="l" rtl="0"/>
            <a:r>
              <a:rPr lang="en-US" sz="2000" dirty="0" smtClean="0">
                <a:latin typeface="Andalus" pitchFamily="18" charset="-78"/>
                <a:cs typeface="Andalus" pitchFamily="18" charset="-78"/>
              </a:rPr>
              <a:t>Systemic antibiotics are usually unnecessary</a:t>
            </a:r>
            <a:endParaRPr lang="en-US" sz="6600" dirty="0" smtClean="0">
              <a:latin typeface="Andalus" pitchFamily="18" charset="-78"/>
              <a:cs typeface="Andalus" pitchFamily="18" charset="-78"/>
            </a:endParaRPr>
          </a:p>
          <a:p>
            <a:pPr lvl="1" algn="l" rtl="0"/>
            <a:r>
              <a:rPr lang="en-US" sz="2100" dirty="0" smtClean="0">
                <a:latin typeface="Andalus" pitchFamily="18" charset="-78"/>
                <a:cs typeface="Andalus" pitchFamily="18" charset="-78"/>
              </a:rPr>
              <a:t>Outbreaks of </a:t>
            </a:r>
            <a:r>
              <a:rPr lang="en-US" sz="2100" dirty="0" err="1" smtClean="0">
                <a:latin typeface="Andalus" pitchFamily="18" charset="-78"/>
                <a:cs typeface="Andalus" pitchFamily="18" charset="-78"/>
              </a:rPr>
              <a:t>furunculosis</a:t>
            </a:r>
            <a:r>
              <a:rPr lang="en-US" sz="2100" dirty="0" smtClean="0">
                <a:latin typeface="Andalus" pitchFamily="18" charset="-78"/>
                <a:cs typeface="Andalus" pitchFamily="18" charset="-78"/>
              </a:rPr>
              <a:t> caused by MSSA, and MRSA,</a:t>
            </a:r>
            <a:endParaRPr lang="en-US" sz="5700" dirty="0" smtClean="0">
              <a:latin typeface="Andalus" pitchFamily="18" charset="-78"/>
              <a:cs typeface="Andalus" pitchFamily="18" charset="-78"/>
            </a:endParaRPr>
          </a:p>
          <a:p>
            <a:pPr lvl="2" algn="l" rtl="0"/>
            <a:r>
              <a:rPr lang="en-US" dirty="0" smtClean="0">
                <a:latin typeface="Andalus" pitchFamily="18" charset="-78"/>
                <a:cs typeface="Andalus" pitchFamily="18" charset="-78"/>
              </a:rPr>
              <a:t>Families-prisons-sports teams</a:t>
            </a:r>
          </a:p>
          <a:p>
            <a:pPr lvl="2" algn="l" rtl="0"/>
            <a:r>
              <a:rPr lang="en-US" dirty="0" smtClean="0">
                <a:latin typeface="Andalus" pitchFamily="18" charset="-78"/>
                <a:cs typeface="Andalus" pitchFamily="18" charset="-78"/>
              </a:rPr>
              <a:t>close personal contact</a:t>
            </a:r>
          </a:p>
          <a:p>
            <a:pPr lvl="2" algn="l" rtl="0"/>
            <a:r>
              <a:rPr lang="en-US" dirty="0" smtClean="0">
                <a:latin typeface="Andalus" pitchFamily="18" charset="-78"/>
                <a:cs typeface="Andalus" pitchFamily="18" charset="-78"/>
              </a:rPr>
              <a:t>Inadequate personal hygiene</a:t>
            </a:r>
          </a:p>
          <a:p>
            <a:pPr lvl="2" algn="l" rtl="0"/>
            <a:r>
              <a:rPr lang="en-US" dirty="0" smtClean="0">
                <a:latin typeface="Andalus" pitchFamily="18" charset="-78"/>
                <a:cs typeface="Andalus" pitchFamily="18" charset="-78"/>
              </a:rPr>
              <a:t>repeated attacks of </a:t>
            </a:r>
            <a:r>
              <a:rPr lang="en-US" dirty="0" err="1" smtClean="0">
                <a:latin typeface="Andalus" pitchFamily="18" charset="-78"/>
                <a:cs typeface="Andalus" pitchFamily="18" charset="-78"/>
              </a:rPr>
              <a:t>furunculosis</a:t>
            </a:r>
            <a:endParaRPr lang="en-US" dirty="0" smtClean="0">
              <a:latin typeface="Andalus" pitchFamily="18" charset="-78"/>
              <a:cs typeface="Andalus" pitchFamily="18" charset="-78"/>
            </a:endParaRPr>
          </a:p>
          <a:p>
            <a:pPr lvl="2" algn="l" rtl="0"/>
            <a:r>
              <a:rPr lang="en-US" dirty="0" smtClean="0">
                <a:latin typeface="Andalus" pitchFamily="18" charset="-78"/>
                <a:cs typeface="Andalus" pitchFamily="18" charset="-78"/>
              </a:rPr>
              <a:t>presence of </a:t>
            </a:r>
            <a:r>
              <a:rPr lang="en-US" i="1" dirty="0" smtClean="0">
                <a:latin typeface="Andalus" pitchFamily="18" charset="-78"/>
                <a:cs typeface="Andalus" pitchFamily="18" charset="-78"/>
              </a:rPr>
              <a:t>S. </a:t>
            </a:r>
            <a:r>
              <a:rPr lang="en-US" i="1" dirty="0" err="1" smtClean="0">
                <a:latin typeface="Andalus" pitchFamily="18" charset="-78"/>
                <a:cs typeface="Andalus" pitchFamily="18" charset="-78"/>
              </a:rPr>
              <a:t>aureus</a:t>
            </a:r>
            <a:r>
              <a:rPr lang="en-US" i="1" dirty="0" smtClean="0">
                <a:latin typeface="Andalus" pitchFamily="18" charset="-78"/>
                <a:cs typeface="Andalus" pitchFamily="18" charset="-78"/>
              </a:rPr>
              <a:t> in the </a:t>
            </a:r>
            <a:r>
              <a:rPr lang="en-US" dirty="0" smtClean="0">
                <a:latin typeface="Andalus" pitchFamily="18" charset="-78"/>
                <a:cs typeface="Andalus" pitchFamily="18" charset="-78"/>
              </a:rPr>
              <a:t>anterior </a:t>
            </a:r>
            <a:r>
              <a:rPr lang="en-US" dirty="0" err="1" smtClean="0">
                <a:latin typeface="Andalus" pitchFamily="18" charset="-78"/>
                <a:cs typeface="Andalus" pitchFamily="18" charset="-78"/>
              </a:rPr>
              <a:t>nare</a:t>
            </a:r>
            <a:r>
              <a:rPr lang="en-US" dirty="0" smtClean="0">
                <a:latin typeface="Andalus" pitchFamily="18" charset="-78"/>
                <a:cs typeface="Andalus" pitchFamily="18" charset="-78"/>
              </a:rPr>
              <a:t>- 20-40%</a:t>
            </a:r>
          </a:p>
          <a:p>
            <a:pPr lvl="2" algn="l" rtl="0"/>
            <a:r>
              <a:rPr lang="en-US" sz="1900" dirty="0" err="1" smtClean="0">
                <a:latin typeface="Andalus" pitchFamily="18" charset="-78"/>
                <a:cs typeface="Andalus" pitchFamily="18" charset="-78"/>
              </a:rPr>
              <a:t>mupirocin</a:t>
            </a:r>
            <a:r>
              <a:rPr lang="en-US" sz="1900" dirty="0" smtClean="0">
                <a:latin typeface="Andalus" pitchFamily="18" charset="-78"/>
                <a:cs typeface="Andalus" pitchFamily="18" charset="-78"/>
              </a:rPr>
              <a:t> ointment- eradicate staphylococcal carriage nasal colonization</a:t>
            </a:r>
            <a:endParaRPr lang="en-US" sz="1300" dirty="0" smtClean="0">
              <a:latin typeface="Andalus" pitchFamily="18" charset="-78"/>
              <a:cs typeface="Andalus" pitchFamily="18" charset="-78"/>
            </a:endParaRPr>
          </a:p>
          <a:p>
            <a:pPr lvl="2" algn="l" rtl="0"/>
            <a:endParaRPr lang="en-US" dirty="0" smtClean="0">
              <a:latin typeface="Andalus" pitchFamily="18" charset="-78"/>
              <a:cs typeface="Andalus" pitchFamily="18" charset="-78"/>
            </a:endParaRPr>
          </a:p>
          <a:p>
            <a:pPr lvl="2" algn="l" rtl="0"/>
            <a:endParaRPr lang="en-US" sz="1600" dirty="0" smtClean="0">
              <a:latin typeface="Andalus" pitchFamily="18" charset="-78"/>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13</a:t>
            </a:fld>
            <a:endParaRPr lang="ar-S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b="1" dirty="0" err="1" smtClean="0">
                <a:solidFill>
                  <a:srgbClr val="FFFF00"/>
                </a:solidFill>
                <a:latin typeface="Andalus" pitchFamily="18" charset="-78"/>
                <a:cs typeface="Andalus" pitchFamily="18" charset="-78"/>
              </a:rPr>
              <a:t>furunculosis</a:t>
            </a:r>
            <a:endParaRPr lang="en-US" sz="4000" b="1" dirty="0">
              <a:solidFill>
                <a:srgbClr val="FFFF00"/>
              </a:solidFill>
            </a:endParaRPr>
          </a:p>
        </p:txBody>
      </p:sp>
      <p:sp>
        <p:nvSpPr>
          <p:cNvPr id="2" name="Slide Number Placeholder 1"/>
          <p:cNvSpPr>
            <a:spLocks noGrp="1"/>
          </p:cNvSpPr>
          <p:nvPr>
            <p:ph type="sldNum" sz="quarter" idx="12"/>
          </p:nvPr>
        </p:nvSpPr>
        <p:spPr/>
        <p:txBody>
          <a:bodyPr/>
          <a:lstStyle/>
          <a:p>
            <a:fld id="{C6896A99-D66E-4861-80B0-E738C08901FB}" type="slidenum">
              <a:rPr lang="ar-SA" smtClean="0"/>
              <a:pPr/>
              <a:t>14</a:t>
            </a:fld>
            <a:endParaRPr lang="ar-SA"/>
          </a:p>
        </p:txBody>
      </p:sp>
      <p:pic>
        <p:nvPicPr>
          <p:cNvPr id="7170" name="Picture 2" descr="C:\Documents and Settings\Dr.Fauzia\My Documents\My Pictures\folliculitis5.jpg"/>
          <p:cNvPicPr>
            <a:picLocks noGrp="1" noChangeAspect="1" noChangeArrowheads="1"/>
          </p:cNvPicPr>
          <p:nvPr>
            <p:ph sz="quarter" idx="1"/>
          </p:nvPr>
        </p:nvPicPr>
        <p:blipFill>
          <a:blip r:embed="rId2" cstate="print"/>
          <a:srcRect/>
          <a:stretch>
            <a:fillRect/>
          </a:stretch>
        </p:blipFill>
        <p:spPr bwMode="auto">
          <a:xfrm>
            <a:off x="395536" y="1700808"/>
            <a:ext cx="4041775" cy="4041775"/>
          </a:xfrm>
          <a:prstGeom prst="rect">
            <a:avLst/>
          </a:prstGeom>
        </p:spPr>
        <p:style>
          <a:lnRef idx="2">
            <a:schemeClr val="dk1"/>
          </a:lnRef>
          <a:fillRef idx="1">
            <a:schemeClr val="lt1"/>
          </a:fillRef>
          <a:effectRef idx="0">
            <a:schemeClr val="dk1"/>
          </a:effectRef>
          <a:fontRef idx="minor">
            <a:schemeClr val="dk1"/>
          </a:fontRef>
        </p:style>
      </p:pic>
      <p:pic>
        <p:nvPicPr>
          <p:cNvPr id="7171" name="Picture 3" descr="C:\Documents and Settings\Dr.Fauzia\My Documents\My Pictures\folliculitis6.jpg"/>
          <p:cNvPicPr>
            <a:picLocks noGrp="1" noChangeAspect="1" noChangeArrowheads="1"/>
          </p:cNvPicPr>
          <p:nvPr>
            <p:ph sz="quarter" idx="2"/>
          </p:nvPr>
        </p:nvPicPr>
        <p:blipFill>
          <a:blip r:embed="rId3" cstate="print"/>
          <a:srcRect/>
          <a:stretch>
            <a:fillRect/>
          </a:stretch>
        </p:blipFill>
        <p:spPr bwMode="auto">
          <a:xfrm>
            <a:off x="4632325" y="1700808"/>
            <a:ext cx="4041775" cy="4032448"/>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764704"/>
            <a:ext cx="8568952" cy="5256584"/>
          </a:xfrm>
        </p:spPr>
        <p:txBody>
          <a:bodyPr>
            <a:normAutofit lnSpcReduction="10000"/>
          </a:bodyPr>
          <a:lstStyle/>
          <a:p>
            <a:pPr algn="l" rtl="0"/>
            <a:r>
              <a:rPr lang="en-US" b="1" i="1" u="sng" dirty="0" err="1" smtClean="0">
                <a:solidFill>
                  <a:srgbClr val="FF0000"/>
                </a:solidFill>
                <a:latin typeface="+mj-lt"/>
                <a:cs typeface="+mj-cs"/>
              </a:rPr>
              <a:t>Cellulitis</a:t>
            </a:r>
            <a:r>
              <a:rPr lang="en-US" b="1" i="1" u="sng" dirty="0" smtClean="0">
                <a:solidFill>
                  <a:srgbClr val="FF0000"/>
                </a:solidFill>
                <a:latin typeface="+mj-lt"/>
                <a:cs typeface="+mj-cs"/>
              </a:rPr>
              <a:t> and erysipelas.</a:t>
            </a:r>
          </a:p>
          <a:p>
            <a:pPr algn="l" rtl="0">
              <a:buNone/>
            </a:pPr>
            <a:endParaRPr lang="en-US" b="1" i="1" u="sng" dirty="0" smtClean="0">
              <a:solidFill>
                <a:srgbClr val="FF0000"/>
              </a:solidFill>
              <a:latin typeface="+mj-lt"/>
              <a:cs typeface="+mj-cs"/>
            </a:endParaRPr>
          </a:p>
          <a:p>
            <a:pPr lvl="1" algn="l" rtl="0"/>
            <a:r>
              <a:rPr lang="en-US" sz="2000" dirty="0" smtClean="0">
                <a:latin typeface="Andalus" pitchFamily="18" charset="-78"/>
                <a:cs typeface="Andalus" pitchFamily="18" charset="-78"/>
              </a:rPr>
              <a:t>Diffuse spreading skin infections, excluding infections associated with underlying </a:t>
            </a:r>
            <a:r>
              <a:rPr lang="en-US" sz="2000" dirty="0" err="1" smtClean="0">
                <a:latin typeface="Andalus" pitchFamily="18" charset="-78"/>
                <a:cs typeface="Andalus" pitchFamily="18" charset="-78"/>
              </a:rPr>
              <a:t>suppurative</a:t>
            </a:r>
            <a:r>
              <a:rPr lang="en-US" sz="2000" dirty="0" smtClean="0">
                <a:latin typeface="Andalus" pitchFamily="18" charset="-78"/>
                <a:cs typeface="Andalus" pitchFamily="18" charset="-78"/>
              </a:rPr>
              <a:t> foci, such as </a:t>
            </a:r>
            <a:r>
              <a:rPr lang="en-US" sz="2000" dirty="0" err="1" smtClean="0">
                <a:latin typeface="Andalus" pitchFamily="18" charset="-78"/>
                <a:cs typeface="Andalus" pitchFamily="18" charset="-78"/>
              </a:rPr>
              <a:t>cutaneous</a:t>
            </a:r>
            <a:r>
              <a:rPr lang="en-US" sz="2000" dirty="0" smtClean="0">
                <a:latin typeface="Andalus" pitchFamily="18" charset="-78"/>
                <a:cs typeface="Andalus" pitchFamily="18" charset="-78"/>
              </a:rPr>
              <a:t> abscesses, necrotizing fasciitis, septic arthritis, and </a:t>
            </a:r>
            <a:r>
              <a:rPr lang="en-US" sz="2000" dirty="0" err="1" smtClean="0">
                <a:latin typeface="Andalus" pitchFamily="18" charset="-78"/>
                <a:cs typeface="Andalus" pitchFamily="18" charset="-78"/>
              </a:rPr>
              <a:t>osteomyelitis</a:t>
            </a:r>
            <a:endParaRPr lang="en-US" sz="2000" dirty="0" smtClean="0">
              <a:latin typeface="Andalus" pitchFamily="18" charset="-78"/>
              <a:cs typeface="Andalus" pitchFamily="18" charset="-78"/>
            </a:endParaRPr>
          </a:p>
          <a:p>
            <a:pPr lvl="1" algn="l" rtl="0"/>
            <a:r>
              <a:rPr lang="en-US" sz="2200" dirty="0" smtClean="0">
                <a:latin typeface="Andalus" pitchFamily="18" charset="-78"/>
                <a:cs typeface="Andalus" pitchFamily="18" charset="-78"/>
              </a:rPr>
              <a:t>most of the infections arise from streptococci, often group A, but also from other groups, such as B, C, or G.</a:t>
            </a:r>
          </a:p>
          <a:p>
            <a:pPr lvl="1" algn="l" rtl="0">
              <a:buNone/>
            </a:pPr>
            <a:endParaRPr lang="en-US" sz="2000" dirty="0" smtClean="0">
              <a:latin typeface="Andalus" pitchFamily="18" charset="-78"/>
              <a:cs typeface="Andalus" pitchFamily="18" charset="-78"/>
            </a:endParaRPr>
          </a:p>
          <a:p>
            <a:pPr lvl="1" algn="l" rtl="0"/>
            <a:r>
              <a:rPr lang="en-US" sz="2400" b="1" u="sng" dirty="0" smtClean="0">
                <a:solidFill>
                  <a:srgbClr val="7030A0"/>
                </a:solidFill>
                <a:latin typeface="Andalus" pitchFamily="18" charset="-78"/>
                <a:cs typeface="Andalus" pitchFamily="18" charset="-78"/>
              </a:rPr>
              <a:t>erysipelas </a:t>
            </a:r>
          </a:p>
          <a:p>
            <a:pPr lvl="2" algn="l" rtl="0"/>
            <a:r>
              <a:rPr lang="en-US" dirty="0" smtClean="0">
                <a:latin typeface="Andalus" pitchFamily="18" charset="-78"/>
                <a:cs typeface="Andalus" pitchFamily="18" charset="-78"/>
              </a:rPr>
              <a:t>affects the upper dermis (raised-clear line of demarcation</a:t>
            </a:r>
            <a:r>
              <a:rPr lang="en-US" dirty="0" smtClean="0"/>
              <a:t>)</a:t>
            </a:r>
          </a:p>
          <a:p>
            <a:pPr lvl="2" algn="l" rtl="0"/>
            <a:r>
              <a:rPr lang="en-US" dirty="0" smtClean="0">
                <a:latin typeface="Andalus" pitchFamily="18" charset="-78"/>
                <a:cs typeface="Andalus" pitchFamily="18" charset="-78"/>
              </a:rPr>
              <a:t>red, tender, painful plaque</a:t>
            </a:r>
          </a:p>
          <a:p>
            <a:pPr lvl="2" algn="l" rtl="0"/>
            <a:r>
              <a:rPr lang="en-US" dirty="0" smtClean="0">
                <a:latin typeface="Andalus" pitchFamily="18" charset="-78"/>
                <a:cs typeface="Andalus" pitchFamily="18" charset="-78"/>
              </a:rPr>
              <a:t>infants, young children-</a:t>
            </a:r>
          </a:p>
          <a:p>
            <a:pPr lvl="2" algn="l" rtl="0"/>
            <a:r>
              <a:rPr lang="en-US" dirty="0" smtClean="0">
                <a:latin typeface="Andalus" pitchFamily="18" charset="-78"/>
                <a:cs typeface="Andalus" pitchFamily="18" charset="-78"/>
              </a:rPr>
              <a:t>b-hemolytic streptococci ( group A or </a:t>
            </a:r>
            <a:r>
              <a:rPr lang="en-US" b="1" i="1" dirty="0" smtClean="0">
                <a:solidFill>
                  <a:srgbClr val="FFFF00"/>
                </a:solidFill>
                <a:latin typeface="Andalus" pitchFamily="18" charset="-78"/>
                <a:cs typeface="Andalus" pitchFamily="18" charset="-78"/>
              </a:rPr>
              <a:t>S. </a:t>
            </a:r>
            <a:r>
              <a:rPr lang="en-US" b="1" i="1" dirty="0" err="1" smtClean="0">
                <a:solidFill>
                  <a:srgbClr val="FFFF00"/>
                </a:solidFill>
                <a:latin typeface="Andalus" pitchFamily="18" charset="-78"/>
                <a:cs typeface="Andalus" pitchFamily="18" charset="-78"/>
              </a:rPr>
              <a:t>pyogenes</a:t>
            </a:r>
            <a:r>
              <a:rPr lang="en-US" i="1" dirty="0" smtClean="0">
                <a:solidFill>
                  <a:srgbClr val="FFFF00"/>
                </a:solidFill>
              </a:rPr>
              <a:t>.</a:t>
            </a:r>
            <a:r>
              <a:rPr lang="en-US" dirty="0" smtClean="0">
                <a:solidFill>
                  <a:srgbClr val="FFFF00"/>
                </a:solidFill>
                <a:latin typeface="Andalus" pitchFamily="18" charset="-78"/>
                <a:cs typeface="Andalus" pitchFamily="18" charset="-78"/>
              </a:rPr>
              <a:t>)</a:t>
            </a:r>
          </a:p>
          <a:p>
            <a:pPr lvl="2" algn="l" rtl="0"/>
            <a:r>
              <a:rPr lang="en-US" dirty="0" smtClean="0">
                <a:latin typeface="Andalus" pitchFamily="18" charset="-78"/>
                <a:cs typeface="Andalus" pitchFamily="18" charset="-78"/>
              </a:rPr>
              <a:t>Penicillin-IV or oral.</a:t>
            </a:r>
            <a:endParaRPr lang="en-US" sz="54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5400" dirty="0" smtClean="0">
              <a:latin typeface="Andalus" pitchFamily="18" charset="-78"/>
              <a:cs typeface="Andalus" pitchFamily="18" charset="-78"/>
            </a:endParaRPr>
          </a:p>
          <a:p>
            <a:pPr lvl="1" algn="l" rtl="0">
              <a:buNone/>
            </a:pPr>
            <a:endParaRPr lang="en-US" sz="4800" b="1" i="1" u="sng" dirty="0" smtClean="0">
              <a:solidFill>
                <a:srgbClr val="FF0000"/>
              </a:solidFill>
              <a:latin typeface="Andalus" pitchFamily="18" charset="-78"/>
              <a:cs typeface="Andalus" pitchFamily="18" charset="-78"/>
            </a:endParaRPr>
          </a:p>
          <a:p>
            <a:pPr lvl="1" algn="l" rtl="0"/>
            <a:endParaRPr lang="ar-SA" i="1" u="sng" dirty="0">
              <a:solidFill>
                <a:srgbClr val="FF0000"/>
              </a:solidFill>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15</a:t>
            </a:fld>
            <a:endParaRPr lang="ar-S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20688"/>
            <a:ext cx="7499176" cy="5760640"/>
          </a:xfrm>
        </p:spPr>
        <p:txBody>
          <a:bodyPr>
            <a:normAutofit/>
          </a:bodyPr>
          <a:lstStyle/>
          <a:p>
            <a:pPr lvl="1" algn="l" rtl="0"/>
            <a:r>
              <a:rPr lang="en-US" sz="2400" b="1" u="sng" dirty="0" err="1" smtClean="0">
                <a:solidFill>
                  <a:srgbClr val="7030A0"/>
                </a:solidFill>
                <a:latin typeface="Andalus" pitchFamily="18" charset="-78"/>
                <a:cs typeface="Andalus" pitchFamily="18" charset="-78"/>
              </a:rPr>
              <a:t>Cellulitis</a:t>
            </a:r>
            <a:endParaRPr lang="en-US" sz="2400" b="1" dirty="0" smtClean="0">
              <a:solidFill>
                <a:srgbClr val="7030A0"/>
              </a:solidFill>
              <a:latin typeface="Andalus" pitchFamily="18" charset="-78"/>
              <a:cs typeface="Andalus" pitchFamily="18" charset="-78"/>
            </a:endParaRPr>
          </a:p>
          <a:p>
            <a:pPr lvl="1" algn="l" rtl="0"/>
            <a:r>
              <a:rPr lang="en-US" sz="2000" dirty="0" smtClean="0">
                <a:latin typeface="Andalus" pitchFamily="18" charset="-78"/>
                <a:cs typeface="Andalus" pitchFamily="18" charset="-78"/>
              </a:rPr>
              <a:t>acute spreading infection involves the deeper dermis and subcutaneous tissues.</a:t>
            </a:r>
          </a:p>
          <a:p>
            <a:pPr lvl="2" algn="l" rtl="0"/>
            <a:r>
              <a:rPr lang="en-US" dirty="0" smtClean="0">
                <a:latin typeface="Andalus" pitchFamily="18" charset="-78"/>
                <a:cs typeface="Andalus" pitchFamily="18" charset="-78"/>
              </a:rPr>
              <a:t>β-hemolytic streptococci,</a:t>
            </a:r>
          </a:p>
          <a:p>
            <a:pPr lvl="3" algn="l" rtl="0"/>
            <a:r>
              <a:rPr lang="en-US" sz="1600" dirty="0" smtClean="0">
                <a:latin typeface="+mj-lt"/>
              </a:rPr>
              <a:t>Group A streptococci</a:t>
            </a:r>
            <a:endParaRPr lang="en-US" sz="1600" dirty="0" smtClean="0">
              <a:latin typeface="+mj-lt"/>
              <a:cs typeface="Andalus" pitchFamily="18" charset="-78"/>
            </a:endParaRPr>
          </a:p>
          <a:p>
            <a:pPr lvl="3" algn="l" rtl="0"/>
            <a:r>
              <a:rPr lang="en-US" sz="1600" dirty="0" smtClean="0">
                <a:latin typeface="+mj-lt"/>
              </a:rPr>
              <a:t>Group B streptococci-</a:t>
            </a:r>
            <a:r>
              <a:rPr lang="en-US" sz="1600" dirty="0" smtClean="0">
                <a:solidFill>
                  <a:srgbClr val="FFFF00"/>
                </a:solidFill>
                <a:latin typeface="+mj-lt"/>
              </a:rPr>
              <a:t>diabetics</a:t>
            </a:r>
            <a:endParaRPr lang="en-US" sz="1600" i="1" dirty="0" smtClean="0">
              <a:solidFill>
                <a:srgbClr val="FFFF00"/>
              </a:solidFill>
              <a:latin typeface="+mj-lt"/>
            </a:endParaRPr>
          </a:p>
          <a:p>
            <a:pPr lvl="2" algn="l" rtl="0"/>
            <a:r>
              <a:rPr lang="en-US" i="1" u="sng" dirty="0" smtClean="0">
                <a:solidFill>
                  <a:srgbClr val="FF0000"/>
                </a:solidFill>
                <a:latin typeface="Andalus" pitchFamily="18" charset="-78"/>
                <a:cs typeface="Andalus" pitchFamily="18" charset="-78"/>
              </a:rPr>
              <a:t>S. aureus  </a:t>
            </a:r>
            <a:r>
              <a:rPr lang="en-US" dirty="0" smtClean="0">
                <a:latin typeface="Andalus" pitchFamily="18" charset="-78"/>
                <a:cs typeface="Andalus" pitchFamily="18" charset="-78"/>
              </a:rPr>
              <a:t>:  common </a:t>
            </a:r>
            <a:r>
              <a:rPr lang="en-US" dirty="0" err="1" smtClean="0">
                <a:latin typeface="Andalus" pitchFamily="18" charset="-78"/>
                <a:cs typeface="Andalus" pitchFamily="18" charset="-78"/>
              </a:rPr>
              <a:t>ly</a:t>
            </a:r>
            <a:r>
              <a:rPr lang="en-US" dirty="0" smtClean="0">
                <a:latin typeface="Andalus" pitchFamily="18" charset="-78"/>
                <a:cs typeface="Andalus" pitchFamily="18" charset="-78"/>
              </a:rPr>
              <a:t> causes </a:t>
            </a:r>
            <a:r>
              <a:rPr lang="en-US" dirty="0" err="1" smtClean="0">
                <a:latin typeface="Andalus" pitchFamily="18" charset="-78"/>
                <a:cs typeface="Andalus" pitchFamily="18" charset="-78"/>
              </a:rPr>
              <a:t>cellulitis</a:t>
            </a:r>
            <a:r>
              <a:rPr lang="en-US" dirty="0" smtClean="0">
                <a:latin typeface="Andalus" pitchFamily="18" charset="-78"/>
                <a:cs typeface="Andalus" pitchFamily="18" charset="-78"/>
              </a:rPr>
              <a:t>-</a:t>
            </a:r>
            <a:r>
              <a:rPr lang="en-US" dirty="0" smtClean="0"/>
              <a:t> </a:t>
            </a:r>
            <a:r>
              <a:rPr lang="en-US" dirty="0" smtClean="0">
                <a:latin typeface="Andalus" pitchFamily="18" charset="-78"/>
                <a:cs typeface="Andalus" pitchFamily="18" charset="-78"/>
              </a:rPr>
              <a:t>penetrating trauma</a:t>
            </a:r>
            <a:r>
              <a:rPr lang="en-US" dirty="0" smtClean="0"/>
              <a:t>.</a:t>
            </a:r>
          </a:p>
          <a:p>
            <a:pPr lvl="3" algn="l" rtl="0"/>
            <a:r>
              <a:rPr lang="en-US" i="1" dirty="0" smtClean="0">
                <a:latin typeface="Andalus" pitchFamily="18" charset="-78"/>
                <a:cs typeface="Andalus" pitchFamily="18" charset="-78"/>
              </a:rPr>
              <a:t>S. </a:t>
            </a:r>
            <a:r>
              <a:rPr lang="en-US" i="1" dirty="0" err="1" smtClean="0">
                <a:latin typeface="Andalus" pitchFamily="18" charset="-78"/>
                <a:cs typeface="Andalus" pitchFamily="18" charset="-78"/>
              </a:rPr>
              <a:t>aureus</a:t>
            </a:r>
            <a:r>
              <a:rPr lang="en-US" i="1" dirty="0" smtClean="0">
                <a:latin typeface="Andalus" pitchFamily="18" charset="-78"/>
                <a:cs typeface="Andalus" pitchFamily="18" charset="-78"/>
              </a:rPr>
              <a:t>  </a:t>
            </a:r>
            <a:r>
              <a:rPr lang="en-US" dirty="0" smtClean="0">
                <a:latin typeface="Andalus" pitchFamily="18" charset="-78"/>
                <a:cs typeface="Andalus" pitchFamily="18" charset="-78"/>
              </a:rPr>
              <a:t>associated with furuncles, carbuncles, or abscesses</a:t>
            </a:r>
          </a:p>
          <a:p>
            <a:pPr lvl="2" algn="l" rtl="0"/>
            <a:r>
              <a:rPr lang="en-US" dirty="0" err="1" smtClean="0">
                <a:latin typeface="Andalus" pitchFamily="18" charset="-78"/>
                <a:cs typeface="Andalus" pitchFamily="18" charset="-78"/>
              </a:rPr>
              <a:t>Periorbital</a:t>
            </a:r>
            <a:r>
              <a:rPr lang="en-US" dirty="0" smtClean="0">
                <a:latin typeface="Andalus" pitchFamily="18" charset="-78"/>
                <a:cs typeface="Andalus" pitchFamily="18" charset="-78"/>
              </a:rPr>
              <a:t> </a:t>
            </a:r>
            <a:r>
              <a:rPr lang="en-US" dirty="0" err="1" smtClean="0">
                <a:latin typeface="Andalus" pitchFamily="18" charset="-78"/>
                <a:cs typeface="Andalus" pitchFamily="18" charset="-78"/>
              </a:rPr>
              <a:t>cellulitis</a:t>
            </a:r>
            <a:r>
              <a:rPr lang="en-US" dirty="0" smtClean="0">
                <a:latin typeface="Andalus" pitchFamily="18" charset="-78"/>
                <a:cs typeface="Andalus" pitchFamily="18" charset="-78"/>
              </a:rPr>
              <a:t> due to </a:t>
            </a:r>
            <a:r>
              <a:rPr lang="en-US" i="1" dirty="0" err="1" smtClean="0">
                <a:latin typeface="Andalus" pitchFamily="18" charset="-78"/>
                <a:cs typeface="Andalus" pitchFamily="18" charset="-78"/>
              </a:rPr>
              <a:t>Haemophilus</a:t>
            </a:r>
            <a:r>
              <a:rPr lang="en-US" i="1" dirty="0" smtClean="0">
                <a:latin typeface="Andalus" pitchFamily="18" charset="-78"/>
                <a:cs typeface="Andalus" pitchFamily="18" charset="-78"/>
              </a:rPr>
              <a:t> </a:t>
            </a:r>
            <a:r>
              <a:rPr lang="en-US" i="1" dirty="0" err="1" smtClean="0">
                <a:latin typeface="Andalus" pitchFamily="18" charset="-78"/>
                <a:cs typeface="Andalus" pitchFamily="18" charset="-78"/>
              </a:rPr>
              <a:t>influenzae</a:t>
            </a:r>
            <a:r>
              <a:rPr lang="en-US" i="1" dirty="0" smtClean="0">
                <a:latin typeface="Andalus" pitchFamily="18" charset="-78"/>
                <a:cs typeface="Andalus" pitchFamily="18" charset="-78"/>
              </a:rPr>
              <a:t>  </a:t>
            </a:r>
            <a:r>
              <a:rPr lang="en-US" dirty="0" smtClean="0">
                <a:latin typeface="Andalus" pitchFamily="18" charset="-78"/>
                <a:cs typeface="Andalus" pitchFamily="18" charset="-78"/>
              </a:rPr>
              <a:t>can occur in children</a:t>
            </a:r>
            <a:endParaRPr lang="en-US" sz="4800" dirty="0" smtClean="0">
              <a:latin typeface="Andalus" pitchFamily="18" charset="-78"/>
              <a:cs typeface="Andalus" pitchFamily="18" charset="-78"/>
            </a:endParaRPr>
          </a:p>
          <a:p>
            <a:pPr lvl="2" algn="l" rtl="0"/>
            <a:r>
              <a:rPr lang="en-US" sz="1900" dirty="0" smtClean="0">
                <a:latin typeface="Andalus" pitchFamily="18" charset="-78"/>
                <a:cs typeface="Andalus" pitchFamily="18" charset="-78"/>
              </a:rPr>
              <a:t>organisms enter through breaches in the skin</a:t>
            </a:r>
          </a:p>
          <a:p>
            <a:pPr lvl="2" algn="l" rtl="0"/>
            <a:r>
              <a:rPr lang="en-US" sz="1800" dirty="0" smtClean="0">
                <a:latin typeface="Andalus" pitchFamily="18" charset="-78"/>
                <a:cs typeface="Andalus" pitchFamily="18" charset="-78"/>
              </a:rPr>
              <a:t>Obesity, </a:t>
            </a:r>
            <a:r>
              <a:rPr lang="en-US" dirty="0" smtClean="0">
                <a:latin typeface="Andalus" pitchFamily="18" charset="-78"/>
                <a:cs typeface="Andalus" pitchFamily="18" charset="-78"/>
              </a:rPr>
              <a:t>venous insufficiency, </a:t>
            </a:r>
            <a:r>
              <a:rPr lang="en-US" dirty="0" err="1" smtClean="0">
                <a:latin typeface="Andalus" pitchFamily="18" charset="-78"/>
                <a:cs typeface="Andalus" pitchFamily="18" charset="-78"/>
              </a:rPr>
              <a:t>ymphatic</a:t>
            </a:r>
            <a:r>
              <a:rPr lang="en-US" dirty="0" smtClean="0">
                <a:latin typeface="Andalus" pitchFamily="18" charset="-78"/>
                <a:cs typeface="Andalus" pitchFamily="18" charset="-78"/>
              </a:rPr>
              <a:t> obstruction (operations)</a:t>
            </a:r>
          </a:p>
          <a:p>
            <a:pPr lvl="2" algn="l" rtl="0"/>
            <a:r>
              <a:rPr lang="en-US" dirty="0" smtClean="0">
                <a:latin typeface="Andalus" pitchFamily="18" charset="-78"/>
                <a:cs typeface="Andalus" pitchFamily="18" charset="-78"/>
              </a:rPr>
              <a:t>preexisting skin infections- impetigo or </a:t>
            </a:r>
            <a:r>
              <a:rPr lang="en-US" dirty="0" err="1" smtClean="0">
                <a:latin typeface="Andalus" pitchFamily="18" charset="-78"/>
                <a:cs typeface="Andalus" pitchFamily="18" charset="-78"/>
              </a:rPr>
              <a:t>ecthyma</a:t>
            </a:r>
            <a:r>
              <a:rPr lang="en-US" dirty="0" smtClean="0">
                <a:latin typeface="Andalus" pitchFamily="18" charset="-78"/>
                <a:cs typeface="Andalus" pitchFamily="18" charset="-78"/>
              </a:rPr>
              <a:t>, ulceration</a:t>
            </a:r>
          </a:p>
          <a:p>
            <a:pPr lvl="2" algn="l" rtl="0"/>
            <a:r>
              <a:rPr lang="en-US" dirty="0" smtClean="0">
                <a:latin typeface="Andalus" pitchFamily="18" charset="-78"/>
                <a:cs typeface="Andalus" pitchFamily="18" charset="-78"/>
              </a:rPr>
              <a:t>Eczema, </a:t>
            </a:r>
          </a:p>
          <a:p>
            <a:endParaRPr lang="ar-SA" dirty="0"/>
          </a:p>
        </p:txBody>
      </p:sp>
      <p:sp>
        <p:nvSpPr>
          <p:cNvPr id="4" name="Slide Number Placeholder 3"/>
          <p:cNvSpPr>
            <a:spLocks noGrp="1"/>
          </p:cNvSpPr>
          <p:nvPr>
            <p:ph type="sldNum" sz="quarter" idx="12"/>
          </p:nvPr>
        </p:nvSpPr>
        <p:spPr/>
        <p:txBody>
          <a:bodyPr/>
          <a:lstStyle/>
          <a:p>
            <a:fld id="{C6896A99-D66E-4861-80B0-E738C08901FB}" type="slidenum">
              <a:rPr lang="ar-SA" smtClean="0"/>
              <a:pPr/>
              <a:t>16</a:t>
            </a:fld>
            <a:endParaRPr lang="ar-S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Diagnosis </a:t>
            </a:r>
            <a:endParaRPr lang="ar-SA" b="1" dirty="0">
              <a:solidFill>
                <a:srgbClr val="FFFF00"/>
              </a:solidFill>
            </a:endParaRPr>
          </a:p>
        </p:txBody>
      </p:sp>
      <p:sp>
        <p:nvSpPr>
          <p:cNvPr id="3" name="Content Placeholder 2"/>
          <p:cNvSpPr>
            <a:spLocks noGrp="1"/>
          </p:cNvSpPr>
          <p:nvPr>
            <p:ph sz="quarter" idx="1"/>
          </p:nvPr>
        </p:nvSpPr>
        <p:spPr/>
        <p:txBody>
          <a:bodyPr>
            <a:normAutofit fontScale="92500"/>
          </a:bodyPr>
          <a:lstStyle/>
          <a:p>
            <a:pPr algn="l" rtl="0"/>
            <a:r>
              <a:rPr lang="en-US" sz="2400" u="sng" dirty="0" smtClean="0">
                <a:latin typeface="+mj-lt"/>
              </a:rPr>
              <a:t>Signs and symptoms</a:t>
            </a:r>
            <a:r>
              <a:rPr lang="en-US" sz="2400" dirty="0" smtClean="0">
                <a:latin typeface="+mj-lt"/>
              </a:rPr>
              <a:t>: fever, chills, redness, swelling</a:t>
            </a:r>
          </a:p>
          <a:p>
            <a:pPr algn="l" rtl="0"/>
            <a:r>
              <a:rPr lang="en-US" u="sng" dirty="0" smtClean="0">
                <a:latin typeface="+mj-lt"/>
              </a:rPr>
              <a:t>Labs:  </a:t>
            </a:r>
            <a:r>
              <a:rPr lang="en-US" dirty="0" smtClean="0">
                <a:latin typeface="+mj-lt"/>
              </a:rPr>
              <a:t>routine labs- CBC ( </a:t>
            </a:r>
            <a:r>
              <a:rPr lang="en-US" dirty="0" err="1" smtClean="0">
                <a:solidFill>
                  <a:srgbClr val="FFFF00"/>
                </a:solidFill>
                <a:latin typeface="+mj-lt"/>
              </a:rPr>
              <a:t>leukocytosis</a:t>
            </a:r>
            <a:r>
              <a:rPr lang="en-US" dirty="0" smtClean="0">
                <a:solidFill>
                  <a:srgbClr val="FFFF00"/>
                </a:solidFill>
                <a:latin typeface="+mj-lt"/>
              </a:rPr>
              <a:t> , ESR </a:t>
            </a:r>
            <a:r>
              <a:rPr lang="en-US" dirty="0" smtClean="0">
                <a:latin typeface="+mj-lt"/>
              </a:rPr>
              <a:t>)</a:t>
            </a:r>
            <a:endParaRPr lang="en-US" dirty="0" smtClean="0">
              <a:latin typeface="+mj-lt"/>
              <a:cs typeface="Andalus" pitchFamily="18" charset="-78"/>
            </a:endParaRPr>
          </a:p>
          <a:p>
            <a:pPr algn="l" rtl="0"/>
            <a:r>
              <a:rPr lang="en-US" u="sng" dirty="0" smtClean="0">
                <a:latin typeface="Andalus" pitchFamily="18" charset="-78"/>
                <a:cs typeface="Andalus" pitchFamily="18" charset="-78"/>
              </a:rPr>
              <a:t>Blood culture </a:t>
            </a:r>
            <a:r>
              <a:rPr lang="en-US" dirty="0" smtClean="0">
                <a:latin typeface="Andalus" pitchFamily="18" charset="-78"/>
                <a:cs typeface="Andalus" pitchFamily="18" charset="-78"/>
              </a:rPr>
              <a:t>results are positive in 5% of cases</a:t>
            </a:r>
          </a:p>
          <a:p>
            <a:pPr lvl="1" algn="l" rtl="0"/>
            <a:r>
              <a:rPr lang="en-US" u="sng" dirty="0" smtClean="0">
                <a:solidFill>
                  <a:srgbClr val="7030A0"/>
                </a:solidFill>
                <a:latin typeface="Andalus" pitchFamily="18" charset="-78"/>
                <a:cs typeface="Andalus" pitchFamily="18" charset="-78"/>
              </a:rPr>
              <a:t>very low yield</a:t>
            </a:r>
          </a:p>
          <a:p>
            <a:pPr algn="l" rtl="0"/>
            <a:r>
              <a:rPr lang="en-US" dirty="0" smtClean="0">
                <a:latin typeface="Andalus" pitchFamily="18" charset="-78"/>
                <a:cs typeface="Andalus" pitchFamily="18" charset="-78"/>
              </a:rPr>
              <a:t>aspiration of skin is not helpful in 75%–80%</a:t>
            </a:r>
          </a:p>
          <a:p>
            <a:pPr algn="l" rtl="0"/>
            <a:r>
              <a:rPr lang="en-US" dirty="0" smtClean="0">
                <a:latin typeface="Andalus" pitchFamily="18" charset="-78"/>
                <a:cs typeface="Andalus" pitchFamily="18" charset="-78"/>
              </a:rPr>
              <a:t>Needle aspirations and skin biopsies are unnecessary in typical cases, which should respond to antibiotic therapy</a:t>
            </a:r>
          </a:p>
          <a:p>
            <a:pPr algn="l" rtl="0"/>
            <a:r>
              <a:rPr lang="en-US" dirty="0" smtClean="0">
                <a:latin typeface="Andalus" pitchFamily="18" charset="-78"/>
                <a:cs typeface="Andalus" pitchFamily="18" charset="-78"/>
              </a:rPr>
              <a:t>These procedures may be more rewarding for patients with</a:t>
            </a:r>
          </a:p>
          <a:p>
            <a:pPr lvl="1" algn="l" rtl="0"/>
            <a:r>
              <a:rPr lang="en-US" sz="2400" b="1" dirty="0" smtClean="0">
                <a:solidFill>
                  <a:srgbClr val="FF0000"/>
                </a:solidFill>
                <a:latin typeface="Andalus" pitchFamily="18" charset="-78"/>
                <a:cs typeface="Andalus" pitchFamily="18" charset="-78"/>
              </a:rPr>
              <a:t>diabetes mellitus, malignancy</a:t>
            </a:r>
          </a:p>
          <a:p>
            <a:pPr lvl="1" algn="l" rtl="0"/>
            <a:r>
              <a:rPr lang="en-US" sz="2400" b="1" dirty="0" smtClean="0">
                <a:solidFill>
                  <a:srgbClr val="FF0000"/>
                </a:solidFill>
                <a:latin typeface="Andalus" pitchFamily="18" charset="-78"/>
                <a:cs typeface="Andalus" pitchFamily="18" charset="-78"/>
              </a:rPr>
              <a:t>animal bites, </a:t>
            </a:r>
            <a:r>
              <a:rPr lang="en-US" sz="2400" b="1" dirty="0" err="1" smtClean="0">
                <a:solidFill>
                  <a:srgbClr val="FF0000"/>
                </a:solidFill>
                <a:latin typeface="Andalus" pitchFamily="18" charset="-78"/>
                <a:cs typeface="Andalus" pitchFamily="18" charset="-78"/>
              </a:rPr>
              <a:t>neutropenia</a:t>
            </a:r>
            <a:r>
              <a:rPr lang="en-US" sz="2400" b="1" dirty="0" smtClean="0">
                <a:solidFill>
                  <a:srgbClr val="FF0000"/>
                </a:solidFill>
                <a:latin typeface="Andalus" pitchFamily="18" charset="-78"/>
                <a:cs typeface="Andalus" pitchFamily="18" charset="-78"/>
              </a:rPr>
              <a:t> (</a:t>
            </a:r>
            <a:r>
              <a:rPr lang="en-US" sz="2400" b="1" i="1" dirty="0" smtClean="0">
                <a:solidFill>
                  <a:srgbClr val="FF0000"/>
                </a:solidFill>
                <a:latin typeface="Andalus" pitchFamily="18" charset="-78"/>
                <a:cs typeface="Andalus" pitchFamily="18" charset="-78"/>
              </a:rPr>
              <a:t>Pseudomonas </a:t>
            </a:r>
            <a:r>
              <a:rPr lang="en-US" sz="2400" b="1" i="1" dirty="0" err="1" smtClean="0">
                <a:solidFill>
                  <a:srgbClr val="FF0000"/>
                </a:solidFill>
                <a:latin typeface="Andalus" pitchFamily="18" charset="-78"/>
                <a:cs typeface="Andalus" pitchFamily="18" charset="-78"/>
              </a:rPr>
              <a:t>aeruginosa</a:t>
            </a:r>
            <a:r>
              <a:rPr lang="en-US" sz="2400" b="1" i="1" dirty="0" smtClean="0">
                <a:solidFill>
                  <a:srgbClr val="FF0000"/>
                </a:solidFill>
                <a:latin typeface="Andalus" pitchFamily="18" charset="-78"/>
                <a:cs typeface="Andalus" pitchFamily="18" charset="-78"/>
              </a:rPr>
              <a:t> </a:t>
            </a:r>
            <a:r>
              <a:rPr lang="en-US" sz="2400" b="1" i="1" dirty="0" smtClean="0">
                <a:solidFill>
                  <a:srgbClr val="FF0000"/>
                </a:solidFill>
              </a:rPr>
              <a:t>)</a:t>
            </a:r>
            <a:endParaRPr lang="en-US" sz="2400" b="1" dirty="0" smtClean="0">
              <a:solidFill>
                <a:srgbClr val="FF0000"/>
              </a:solidFill>
              <a:latin typeface="Andalus" pitchFamily="18" charset="-78"/>
              <a:cs typeface="Andalus" pitchFamily="18" charset="-78"/>
            </a:endParaRPr>
          </a:p>
          <a:p>
            <a:pPr lvl="1" algn="l" rtl="0"/>
            <a:r>
              <a:rPr lang="en-US" sz="2400" b="1" dirty="0" smtClean="0">
                <a:solidFill>
                  <a:srgbClr val="FF0000"/>
                </a:solidFill>
                <a:latin typeface="Andalus" pitchFamily="18" charset="-78"/>
                <a:cs typeface="Andalus" pitchFamily="18" charset="-78"/>
              </a:rPr>
              <a:t>immunodeficiency</a:t>
            </a:r>
            <a:r>
              <a:rPr lang="en-US" sz="2400" dirty="0" smtClean="0">
                <a:latin typeface="Andalus" pitchFamily="18" charset="-78"/>
                <a:cs typeface="Andalus" pitchFamily="18" charset="-78"/>
              </a:rPr>
              <a:t>.</a:t>
            </a:r>
          </a:p>
          <a:p>
            <a:pPr lvl="1" algn="l" rtl="0"/>
            <a:r>
              <a:rPr lang="en-US" sz="2000" b="1" dirty="0" smtClean="0">
                <a:solidFill>
                  <a:srgbClr val="FF0000"/>
                </a:solidFill>
                <a:latin typeface="+mj-lt"/>
                <a:cs typeface="Andalus" pitchFamily="2" charset="-78"/>
              </a:rPr>
              <a:t>Obesity ,Renal Failure </a:t>
            </a:r>
          </a:p>
          <a:p>
            <a:pPr algn="l" rtl="0"/>
            <a:endParaRPr lang="ar-SA" dirty="0">
              <a:latin typeface="Andalus" pitchFamily="18" charset="-78"/>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17</a:t>
            </a:fld>
            <a:endParaRPr lang="ar-S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908720"/>
          </a:xfrm>
        </p:spPr>
        <p:txBody>
          <a:bodyPr>
            <a:normAutofit/>
          </a:bodyPr>
          <a:lstStyle/>
          <a:p>
            <a:r>
              <a:rPr lang="en-US" b="1" dirty="0" smtClean="0">
                <a:solidFill>
                  <a:srgbClr val="FFFF00"/>
                </a:solidFill>
              </a:rPr>
              <a:t>Clinical presentations </a:t>
            </a:r>
            <a:endParaRPr lang="ar-SA" b="1" dirty="0">
              <a:solidFill>
                <a:srgbClr val="FFFF00"/>
              </a:solidFill>
            </a:endParaRPr>
          </a:p>
        </p:txBody>
      </p:sp>
      <p:sp>
        <p:nvSpPr>
          <p:cNvPr id="3" name="Content Placeholder 2"/>
          <p:cNvSpPr>
            <a:spLocks noGrp="1"/>
          </p:cNvSpPr>
          <p:nvPr>
            <p:ph sz="quarter" idx="1"/>
          </p:nvPr>
        </p:nvSpPr>
        <p:spPr>
          <a:xfrm>
            <a:off x="323528" y="1268760"/>
            <a:ext cx="4186808" cy="4896544"/>
          </a:xfrm>
        </p:spPr>
        <p:style>
          <a:lnRef idx="0">
            <a:schemeClr val="accent3"/>
          </a:lnRef>
          <a:fillRef idx="3">
            <a:schemeClr val="accent3"/>
          </a:fillRef>
          <a:effectRef idx="3">
            <a:schemeClr val="accent3"/>
          </a:effectRef>
          <a:fontRef idx="minor">
            <a:schemeClr val="lt1"/>
          </a:fontRef>
        </p:style>
        <p:txBody>
          <a:bodyPr>
            <a:normAutofit/>
          </a:bodyPr>
          <a:lstStyle/>
          <a:p>
            <a:pPr algn="l" rtl="0"/>
            <a:r>
              <a:rPr lang="en-US" sz="2000" dirty="0" smtClean="0">
                <a:solidFill>
                  <a:schemeClr val="tx1"/>
                </a:solidFill>
                <a:latin typeface="Andalus" pitchFamily="18" charset="-78"/>
                <a:cs typeface="Andalus" pitchFamily="18" charset="-78"/>
              </a:rPr>
              <a:t>Rapidly spreading areas of edema, redness, and heat</a:t>
            </a:r>
          </a:p>
          <a:p>
            <a:pPr algn="l" rtl="0"/>
            <a:r>
              <a:rPr lang="en-US" sz="2000" dirty="0" smtClean="0">
                <a:solidFill>
                  <a:schemeClr val="tx1"/>
                </a:solidFill>
                <a:latin typeface="Andalus" pitchFamily="18" charset="-78"/>
                <a:cs typeface="Andalus" pitchFamily="18" charset="-78"/>
              </a:rPr>
              <a:t>Systemic manifestations are common- fever, chills ,tachycardia, confusion, hypotension, and </a:t>
            </a:r>
            <a:r>
              <a:rPr lang="en-US" sz="2000" dirty="0" err="1" smtClean="0">
                <a:solidFill>
                  <a:schemeClr val="tx1"/>
                </a:solidFill>
                <a:latin typeface="Andalus" pitchFamily="18" charset="-78"/>
                <a:cs typeface="Andalus" pitchFamily="18" charset="-78"/>
              </a:rPr>
              <a:t>leukocytosis</a:t>
            </a:r>
            <a:r>
              <a:rPr lang="en-US" sz="2000" dirty="0" smtClean="0">
                <a:solidFill>
                  <a:schemeClr val="tx1"/>
                </a:solidFill>
                <a:latin typeface="Andalus" pitchFamily="18" charset="-78"/>
                <a:cs typeface="Andalus" pitchFamily="18" charset="-78"/>
              </a:rPr>
              <a:t>,</a:t>
            </a:r>
          </a:p>
          <a:p>
            <a:pPr algn="l" rtl="0"/>
            <a:r>
              <a:rPr lang="en-US" sz="2000" dirty="0" smtClean="0">
                <a:solidFill>
                  <a:schemeClr val="tx1"/>
                </a:solidFill>
                <a:latin typeface="Andalus" pitchFamily="18" charset="-78"/>
                <a:cs typeface="Andalus" pitchFamily="18" charset="-78"/>
              </a:rPr>
              <a:t>If </a:t>
            </a:r>
            <a:r>
              <a:rPr lang="en-US" sz="2000" dirty="0" err="1" smtClean="0">
                <a:solidFill>
                  <a:schemeClr val="tx1"/>
                </a:solidFill>
                <a:latin typeface="Andalus" pitchFamily="18" charset="-78"/>
                <a:cs typeface="Andalus" pitchFamily="18" charset="-78"/>
              </a:rPr>
              <a:t>Petechiae</a:t>
            </a:r>
            <a:r>
              <a:rPr lang="en-US" sz="2000" dirty="0" smtClean="0">
                <a:solidFill>
                  <a:schemeClr val="tx1"/>
                </a:solidFill>
                <a:latin typeface="Andalus" pitchFamily="18" charset="-78"/>
                <a:cs typeface="Andalus" pitchFamily="18" charset="-78"/>
              </a:rPr>
              <a:t> and </a:t>
            </a:r>
            <a:r>
              <a:rPr lang="en-US" sz="2000" dirty="0" err="1" smtClean="0">
                <a:solidFill>
                  <a:schemeClr val="tx1"/>
                </a:solidFill>
                <a:latin typeface="Andalus" pitchFamily="18" charset="-78"/>
                <a:cs typeface="Andalus" pitchFamily="18" charset="-78"/>
              </a:rPr>
              <a:t>ecchymoses</a:t>
            </a:r>
            <a:r>
              <a:rPr lang="en-US" sz="2000" dirty="0" smtClean="0">
                <a:solidFill>
                  <a:schemeClr val="tx1"/>
                </a:solidFill>
                <a:latin typeface="Andalus" pitchFamily="18" charset="-78"/>
                <a:cs typeface="Andalus" pitchFamily="18" charset="-78"/>
              </a:rPr>
              <a:t>, with systemic toxicity-necrotizing fasciitis should be considered.</a:t>
            </a:r>
          </a:p>
          <a:p>
            <a:pPr algn="l" rtl="0"/>
            <a:r>
              <a:rPr lang="en-US" sz="2000" dirty="0" smtClean="0">
                <a:solidFill>
                  <a:schemeClr val="tx1"/>
                </a:solidFill>
                <a:latin typeface="Andalus" pitchFamily="18" charset="-78"/>
                <a:cs typeface="Andalus" pitchFamily="18" charset="-78"/>
              </a:rPr>
              <a:t>the breaks in the skin are small and clinically </a:t>
            </a:r>
            <a:r>
              <a:rPr lang="en-US" sz="2000" dirty="0" err="1" smtClean="0">
                <a:solidFill>
                  <a:schemeClr val="tx1"/>
                </a:solidFill>
                <a:latin typeface="Andalus" pitchFamily="18" charset="-78"/>
                <a:cs typeface="Andalus" pitchFamily="18" charset="-78"/>
              </a:rPr>
              <a:t>inapparent</a:t>
            </a:r>
            <a:r>
              <a:rPr lang="en-US" sz="2000" dirty="0" smtClean="0">
                <a:solidFill>
                  <a:schemeClr val="tx1"/>
                </a:solidFill>
                <a:latin typeface="Andalus" pitchFamily="18" charset="-78"/>
                <a:cs typeface="Andalus" pitchFamily="18" charset="-78"/>
              </a:rPr>
              <a:t>.</a:t>
            </a:r>
          </a:p>
          <a:p>
            <a:pPr algn="l" rtl="0"/>
            <a:r>
              <a:rPr lang="en-US" sz="2000" dirty="0" smtClean="0">
                <a:solidFill>
                  <a:schemeClr val="tx1"/>
                </a:solidFill>
                <a:latin typeface="Andalus" pitchFamily="18" charset="-78"/>
                <a:cs typeface="Andalus" pitchFamily="18" charset="-78"/>
              </a:rPr>
              <a:t>lower legs. Arms, face. </a:t>
            </a:r>
            <a:endParaRPr lang="ar-SA" sz="2000" dirty="0">
              <a:solidFill>
                <a:schemeClr val="tx1"/>
              </a:solidFill>
              <a:latin typeface="Andalus" pitchFamily="18" charset="-78"/>
              <a:cs typeface="Andalus" pitchFamily="18" charset="-78"/>
            </a:endParaRPr>
          </a:p>
        </p:txBody>
      </p:sp>
      <p:sp>
        <p:nvSpPr>
          <p:cNvPr id="5" name="Slide Number Placeholder 4"/>
          <p:cNvSpPr>
            <a:spLocks noGrp="1"/>
          </p:cNvSpPr>
          <p:nvPr>
            <p:ph type="sldNum" sz="quarter" idx="12"/>
          </p:nvPr>
        </p:nvSpPr>
        <p:spPr/>
        <p:txBody>
          <a:bodyPr/>
          <a:lstStyle/>
          <a:p>
            <a:fld id="{C6896A99-D66E-4861-80B0-E738C08901FB}" type="slidenum">
              <a:rPr lang="ar-SA" smtClean="0"/>
              <a:pPr/>
              <a:t>18</a:t>
            </a:fld>
            <a:endParaRPr lang="ar-SA"/>
          </a:p>
        </p:txBody>
      </p:sp>
      <p:pic>
        <p:nvPicPr>
          <p:cNvPr id="1026" name="Picture 2" descr="C:\Documents and Settings\Dr.Fauzia\My Documents\My Pictures\erysipelas1.jpg"/>
          <p:cNvPicPr>
            <a:picLocks noGrp="1" noChangeAspect="1" noChangeArrowheads="1"/>
          </p:cNvPicPr>
          <p:nvPr>
            <p:ph sz="quarter" idx="2"/>
          </p:nvPr>
        </p:nvPicPr>
        <p:blipFill>
          <a:blip r:embed="rId2" cstate="print"/>
          <a:srcRect/>
          <a:stretch>
            <a:fillRect/>
          </a:stretch>
        </p:blipFill>
        <p:spPr bwMode="auto">
          <a:xfrm>
            <a:off x="4801790" y="1216025"/>
            <a:ext cx="3702844" cy="4937125"/>
          </a:xfrm>
          <a:prstGeom prst="rect">
            <a:avLst/>
          </a:prstGeom>
          <a:ln/>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404664"/>
            <a:ext cx="3816424" cy="836712"/>
          </a:xfrm>
        </p:spPr>
        <p:txBody>
          <a:bodyPr>
            <a:normAutofit fontScale="90000"/>
          </a:bodyPr>
          <a:lstStyle/>
          <a:p>
            <a:pPr lvl="1" algn="ctr" rtl="1">
              <a:spcBef>
                <a:spcPct val="0"/>
              </a:spcBef>
            </a:pPr>
            <a:r>
              <a:rPr lang="en-US" sz="4400" b="1" dirty="0" err="1" smtClean="0">
                <a:solidFill>
                  <a:srgbClr val="FFFF00"/>
                </a:solidFill>
                <a:latin typeface="Andalus" pitchFamily="18" charset="-78"/>
                <a:cs typeface="Andalus" pitchFamily="18" charset="-78"/>
              </a:rPr>
              <a:t>Cellulitis</a:t>
            </a:r>
            <a:r>
              <a:rPr lang="en-US" sz="2400" b="1" dirty="0" smtClean="0">
                <a:solidFill>
                  <a:srgbClr val="7030A0"/>
                </a:solidFill>
                <a:latin typeface="Andalus" pitchFamily="18" charset="-78"/>
                <a:cs typeface="Andalus" pitchFamily="18" charset="-78"/>
              </a:rPr>
              <a:t/>
            </a:r>
            <a:br>
              <a:rPr lang="en-US" sz="2400" b="1" dirty="0" smtClean="0">
                <a:solidFill>
                  <a:srgbClr val="7030A0"/>
                </a:solidFill>
                <a:latin typeface="Andalus" pitchFamily="18" charset="-78"/>
                <a:cs typeface="Andalus" pitchFamily="18" charset="-78"/>
              </a:rPr>
            </a:b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19</a:t>
            </a:fld>
            <a:endParaRPr lang="ar-SA"/>
          </a:p>
        </p:txBody>
      </p:sp>
      <p:pic>
        <p:nvPicPr>
          <p:cNvPr id="2050" name="Picture 2" descr="C:\Documents and Settings\Dr.Fauzia\My Documents\My Pictures\cellulitis_6634_lg.jpg"/>
          <p:cNvPicPr>
            <a:picLocks noGrp="1" noChangeAspect="1" noChangeArrowheads="1"/>
          </p:cNvPicPr>
          <p:nvPr>
            <p:ph sz="quarter" idx="2"/>
          </p:nvPr>
        </p:nvPicPr>
        <p:blipFill>
          <a:blip r:embed="rId2" cstate="print"/>
          <a:srcRect/>
          <a:stretch>
            <a:fillRect/>
          </a:stretch>
        </p:blipFill>
        <p:spPr bwMode="auto">
          <a:xfrm>
            <a:off x="4499992" y="1484784"/>
            <a:ext cx="4392488" cy="4608512"/>
          </a:xfrm>
          <a:prstGeom prst="rect">
            <a:avLst/>
          </a:prstGeom>
        </p:spPr>
        <p:style>
          <a:lnRef idx="1">
            <a:schemeClr val="accent1"/>
          </a:lnRef>
          <a:fillRef idx="3">
            <a:schemeClr val="accent1"/>
          </a:fillRef>
          <a:effectRef idx="2">
            <a:schemeClr val="accent1"/>
          </a:effectRef>
          <a:fontRef idx="minor">
            <a:schemeClr val="lt1"/>
          </a:fontRef>
        </p:style>
      </p:pic>
      <p:pic>
        <p:nvPicPr>
          <p:cNvPr id="2051" name="Picture 3" descr="C:\Documents and Settings\Dr.Fauzia\My Documents\My Pictures\cellulitis_4014_lg.jpg"/>
          <p:cNvPicPr>
            <a:picLocks noGrp="1" noChangeAspect="1" noChangeArrowheads="1"/>
          </p:cNvPicPr>
          <p:nvPr>
            <p:ph sz="quarter" idx="1"/>
          </p:nvPr>
        </p:nvPicPr>
        <p:blipFill>
          <a:blip r:embed="rId3" cstate="print"/>
          <a:srcRect/>
          <a:stretch>
            <a:fillRect/>
          </a:stretch>
        </p:blipFill>
        <p:spPr bwMode="auto">
          <a:xfrm>
            <a:off x="179512" y="1484784"/>
            <a:ext cx="4248472" cy="4608512"/>
          </a:xfrm>
          <a:prstGeom prst="rect">
            <a:avLst/>
          </a:prstGeom>
        </p:spPr>
        <p:style>
          <a:lnRef idx="1">
            <a:schemeClr val="accent1"/>
          </a:lnRef>
          <a:fillRef idx="2">
            <a:schemeClr val="accent1"/>
          </a:fillRef>
          <a:effectRef idx="1">
            <a:schemeClr val="accent1"/>
          </a:effectRef>
          <a:fontRef idx="minor">
            <a:schemeClr val="dk1"/>
          </a:fontRef>
        </p:style>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pPr/>
              <a:t>2</a:t>
            </a:fld>
            <a:endParaRPr lang="ar-SA"/>
          </a:p>
        </p:txBody>
      </p:sp>
      <p:sp>
        <p:nvSpPr>
          <p:cNvPr id="4" name="Content Placeholder 3"/>
          <p:cNvSpPr>
            <a:spLocks noGrp="1"/>
          </p:cNvSpPr>
          <p:nvPr>
            <p:ph sz="quarter" idx="1"/>
          </p:nvPr>
        </p:nvSpPr>
        <p:spPr>
          <a:xfrm>
            <a:off x="457200" y="404664"/>
            <a:ext cx="8003232" cy="6120680"/>
          </a:xfrm>
        </p:spPr>
        <p:style>
          <a:lnRef idx="1">
            <a:schemeClr val="accent1"/>
          </a:lnRef>
          <a:fillRef idx="3">
            <a:schemeClr val="accent1"/>
          </a:fillRef>
          <a:effectRef idx="2">
            <a:schemeClr val="accent1"/>
          </a:effectRef>
          <a:fontRef idx="minor">
            <a:schemeClr val="lt1"/>
          </a:fontRef>
        </p:style>
        <p:txBody>
          <a:bodyPr>
            <a:normAutofit/>
          </a:bodyPr>
          <a:lstStyle/>
          <a:p>
            <a:pPr algn="l" rtl="0">
              <a:buNone/>
            </a:pPr>
            <a:r>
              <a:rPr lang="en-US" b="1" dirty="0" smtClean="0"/>
              <a:t>     </a:t>
            </a:r>
            <a:r>
              <a:rPr lang="en-US" b="1" dirty="0" smtClean="0">
                <a:latin typeface="+mj-lt"/>
              </a:rPr>
              <a:t>TAKE HOME POINTS</a:t>
            </a:r>
          </a:p>
          <a:p>
            <a:pPr algn="l" rtl="0"/>
            <a:r>
              <a:rPr lang="en-US" sz="2400" i="1" dirty="0" smtClean="0">
                <a:latin typeface="+mj-lt"/>
              </a:rPr>
              <a:t>Staphylococcus aureus and Streptococcus     </a:t>
            </a:r>
            <a:r>
              <a:rPr lang="en-US" sz="2400" i="1" dirty="0" err="1" smtClean="0">
                <a:latin typeface="+mj-lt"/>
              </a:rPr>
              <a:t>pyogenes</a:t>
            </a:r>
            <a:r>
              <a:rPr lang="en-US" sz="2400" i="1" dirty="0" smtClean="0">
                <a:latin typeface="+mj-lt"/>
              </a:rPr>
              <a:t> are </a:t>
            </a:r>
            <a:r>
              <a:rPr lang="en-US" sz="2400" dirty="0" smtClean="0">
                <a:latin typeface="+mj-lt"/>
              </a:rPr>
              <a:t>the most commonly identified causes of skin and soft tissue infections (SSTIs).</a:t>
            </a:r>
          </a:p>
          <a:p>
            <a:pPr algn="l" rtl="0"/>
            <a:r>
              <a:rPr lang="en-US" dirty="0" smtClean="0">
                <a:latin typeface="+mj-lt"/>
              </a:rPr>
              <a:t>  </a:t>
            </a:r>
            <a:r>
              <a:rPr lang="en-US" sz="2400" dirty="0" smtClean="0">
                <a:latin typeface="+mj-lt"/>
              </a:rPr>
              <a:t>Many SSTIs are caused by </a:t>
            </a:r>
            <a:r>
              <a:rPr lang="en-US" sz="2400" dirty="0" smtClean="0">
                <a:solidFill>
                  <a:srgbClr val="FF0000"/>
                </a:solidFill>
                <a:latin typeface="+mj-lt"/>
              </a:rPr>
              <a:t>methicillin-resistant</a:t>
            </a:r>
          </a:p>
          <a:p>
            <a:pPr algn="l" rtl="0">
              <a:buNone/>
            </a:pPr>
            <a:r>
              <a:rPr lang="en-US" sz="2400" i="1" dirty="0" smtClean="0">
                <a:solidFill>
                  <a:srgbClr val="FF0000"/>
                </a:solidFill>
                <a:latin typeface="+mj-lt"/>
              </a:rPr>
              <a:t>     Staphylococcus aureus </a:t>
            </a:r>
            <a:r>
              <a:rPr lang="en-US" sz="2400" dirty="0" smtClean="0">
                <a:solidFill>
                  <a:srgbClr val="FF0000"/>
                </a:solidFill>
                <a:latin typeface="+mj-lt"/>
              </a:rPr>
              <a:t>(CA)-MRSA</a:t>
            </a:r>
            <a:r>
              <a:rPr lang="en-US" sz="2000" dirty="0" smtClean="0">
                <a:solidFill>
                  <a:srgbClr val="FF0000"/>
                </a:solidFill>
                <a:latin typeface="+mj-lt"/>
              </a:rPr>
              <a:t> </a:t>
            </a:r>
            <a:endParaRPr lang="en-US" sz="2000" i="1" dirty="0" smtClean="0">
              <a:solidFill>
                <a:srgbClr val="FF0000"/>
              </a:solidFill>
              <a:latin typeface="+mj-lt"/>
            </a:endParaRPr>
          </a:p>
          <a:p>
            <a:pPr algn="l" rtl="0"/>
            <a:r>
              <a:rPr lang="en-US" dirty="0" smtClean="0">
                <a:latin typeface="+mj-lt"/>
              </a:rPr>
              <a:t>  Risk factors for developing SSTIs include</a:t>
            </a:r>
          </a:p>
          <a:p>
            <a:pPr lvl="1" algn="l" rtl="0"/>
            <a:r>
              <a:rPr lang="en-US" dirty="0" smtClean="0">
                <a:solidFill>
                  <a:srgbClr val="FFFF00"/>
                </a:solidFill>
                <a:latin typeface="+mj-lt"/>
              </a:rPr>
              <a:t>Breakdown of the epidermis (</a:t>
            </a:r>
            <a:r>
              <a:rPr lang="en-US" dirty="0" err="1" smtClean="0">
                <a:solidFill>
                  <a:srgbClr val="FFFF00"/>
                </a:solidFill>
                <a:latin typeface="+mj-lt"/>
              </a:rPr>
              <a:t>eg</a:t>
            </a:r>
            <a:r>
              <a:rPr lang="en-US" dirty="0" smtClean="0">
                <a:solidFill>
                  <a:srgbClr val="FFFF00"/>
                </a:solidFill>
                <a:latin typeface="+mj-lt"/>
              </a:rPr>
              <a:t>, ulceration trauma) poor personal hygiene, eczema</a:t>
            </a:r>
          </a:p>
          <a:p>
            <a:pPr lvl="1" algn="l" rtl="0"/>
            <a:r>
              <a:rPr lang="en-US" dirty="0" smtClean="0">
                <a:solidFill>
                  <a:srgbClr val="FFFF00"/>
                </a:solidFill>
                <a:latin typeface="+mj-lt"/>
              </a:rPr>
              <a:t>crowding, </a:t>
            </a:r>
            <a:r>
              <a:rPr lang="en-US" dirty="0" err="1" smtClean="0">
                <a:solidFill>
                  <a:srgbClr val="FFFF00"/>
                </a:solidFill>
                <a:latin typeface="+mj-lt"/>
              </a:rPr>
              <a:t>comorbidities</a:t>
            </a:r>
            <a:r>
              <a:rPr lang="en-US" dirty="0" smtClean="0">
                <a:solidFill>
                  <a:srgbClr val="FFFF00"/>
                </a:solidFill>
                <a:latin typeface="+mj-lt"/>
              </a:rPr>
              <a:t>,</a:t>
            </a:r>
          </a:p>
          <a:p>
            <a:pPr lvl="1" algn="l" rtl="0"/>
            <a:r>
              <a:rPr lang="en-US" dirty="0" smtClean="0">
                <a:solidFill>
                  <a:srgbClr val="FFFF00"/>
                </a:solidFill>
                <a:latin typeface="+mj-lt"/>
              </a:rPr>
              <a:t> close contact with a person with an SSTI</a:t>
            </a:r>
          </a:p>
          <a:p>
            <a:pPr lvl="1" algn="l" rtl="0"/>
            <a:r>
              <a:rPr lang="en-US" dirty="0" smtClean="0">
                <a:solidFill>
                  <a:srgbClr val="FFFF00"/>
                </a:solidFill>
                <a:latin typeface="+mj-lt"/>
              </a:rPr>
              <a:t> venous stasis, </a:t>
            </a:r>
            <a:r>
              <a:rPr lang="en-US" dirty="0" err="1" smtClean="0">
                <a:solidFill>
                  <a:srgbClr val="FFFF00"/>
                </a:solidFill>
                <a:latin typeface="+mj-lt"/>
              </a:rPr>
              <a:t>lymphedema</a:t>
            </a:r>
            <a:endParaRPr lang="en-US" dirty="0" smtClean="0">
              <a:solidFill>
                <a:srgbClr val="FFFF00"/>
              </a:solidFill>
              <a:latin typeface="+mj-lt"/>
            </a:endParaRPr>
          </a:p>
          <a:p>
            <a:pPr lvl="1" algn="l" rtl="0"/>
            <a:r>
              <a:rPr lang="en-US" dirty="0" smtClean="0">
                <a:solidFill>
                  <a:srgbClr val="FFFF00"/>
                </a:solidFill>
                <a:latin typeface="+mj-lt"/>
              </a:rPr>
              <a:t>surgical procedures.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896A99-D66E-4861-80B0-E738C08901FB}" type="slidenum">
              <a:rPr lang="ar-SA" smtClean="0"/>
              <a:pPr/>
              <a:t>20</a:t>
            </a:fld>
            <a:endParaRPr lang="ar-SA"/>
          </a:p>
        </p:txBody>
      </p:sp>
      <p:pic>
        <p:nvPicPr>
          <p:cNvPr id="3074" name="Picture 2" descr="C:\Documents and Settings\Dr.Fauzia\My Documents\My Pictures\cellulitis5.jpg"/>
          <p:cNvPicPr>
            <a:picLocks noChangeAspect="1" noChangeArrowheads="1"/>
          </p:cNvPicPr>
          <p:nvPr/>
        </p:nvPicPr>
        <p:blipFill>
          <a:blip r:embed="rId2" cstate="print"/>
          <a:srcRect/>
          <a:stretch>
            <a:fillRect/>
          </a:stretch>
        </p:blipFill>
        <p:spPr bwMode="auto">
          <a:xfrm>
            <a:off x="251520" y="1484784"/>
            <a:ext cx="4568056" cy="4560168"/>
          </a:xfrm>
          <a:prstGeom prst="rect">
            <a:avLst/>
          </a:prstGeom>
        </p:spPr>
        <p:style>
          <a:lnRef idx="3">
            <a:schemeClr val="lt1"/>
          </a:lnRef>
          <a:fillRef idx="1">
            <a:schemeClr val="dk1"/>
          </a:fillRef>
          <a:effectRef idx="1">
            <a:schemeClr val="dk1"/>
          </a:effectRef>
          <a:fontRef idx="minor">
            <a:schemeClr val="lt1"/>
          </a:fontRef>
        </p:style>
      </p:pic>
      <p:sp>
        <p:nvSpPr>
          <p:cNvPr id="8" name="TextBox 7"/>
          <p:cNvSpPr txBox="1"/>
          <p:nvPr/>
        </p:nvSpPr>
        <p:spPr>
          <a:xfrm>
            <a:off x="3203848" y="404664"/>
            <a:ext cx="3024336" cy="707886"/>
          </a:xfrm>
          <a:prstGeom prst="rect">
            <a:avLst/>
          </a:prstGeom>
          <a:noFill/>
        </p:spPr>
        <p:txBody>
          <a:bodyPr wrap="square" rtlCol="0">
            <a:spAutoFit/>
          </a:bodyPr>
          <a:lstStyle/>
          <a:p>
            <a:pPr algn="l"/>
            <a:r>
              <a:rPr lang="en-US" sz="4000" b="1" dirty="0" err="1" smtClean="0">
                <a:solidFill>
                  <a:srgbClr val="FFFF00"/>
                </a:solidFill>
                <a:latin typeface="Andalus" pitchFamily="18" charset="-78"/>
                <a:cs typeface="Andalus" pitchFamily="18" charset="-78"/>
              </a:rPr>
              <a:t>Cellulitis</a:t>
            </a:r>
            <a:endParaRPr lang="en-US" sz="4000" dirty="0"/>
          </a:p>
        </p:txBody>
      </p:sp>
      <p:pic>
        <p:nvPicPr>
          <p:cNvPr id="3076" name="Picture 4" descr="C:\Documents and Settings\Dr.Fauzia\My Documents\My Pictures\cellulitis_794_lg.jpg"/>
          <p:cNvPicPr>
            <a:picLocks noChangeAspect="1" noChangeArrowheads="1"/>
          </p:cNvPicPr>
          <p:nvPr/>
        </p:nvPicPr>
        <p:blipFill>
          <a:blip r:embed="rId3" cstate="print"/>
          <a:srcRect/>
          <a:stretch>
            <a:fillRect/>
          </a:stretch>
        </p:blipFill>
        <p:spPr bwMode="auto">
          <a:xfrm>
            <a:off x="4932040" y="1484784"/>
            <a:ext cx="4032448" cy="4536504"/>
          </a:xfrm>
          <a:prstGeom prst="rect">
            <a:avLst/>
          </a:prstGeom>
        </p:spPr>
        <p:style>
          <a:lnRef idx="3">
            <a:schemeClr val="lt1"/>
          </a:lnRef>
          <a:fillRef idx="1">
            <a:schemeClr val="accent2"/>
          </a:fillRef>
          <a:effectRef idx="1">
            <a:schemeClr val="accent2"/>
          </a:effectRef>
          <a:fontRef idx="minor">
            <a:schemeClr val="lt1"/>
          </a:fontRef>
        </p:style>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56176" y="1484784"/>
            <a:ext cx="2514600" cy="1126232"/>
          </a:xfrm>
        </p:spPr>
        <p:txBody>
          <a:bodyPr/>
          <a:lstStyle/>
          <a:p>
            <a:r>
              <a:rPr lang="en-US" sz="2400" dirty="0" smtClean="0"/>
              <a:t>Orbital </a:t>
            </a:r>
            <a:r>
              <a:rPr lang="en-US" sz="2400" dirty="0" err="1" smtClean="0"/>
              <a:t>cellulitis</a:t>
            </a:r>
            <a:r>
              <a:rPr lang="en-US" sz="2400" dirty="0" smtClean="0"/>
              <a:t> </a:t>
            </a:r>
            <a:r>
              <a:rPr lang="en-US" dirty="0" smtClean="0"/>
              <a:t/>
            </a:r>
            <a:br>
              <a:rPr lang="en-US" dirty="0" smtClean="0"/>
            </a:br>
            <a:endParaRPr lang="en-US" dirty="0"/>
          </a:p>
        </p:txBody>
      </p:sp>
      <p:sp>
        <p:nvSpPr>
          <p:cNvPr id="2" name="Slide Number Placeholder 1"/>
          <p:cNvSpPr>
            <a:spLocks noGrp="1"/>
          </p:cNvSpPr>
          <p:nvPr>
            <p:ph type="sldNum" sz="quarter" idx="12"/>
          </p:nvPr>
        </p:nvSpPr>
        <p:spPr/>
        <p:txBody>
          <a:bodyPr/>
          <a:lstStyle/>
          <a:p>
            <a:fld id="{C6896A99-D66E-4861-80B0-E738C08901FB}" type="slidenum">
              <a:rPr lang="ar-SA" smtClean="0"/>
              <a:pPr/>
              <a:t>21</a:t>
            </a:fld>
            <a:endParaRPr lang="ar-SA"/>
          </a:p>
        </p:txBody>
      </p:sp>
      <p:sp>
        <p:nvSpPr>
          <p:cNvPr id="5" name="Content Placeholder 4"/>
          <p:cNvSpPr>
            <a:spLocks noGrp="1"/>
          </p:cNvSpPr>
          <p:nvPr>
            <p:ph sz="quarter" idx="1"/>
          </p:nvPr>
        </p:nvSpPr>
        <p:spPr/>
        <p:txBody>
          <a:bodyPr/>
          <a:lstStyle/>
          <a:p>
            <a:endParaRPr lang="en-US"/>
          </a:p>
        </p:txBody>
      </p:sp>
      <p:pic>
        <p:nvPicPr>
          <p:cNvPr id="52226" name="Picture 2" descr="C:\Documents and Settings\Dr.Fauzia\My Documents\My Pictures\PHIL_2843_lores.jpg"/>
          <p:cNvPicPr>
            <a:picLocks noChangeAspect="1" noChangeArrowheads="1"/>
          </p:cNvPicPr>
          <p:nvPr/>
        </p:nvPicPr>
        <p:blipFill>
          <a:blip r:embed="rId2" cstate="print"/>
          <a:srcRect/>
          <a:stretch>
            <a:fillRect/>
          </a:stretch>
        </p:blipFill>
        <p:spPr bwMode="auto">
          <a:xfrm>
            <a:off x="755576" y="332656"/>
            <a:ext cx="5112568" cy="6048672"/>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801960"/>
          </a:xfrm>
        </p:spPr>
        <p:txBody>
          <a:bodyPr/>
          <a:lstStyle/>
          <a:p>
            <a:r>
              <a:rPr lang="en-US" b="1" dirty="0" smtClean="0">
                <a:solidFill>
                  <a:srgbClr val="FFFF00"/>
                </a:solidFill>
              </a:rPr>
              <a:t>Treatment</a:t>
            </a:r>
            <a:r>
              <a:rPr lang="en-US" dirty="0" smtClean="0"/>
              <a:t> </a:t>
            </a:r>
            <a:endParaRPr lang="ar-SA" dirty="0"/>
          </a:p>
        </p:txBody>
      </p:sp>
      <p:sp>
        <p:nvSpPr>
          <p:cNvPr id="3" name="Content Placeholder 2"/>
          <p:cNvSpPr>
            <a:spLocks noGrp="1"/>
          </p:cNvSpPr>
          <p:nvPr>
            <p:ph sz="quarter" idx="1"/>
          </p:nvPr>
        </p:nvSpPr>
        <p:spPr>
          <a:xfrm>
            <a:off x="457200" y="1124744"/>
            <a:ext cx="8219256" cy="5032216"/>
          </a:xfrm>
        </p:spPr>
        <p:txBody>
          <a:bodyPr>
            <a:normAutofit fontScale="85000" lnSpcReduction="20000"/>
          </a:bodyPr>
          <a:lstStyle/>
          <a:p>
            <a:pPr algn="l" rtl="0"/>
            <a:r>
              <a:rPr lang="en-US" sz="2400" dirty="0" smtClean="0">
                <a:latin typeface="Andalus" pitchFamily="18" charset="-78"/>
                <a:cs typeface="Andalus" pitchFamily="18" charset="-78"/>
              </a:rPr>
              <a:t>Antibiotic is directed against </a:t>
            </a:r>
            <a:r>
              <a:rPr lang="en-US" sz="2400" u="sng" dirty="0" smtClean="0">
                <a:latin typeface="Andalus" pitchFamily="18" charset="-78"/>
                <a:cs typeface="Andalus" pitchFamily="18" charset="-78"/>
              </a:rPr>
              <a:t>streptococci and staphylococci.</a:t>
            </a:r>
          </a:p>
          <a:p>
            <a:pPr algn="l" rtl="0"/>
            <a:r>
              <a:rPr lang="en-US" sz="2800" b="1" u="sng" dirty="0" smtClean="0">
                <a:solidFill>
                  <a:srgbClr val="FF0000"/>
                </a:solidFill>
                <a:latin typeface="Andalus" pitchFamily="18" charset="-78"/>
                <a:cs typeface="Andalus" pitchFamily="18" charset="-78"/>
              </a:rPr>
              <a:t>MSSA SSTI</a:t>
            </a:r>
          </a:p>
          <a:p>
            <a:pPr algn="l" rtl="0"/>
            <a:r>
              <a:rPr lang="en-US" sz="2100" b="1" u="sng" dirty="0" smtClean="0">
                <a:solidFill>
                  <a:srgbClr val="7030A0"/>
                </a:solidFill>
                <a:latin typeface="Andalus" pitchFamily="18" charset="-78"/>
                <a:cs typeface="Andalus" pitchFamily="18" charset="-78"/>
              </a:rPr>
              <a:t>oral medications</a:t>
            </a:r>
          </a:p>
          <a:p>
            <a:pPr lvl="1" algn="l" rtl="0"/>
            <a:r>
              <a:rPr lang="en-US" sz="2100" dirty="0" err="1" smtClean="0">
                <a:solidFill>
                  <a:schemeClr val="tx1"/>
                </a:solidFill>
                <a:latin typeface="Andalus" pitchFamily="18" charset="-78"/>
                <a:cs typeface="Andalus" pitchFamily="18" charset="-78"/>
              </a:rPr>
              <a:t>Penicillinase</a:t>
            </a:r>
            <a:r>
              <a:rPr lang="en-US" sz="2100" dirty="0" smtClean="0">
                <a:solidFill>
                  <a:schemeClr val="tx1"/>
                </a:solidFill>
                <a:latin typeface="Andalus" pitchFamily="18" charset="-78"/>
                <a:cs typeface="Andalus" pitchFamily="18" charset="-78"/>
              </a:rPr>
              <a:t>-resistant penicillin-,</a:t>
            </a:r>
            <a:r>
              <a:rPr lang="en-US" sz="2100" dirty="0" err="1" smtClean="0">
                <a:solidFill>
                  <a:schemeClr val="tx1"/>
                </a:solidFill>
                <a:latin typeface="Andalus" pitchFamily="18" charset="-78"/>
                <a:cs typeface="Andalus" pitchFamily="18" charset="-78"/>
              </a:rPr>
              <a:t>dicloxacillin</a:t>
            </a:r>
            <a:r>
              <a:rPr lang="en-US" sz="2100" dirty="0" smtClean="0">
                <a:solidFill>
                  <a:schemeClr val="tx1"/>
                </a:solidFill>
                <a:latin typeface="Andalus" pitchFamily="18" charset="-78"/>
                <a:cs typeface="Andalus" pitchFamily="18" charset="-78"/>
              </a:rPr>
              <a:t>,</a:t>
            </a:r>
          </a:p>
          <a:p>
            <a:pPr lvl="1" algn="l" rtl="0"/>
            <a:r>
              <a:rPr lang="en-US" sz="2100" dirty="0" err="1" smtClean="0">
                <a:solidFill>
                  <a:schemeClr val="tx1"/>
                </a:solidFill>
                <a:latin typeface="Andalus" pitchFamily="18" charset="-78"/>
                <a:cs typeface="Andalus" pitchFamily="18" charset="-78"/>
              </a:rPr>
              <a:t>Cephalexin</a:t>
            </a:r>
            <a:r>
              <a:rPr lang="en-US" sz="2100" dirty="0" smtClean="0">
                <a:solidFill>
                  <a:schemeClr val="tx1"/>
                </a:solidFill>
                <a:latin typeface="Andalus" pitchFamily="18" charset="-78"/>
                <a:cs typeface="Andalus" pitchFamily="18" charset="-78"/>
              </a:rPr>
              <a:t>  </a:t>
            </a:r>
          </a:p>
          <a:p>
            <a:pPr lvl="1" algn="l" rtl="0"/>
            <a:r>
              <a:rPr lang="en-US" sz="2400" dirty="0" err="1" smtClean="0">
                <a:solidFill>
                  <a:schemeClr val="tx1"/>
                </a:solidFill>
                <a:latin typeface="Andalus" pitchFamily="18" charset="-78"/>
                <a:cs typeface="Andalus" pitchFamily="18" charset="-78"/>
              </a:rPr>
              <a:t>Clindamycin</a:t>
            </a:r>
            <a:r>
              <a:rPr lang="en-US" sz="2400" dirty="0" smtClean="0">
                <a:solidFill>
                  <a:schemeClr val="tx1"/>
                </a:solidFill>
                <a:latin typeface="Andalus" pitchFamily="18" charset="-78"/>
                <a:cs typeface="Andalus" pitchFamily="18" charset="-78"/>
              </a:rPr>
              <a:t> -</a:t>
            </a:r>
            <a:r>
              <a:rPr lang="en-US" sz="3800" dirty="0" smtClean="0">
                <a:solidFill>
                  <a:schemeClr val="tx1"/>
                </a:solidFill>
              </a:rPr>
              <a:t> </a:t>
            </a:r>
            <a:r>
              <a:rPr lang="en-US" sz="2400" dirty="0" smtClean="0">
                <a:solidFill>
                  <a:schemeClr val="tx1"/>
                </a:solidFill>
                <a:latin typeface="Andalus" pitchFamily="18" charset="-78"/>
                <a:cs typeface="Andalus" pitchFamily="18" charset="-78"/>
              </a:rPr>
              <a:t>excellent </a:t>
            </a:r>
            <a:r>
              <a:rPr lang="en-US" sz="2400" dirty="0" err="1" smtClean="0">
                <a:solidFill>
                  <a:schemeClr val="tx1"/>
                </a:solidFill>
                <a:latin typeface="Andalus" pitchFamily="18" charset="-78"/>
                <a:cs typeface="Andalus" pitchFamily="18" charset="-78"/>
              </a:rPr>
              <a:t>antistaphylococcal</a:t>
            </a:r>
            <a:r>
              <a:rPr lang="en-US" sz="2400" dirty="0" smtClean="0">
                <a:solidFill>
                  <a:schemeClr val="tx1"/>
                </a:solidFill>
                <a:latin typeface="Andalus" pitchFamily="18" charset="-78"/>
                <a:cs typeface="Andalus" pitchFamily="18" charset="-78"/>
              </a:rPr>
              <a:t> activity</a:t>
            </a:r>
            <a:endParaRPr lang="en-US" sz="8500" dirty="0" smtClean="0">
              <a:solidFill>
                <a:schemeClr val="tx1"/>
              </a:solidFill>
              <a:latin typeface="Andalus" pitchFamily="18" charset="-78"/>
              <a:cs typeface="Andalus" pitchFamily="18" charset="-78"/>
            </a:endParaRPr>
          </a:p>
          <a:p>
            <a:pPr lvl="1" algn="l" rtl="0"/>
            <a:r>
              <a:rPr lang="en-US" sz="2100" dirty="0" smtClean="0">
                <a:solidFill>
                  <a:schemeClr val="tx1"/>
                </a:solidFill>
                <a:latin typeface="Andalus" pitchFamily="18" charset="-78"/>
                <a:cs typeface="Andalus" pitchFamily="18" charset="-78"/>
              </a:rPr>
              <a:t>Erythromycin </a:t>
            </a:r>
          </a:p>
          <a:p>
            <a:pPr algn="l" rtl="0"/>
            <a:r>
              <a:rPr lang="en-US" sz="2100" b="1" u="sng" dirty="0" err="1" smtClean="0">
                <a:solidFill>
                  <a:srgbClr val="7030A0"/>
                </a:solidFill>
                <a:latin typeface="Andalus" pitchFamily="18" charset="-78"/>
                <a:cs typeface="Andalus" pitchFamily="18" charset="-78"/>
              </a:rPr>
              <a:t>parenteral</a:t>
            </a:r>
            <a:r>
              <a:rPr lang="en-US" sz="2100" b="1" u="sng" dirty="0" smtClean="0">
                <a:solidFill>
                  <a:srgbClr val="7030A0"/>
                </a:solidFill>
                <a:latin typeface="Andalus" pitchFamily="18" charset="-78"/>
                <a:cs typeface="Andalus" pitchFamily="18" charset="-78"/>
              </a:rPr>
              <a:t> therapy</a:t>
            </a:r>
            <a:r>
              <a:rPr lang="en-US" sz="2100" u="sng" dirty="0" smtClean="0">
                <a:solidFill>
                  <a:srgbClr val="7030A0"/>
                </a:solidFill>
                <a:latin typeface="Andalus" pitchFamily="18" charset="-78"/>
                <a:cs typeface="Andalus" pitchFamily="18" charset="-78"/>
              </a:rPr>
              <a:t>,  </a:t>
            </a:r>
            <a:r>
              <a:rPr lang="en-US" sz="2100" dirty="0" smtClean="0">
                <a:latin typeface="Andalus" pitchFamily="18" charset="-78"/>
                <a:cs typeface="Andalus" pitchFamily="18" charset="-78"/>
              </a:rPr>
              <a:t> severely ill patients</a:t>
            </a:r>
          </a:p>
          <a:p>
            <a:pPr lvl="1" algn="l" rtl="0"/>
            <a:r>
              <a:rPr lang="en-US" sz="2100" dirty="0" err="1" smtClean="0">
                <a:solidFill>
                  <a:schemeClr val="tx1"/>
                </a:solidFill>
                <a:latin typeface="Andalus" pitchFamily="18" charset="-78"/>
                <a:cs typeface="Andalus" pitchFamily="18" charset="-78"/>
              </a:rPr>
              <a:t>Nafcillin</a:t>
            </a:r>
            <a:r>
              <a:rPr lang="en-US" sz="2100" dirty="0" smtClean="0">
                <a:solidFill>
                  <a:schemeClr val="tx1"/>
                </a:solidFill>
                <a:latin typeface="Andalus" pitchFamily="18" charset="-78"/>
                <a:cs typeface="Andalus" pitchFamily="18" charset="-78"/>
              </a:rPr>
              <a:t> </a:t>
            </a:r>
          </a:p>
          <a:p>
            <a:pPr lvl="1" algn="l" rtl="0"/>
            <a:r>
              <a:rPr lang="en-US" sz="2100" dirty="0" err="1" smtClean="0">
                <a:solidFill>
                  <a:schemeClr val="tx1"/>
                </a:solidFill>
                <a:latin typeface="Andalus" pitchFamily="18" charset="-78"/>
                <a:cs typeface="Andalus" pitchFamily="18" charset="-78"/>
              </a:rPr>
              <a:t>Cefazolin</a:t>
            </a:r>
            <a:endParaRPr lang="en-US" sz="2100" dirty="0" smtClean="0">
              <a:solidFill>
                <a:schemeClr val="tx1"/>
              </a:solidFill>
              <a:latin typeface="Andalus" pitchFamily="18" charset="-78"/>
              <a:cs typeface="Andalus" pitchFamily="18" charset="-78"/>
            </a:endParaRPr>
          </a:p>
          <a:p>
            <a:pPr lvl="1" algn="l" rtl="0"/>
            <a:r>
              <a:rPr lang="en-US" sz="2100" dirty="0" err="1" smtClean="0">
                <a:solidFill>
                  <a:schemeClr val="tx1"/>
                </a:solidFill>
                <a:latin typeface="Andalus" pitchFamily="18" charset="-78"/>
                <a:cs typeface="Andalus" pitchFamily="18" charset="-78"/>
              </a:rPr>
              <a:t>clindamycin</a:t>
            </a:r>
            <a:r>
              <a:rPr lang="en-US" sz="2100" dirty="0" smtClean="0">
                <a:solidFill>
                  <a:schemeClr val="tx1"/>
                </a:solidFill>
                <a:latin typeface="Andalus" pitchFamily="18" charset="-78"/>
                <a:cs typeface="Andalus" pitchFamily="18" charset="-78"/>
              </a:rPr>
              <a:t> or </a:t>
            </a:r>
            <a:r>
              <a:rPr lang="en-US" sz="2100" dirty="0" err="1" smtClean="0">
                <a:solidFill>
                  <a:schemeClr val="tx1"/>
                </a:solidFill>
                <a:latin typeface="Andalus" pitchFamily="18" charset="-78"/>
                <a:cs typeface="Andalus" pitchFamily="18" charset="-78"/>
              </a:rPr>
              <a:t>vancomycin</a:t>
            </a:r>
            <a:endParaRPr lang="en-US" sz="2100" dirty="0" smtClean="0">
              <a:solidFill>
                <a:schemeClr val="tx1"/>
              </a:solidFill>
              <a:latin typeface="Andalus" pitchFamily="18" charset="-78"/>
              <a:cs typeface="Andalus" pitchFamily="18" charset="-78"/>
            </a:endParaRPr>
          </a:p>
          <a:p>
            <a:pPr lvl="1" algn="l" rtl="0">
              <a:buNone/>
            </a:pPr>
            <a:endParaRPr lang="en-US" sz="2100" dirty="0" smtClean="0">
              <a:latin typeface="Andalus" pitchFamily="18" charset="-78"/>
              <a:cs typeface="Andalus" pitchFamily="18" charset="-78"/>
            </a:endParaRPr>
          </a:p>
          <a:p>
            <a:pPr algn="l" rtl="0"/>
            <a:r>
              <a:rPr lang="en-US" sz="2800" b="1" u="sng" dirty="0" smtClean="0">
                <a:solidFill>
                  <a:srgbClr val="FF0000"/>
                </a:solidFill>
                <a:latin typeface="Andalus" pitchFamily="18" charset="-78"/>
                <a:cs typeface="Andalus" pitchFamily="18" charset="-78"/>
              </a:rPr>
              <a:t>MRSA SSTI</a:t>
            </a:r>
          </a:p>
          <a:p>
            <a:pPr lvl="1" algn="l" rtl="0"/>
            <a:r>
              <a:rPr lang="en-US" sz="2100" dirty="0" err="1" smtClean="0">
                <a:solidFill>
                  <a:schemeClr val="tx1"/>
                </a:solidFill>
                <a:latin typeface="Andalus" pitchFamily="18" charset="-78"/>
                <a:cs typeface="Andalus" pitchFamily="18" charset="-78"/>
              </a:rPr>
              <a:t>Vancomycin</a:t>
            </a:r>
            <a:r>
              <a:rPr lang="en-US" sz="2100" dirty="0" smtClean="0">
                <a:solidFill>
                  <a:schemeClr val="tx1"/>
                </a:solidFill>
                <a:latin typeface="Andalus" pitchFamily="18" charset="-78"/>
                <a:cs typeface="Andalus" pitchFamily="18" charset="-78"/>
              </a:rPr>
              <a:t>,</a:t>
            </a:r>
          </a:p>
          <a:p>
            <a:pPr lvl="1" algn="l" rtl="0"/>
            <a:r>
              <a:rPr lang="en-US" sz="2100" dirty="0" err="1" smtClean="0">
                <a:solidFill>
                  <a:schemeClr val="tx1"/>
                </a:solidFill>
                <a:latin typeface="Andalus" pitchFamily="18" charset="-78"/>
                <a:cs typeface="Andalus" pitchFamily="18" charset="-78"/>
              </a:rPr>
              <a:t>Clindamycin</a:t>
            </a:r>
            <a:r>
              <a:rPr lang="en-US" sz="2100" dirty="0" smtClean="0">
                <a:solidFill>
                  <a:schemeClr val="tx1"/>
                </a:solidFill>
                <a:latin typeface="Andalus" pitchFamily="18" charset="-78"/>
                <a:cs typeface="Andalus" pitchFamily="18" charset="-78"/>
              </a:rPr>
              <a:t>, TMP-SMZ</a:t>
            </a:r>
          </a:p>
          <a:p>
            <a:pPr lvl="1" algn="l" rtl="0"/>
            <a:r>
              <a:rPr lang="en-US" sz="2100" dirty="0" err="1" smtClean="0">
                <a:solidFill>
                  <a:schemeClr val="tx1"/>
                </a:solidFill>
                <a:latin typeface="Andalus" pitchFamily="18" charset="-78"/>
                <a:cs typeface="Andalus" pitchFamily="18" charset="-78"/>
              </a:rPr>
              <a:t>Linezolid</a:t>
            </a:r>
            <a:endParaRPr lang="en-US" sz="2100" dirty="0" smtClean="0">
              <a:solidFill>
                <a:schemeClr val="tx1"/>
              </a:solidFill>
              <a:latin typeface="Andalus" pitchFamily="18" charset="-78"/>
              <a:cs typeface="Andalus" pitchFamily="18" charset="-78"/>
            </a:endParaRPr>
          </a:p>
          <a:p>
            <a:pPr lvl="1" algn="l" rtl="0"/>
            <a:endParaRPr lang="en-US" sz="2000" u="sng" dirty="0" smtClean="0">
              <a:solidFill>
                <a:srgbClr val="FF0000"/>
              </a:solidFill>
              <a:latin typeface="Andalus" pitchFamily="18" charset="-78"/>
              <a:cs typeface="Andalus" pitchFamily="18" charset="-78"/>
            </a:endParaRPr>
          </a:p>
          <a:p>
            <a:pPr lvl="1" algn="l" rtl="0"/>
            <a:endParaRPr lang="ar-SA" dirty="0"/>
          </a:p>
        </p:txBody>
      </p:sp>
      <p:sp>
        <p:nvSpPr>
          <p:cNvPr id="4" name="Slide Number Placeholder 3"/>
          <p:cNvSpPr>
            <a:spLocks noGrp="1"/>
          </p:cNvSpPr>
          <p:nvPr>
            <p:ph type="sldNum" sz="quarter" idx="12"/>
          </p:nvPr>
        </p:nvSpPr>
        <p:spPr/>
        <p:txBody>
          <a:bodyPr/>
          <a:lstStyle/>
          <a:p>
            <a:fld id="{C6896A99-D66E-4861-80B0-E738C08901FB}" type="slidenum">
              <a:rPr lang="ar-SA" smtClean="0"/>
              <a:pPr/>
              <a:t>22</a:t>
            </a:fld>
            <a:endParaRPr lang="ar-SA"/>
          </a:p>
        </p:txBody>
      </p:sp>
      <p:pic>
        <p:nvPicPr>
          <p:cNvPr id="11266" name="Picture 2" descr="C:\Documents and Settings\Dr.Fauzia\My Documents\My Pictures\webmd_rm_photo_of_pill_in_bottle.jpg"/>
          <p:cNvPicPr>
            <a:picLocks noChangeAspect="1" noChangeArrowheads="1"/>
          </p:cNvPicPr>
          <p:nvPr/>
        </p:nvPicPr>
        <p:blipFill>
          <a:blip r:embed="rId2" cstate="print"/>
          <a:srcRect/>
          <a:stretch>
            <a:fillRect/>
          </a:stretch>
        </p:blipFill>
        <p:spPr bwMode="auto">
          <a:xfrm>
            <a:off x="4716016" y="3573016"/>
            <a:ext cx="3284017" cy="261481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FFFF00"/>
                </a:solidFill>
              </a:rPr>
              <a:t>Soft-tissue infections and the evaluation of MRSA infection</a:t>
            </a:r>
            <a:endParaRPr lang="ar-SA" dirty="0">
              <a:solidFill>
                <a:srgbClr val="FFFF00"/>
              </a:solidFill>
            </a:endParaRPr>
          </a:p>
        </p:txBody>
      </p:sp>
      <p:sp>
        <p:nvSpPr>
          <p:cNvPr id="3" name="Content Placeholder 2"/>
          <p:cNvSpPr>
            <a:spLocks noGrp="1"/>
          </p:cNvSpPr>
          <p:nvPr>
            <p:ph sz="quarter" idx="1"/>
          </p:nvPr>
        </p:nvSpPr>
        <p:spPr>
          <a:xfrm>
            <a:off x="467544" y="1484784"/>
            <a:ext cx="7499176" cy="4968552"/>
          </a:xfrm>
        </p:spPr>
        <p:txBody>
          <a:bodyPr>
            <a:normAutofit fontScale="70000" lnSpcReduction="20000"/>
          </a:bodyPr>
          <a:lstStyle/>
          <a:p>
            <a:pPr algn="l" rtl="0"/>
            <a:r>
              <a:rPr lang="en-US" sz="3100" dirty="0" smtClean="0">
                <a:latin typeface="Andalus" pitchFamily="18" charset="-78"/>
                <a:cs typeface="Andalus" pitchFamily="18" charset="-78"/>
              </a:rPr>
              <a:t>An emerging problem is the increasing prevalence of skin and soft-tissue infections caused by community-acquired MRSA-causing community-onset disease</a:t>
            </a:r>
          </a:p>
          <a:p>
            <a:pPr algn="l" rtl="0"/>
            <a:r>
              <a:rPr lang="en-US" sz="3100" dirty="0" smtClean="0">
                <a:latin typeface="Andalus" pitchFamily="18" charset="-78"/>
                <a:cs typeface="Andalus" pitchFamily="18" charset="-78"/>
              </a:rPr>
              <a:t>Community strains (CA-MRSA)cause infections in </a:t>
            </a:r>
          </a:p>
          <a:p>
            <a:pPr lvl="1" algn="l" rtl="0"/>
            <a:r>
              <a:rPr lang="en-US" sz="2900" b="1" dirty="0" smtClean="0">
                <a:solidFill>
                  <a:srgbClr val="7030A0"/>
                </a:solidFill>
                <a:latin typeface="Andalus" pitchFamily="18" charset="-78"/>
                <a:cs typeface="Andalus" pitchFamily="18" charset="-78"/>
              </a:rPr>
              <a:t>patients lacking  risk factors, such as hospital admission or residence in a long-term care facility</a:t>
            </a:r>
          </a:p>
          <a:p>
            <a:pPr lvl="1" algn="l" rtl="0"/>
            <a:r>
              <a:rPr lang="en-US" sz="2600" b="1" dirty="0" smtClean="0">
                <a:solidFill>
                  <a:srgbClr val="7030A0"/>
                </a:solidFill>
                <a:latin typeface="Andalus" pitchFamily="18" charset="-78"/>
                <a:cs typeface="Andalus" pitchFamily="18" charset="-78"/>
              </a:rPr>
              <a:t>Outbreaks</a:t>
            </a:r>
          </a:p>
          <a:p>
            <a:pPr lvl="1" algn="l" rtl="0"/>
            <a:r>
              <a:rPr lang="en-US" sz="3100" b="1" dirty="0" smtClean="0">
                <a:solidFill>
                  <a:srgbClr val="7030A0"/>
                </a:solidFill>
                <a:latin typeface="Andalus" pitchFamily="18" charset="-78"/>
                <a:cs typeface="Andalus" pitchFamily="18" charset="-78"/>
              </a:rPr>
              <a:t>often susceptible to non–b-</a:t>
            </a:r>
            <a:r>
              <a:rPr lang="en-US" sz="3100" b="1" dirty="0" err="1" smtClean="0">
                <a:solidFill>
                  <a:srgbClr val="7030A0"/>
                </a:solidFill>
                <a:latin typeface="Andalus" pitchFamily="18" charset="-78"/>
                <a:cs typeface="Andalus" pitchFamily="18" charset="-78"/>
              </a:rPr>
              <a:t>lactam</a:t>
            </a:r>
            <a:r>
              <a:rPr lang="en-US" sz="3100" b="1" dirty="0" smtClean="0">
                <a:solidFill>
                  <a:srgbClr val="7030A0"/>
                </a:solidFill>
                <a:latin typeface="Andalus" pitchFamily="18" charset="-78"/>
                <a:cs typeface="Andalus" pitchFamily="18" charset="-78"/>
              </a:rPr>
              <a:t> antibiotics, including</a:t>
            </a:r>
          </a:p>
          <a:p>
            <a:pPr lvl="2" algn="l" rtl="0"/>
            <a:r>
              <a:rPr lang="en-US" sz="2300" dirty="0" smtClean="0">
                <a:latin typeface="Andalus" pitchFamily="18" charset="-78"/>
                <a:cs typeface="Andalus" pitchFamily="18" charset="-78"/>
              </a:rPr>
              <a:t> </a:t>
            </a:r>
            <a:r>
              <a:rPr lang="en-US" sz="2900" dirty="0" smtClean="0">
                <a:latin typeface="Andalus" pitchFamily="18" charset="-78"/>
                <a:cs typeface="Andalus" pitchFamily="18" charset="-78"/>
              </a:rPr>
              <a:t>doxycycline, </a:t>
            </a:r>
          </a:p>
          <a:p>
            <a:pPr lvl="2" algn="l" rtl="0"/>
            <a:r>
              <a:rPr lang="en-US" sz="2900" dirty="0" err="1" smtClean="0">
                <a:latin typeface="Andalus" pitchFamily="18" charset="-78"/>
                <a:cs typeface="Andalus" pitchFamily="18" charset="-78"/>
              </a:rPr>
              <a:t>Clindamycin</a:t>
            </a:r>
            <a:r>
              <a:rPr lang="en-US" sz="2900" dirty="0" smtClean="0">
                <a:latin typeface="Andalus" pitchFamily="18" charset="-78"/>
                <a:cs typeface="Andalus" pitchFamily="18" charset="-78"/>
              </a:rPr>
              <a:t>-</a:t>
            </a:r>
            <a:r>
              <a:rPr lang="en-US" sz="3400" dirty="0" smtClean="0"/>
              <a:t> </a:t>
            </a:r>
            <a:r>
              <a:rPr lang="en-US" sz="2600" dirty="0" smtClean="0">
                <a:latin typeface="Andalus" pitchFamily="18" charset="-78"/>
                <a:cs typeface="Andalus" pitchFamily="18" charset="-78"/>
              </a:rPr>
              <a:t>potential for emergence of resistance</a:t>
            </a:r>
            <a:endParaRPr lang="en-US" sz="2900" dirty="0" smtClean="0">
              <a:latin typeface="Andalus" pitchFamily="18" charset="-78"/>
              <a:cs typeface="Andalus" pitchFamily="18" charset="-78"/>
            </a:endParaRPr>
          </a:p>
          <a:p>
            <a:pPr lvl="2" algn="l" rtl="0"/>
            <a:r>
              <a:rPr lang="en-US" sz="2900" dirty="0" smtClean="0">
                <a:latin typeface="Andalus" pitchFamily="18" charset="-78"/>
                <a:cs typeface="Andalus" pitchFamily="18" charset="-78"/>
              </a:rPr>
              <a:t> </a:t>
            </a:r>
            <a:r>
              <a:rPr lang="en-US" sz="2900" dirty="0" err="1" smtClean="0">
                <a:latin typeface="Andalus" pitchFamily="18" charset="-78"/>
                <a:cs typeface="Andalus" pitchFamily="18" charset="-78"/>
              </a:rPr>
              <a:t>trimethoprim-sulfamethoxazole</a:t>
            </a:r>
            <a:r>
              <a:rPr lang="en-US" sz="2900" dirty="0" smtClean="0">
                <a:latin typeface="Andalus" pitchFamily="18" charset="-78"/>
                <a:cs typeface="Andalus" pitchFamily="18" charset="-78"/>
              </a:rPr>
              <a:t> </a:t>
            </a:r>
            <a:r>
              <a:rPr lang="en-US" sz="2900" dirty="0" smtClean="0">
                <a:latin typeface="+mj-lt"/>
                <a:cs typeface="Andalus" pitchFamily="18" charset="-78"/>
              </a:rPr>
              <a:t>(</a:t>
            </a:r>
            <a:r>
              <a:rPr lang="en-US" sz="2600" dirty="0" smtClean="0">
                <a:latin typeface="+mj-lt"/>
              </a:rPr>
              <a:t>TMP-SMZ) </a:t>
            </a:r>
            <a:r>
              <a:rPr lang="en-US" sz="2900" dirty="0" smtClean="0">
                <a:latin typeface="+mj-lt"/>
                <a:cs typeface="Andalus" pitchFamily="18" charset="-78"/>
              </a:rPr>
              <a:t> </a:t>
            </a:r>
          </a:p>
          <a:p>
            <a:pPr lvl="2" algn="l" rtl="0"/>
            <a:r>
              <a:rPr lang="en-US" sz="2900" dirty="0" err="1" smtClean="0">
                <a:latin typeface="Andalus" pitchFamily="18" charset="-78"/>
                <a:cs typeface="Andalus" pitchFamily="18" charset="-78"/>
              </a:rPr>
              <a:t>fluoroquinolones</a:t>
            </a:r>
            <a:r>
              <a:rPr lang="en-US" sz="2900" dirty="0" smtClean="0">
                <a:latin typeface="Andalus" pitchFamily="18" charset="-78"/>
                <a:cs typeface="Andalus" pitchFamily="18" charset="-78"/>
              </a:rPr>
              <a:t>, or </a:t>
            </a:r>
            <a:r>
              <a:rPr lang="en-US" sz="2900" dirty="0" err="1" smtClean="0">
                <a:latin typeface="Andalus" pitchFamily="18" charset="-78"/>
                <a:cs typeface="Andalus" pitchFamily="18" charset="-78"/>
              </a:rPr>
              <a:t>rifampin</a:t>
            </a:r>
            <a:endParaRPr lang="en-US" sz="2900" dirty="0" smtClean="0">
              <a:latin typeface="Andalus" pitchFamily="18" charset="-78"/>
              <a:cs typeface="Andalus" pitchFamily="18" charset="-78"/>
            </a:endParaRPr>
          </a:p>
          <a:p>
            <a:pPr lvl="2" algn="l" rtl="0"/>
            <a:r>
              <a:rPr lang="en-US" sz="2900" dirty="0" err="1" smtClean="0">
                <a:latin typeface="Andalus" pitchFamily="18" charset="-78"/>
                <a:cs typeface="Andalus" pitchFamily="18" charset="-78"/>
              </a:rPr>
              <a:t>Vancomycin</a:t>
            </a:r>
            <a:r>
              <a:rPr lang="en-US" sz="2900" dirty="0" smtClean="0">
                <a:latin typeface="Andalus" pitchFamily="18" charset="-78"/>
                <a:cs typeface="Andalus" pitchFamily="18" charset="-78"/>
              </a:rPr>
              <a:t>-</a:t>
            </a:r>
            <a:r>
              <a:rPr lang="en-US" sz="2900" dirty="0" smtClean="0"/>
              <a:t> </a:t>
            </a:r>
            <a:r>
              <a:rPr lang="en-US" sz="2900" dirty="0" smtClean="0">
                <a:latin typeface="Andalus" pitchFamily="18" charset="-78"/>
                <a:cs typeface="Andalus" pitchFamily="18" charset="-78"/>
              </a:rPr>
              <a:t>severe infections</a:t>
            </a:r>
          </a:p>
          <a:p>
            <a:pPr lvl="1" algn="l" rtl="0"/>
            <a:r>
              <a:rPr lang="en-US" sz="2900" b="1" dirty="0" smtClean="0">
                <a:solidFill>
                  <a:srgbClr val="7030A0"/>
                </a:solidFill>
                <a:latin typeface="Andalus" pitchFamily="18" charset="-78"/>
                <a:cs typeface="Andalus" pitchFamily="18" charset="-78"/>
              </a:rPr>
              <a:t>genes for Panton-Valentine </a:t>
            </a:r>
            <a:r>
              <a:rPr lang="en-US" sz="2900" b="1" dirty="0" err="1" smtClean="0">
                <a:solidFill>
                  <a:srgbClr val="7030A0"/>
                </a:solidFill>
                <a:latin typeface="Andalus" pitchFamily="18" charset="-78"/>
                <a:cs typeface="Andalus" pitchFamily="18" charset="-78"/>
              </a:rPr>
              <a:t>leukocidin</a:t>
            </a:r>
            <a:endParaRPr lang="en-US" sz="2900" b="1" dirty="0" smtClean="0">
              <a:solidFill>
                <a:srgbClr val="7030A0"/>
              </a:solidFill>
              <a:latin typeface="Andalus" pitchFamily="18" charset="-78"/>
              <a:cs typeface="Andalus" pitchFamily="18" charset="-78"/>
            </a:endParaRPr>
          </a:p>
          <a:p>
            <a:pPr lvl="2" algn="l" rtl="0">
              <a:buNone/>
            </a:pPr>
            <a:r>
              <a:rPr lang="en-US" sz="6300" dirty="0" smtClean="0">
                <a:latin typeface="Andalus" pitchFamily="18" charset="-78"/>
                <a:cs typeface="Andalus" pitchFamily="18" charset="-78"/>
              </a:rPr>
              <a:t> </a:t>
            </a:r>
            <a:endParaRPr lang="en-US" sz="2100" dirty="0" smtClean="0">
              <a:latin typeface="Andalus" pitchFamily="18" charset="-78"/>
              <a:cs typeface="Andalus" pitchFamily="18" charset="-78"/>
            </a:endParaRPr>
          </a:p>
          <a:p>
            <a:pPr lvl="1" algn="l" rtl="0"/>
            <a:endParaRPr lang="ar-SA" dirty="0">
              <a:latin typeface="Andalus" pitchFamily="18" charset="-78"/>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23</a:t>
            </a:fld>
            <a:endParaRPr lang="ar-S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2514600" cy="692696"/>
          </a:xfrm>
        </p:spPr>
        <p:txBody>
          <a:bodyPr/>
          <a:lstStyle/>
          <a:p>
            <a:r>
              <a:rPr lang="en-US" sz="3200" dirty="0" smtClean="0">
                <a:solidFill>
                  <a:srgbClr val="FFFF00"/>
                </a:solidFill>
                <a:latin typeface="Times New Roman" pitchFamily="18" charset="0"/>
                <a:cs typeface="Times New Roman" pitchFamily="18" charset="0"/>
              </a:rPr>
              <a:t>Treatment</a:t>
            </a:r>
            <a:r>
              <a:rPr lang="en-US" dirty="0" smtClean="0">
                <a:solidFill>
                  <a:srgbClr val="FFFF00"/>
                </a:solidFill>
              </a:rPr>
              <a:t> </a:t>
            </a:r>
            <a:endParaRPr lang="ar-SA" b="1" dirty="0">
              <a:solidFill>
                <a:srgbClr val="FFFF00"/>
              </a:solidFill>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pPr/>
              <a:t>24</a:t>
            </a:fld>
            <a:endParaRPr lang="ar-SA"/>
          </a:p>
        </p:txBody>
      </p:sp>
      <p:sp>
        <p:nvSpPr>
          <p:cNvPr id="4" name="Content Placeholder 3"/>
          <p:cNvSpPr>
            <a:spLocks noGrp="1"/>
          </p:cNvSpPr>
          <p:nvPr>
            <p:ph sz="quarter" idx="1"/>
          </p:nvPr>
        </p:nvSpPr>
        <p:spPr>
          <a:xfrm>
            <a:off x="395536" y="764704"/>
            <a:ext cx="5715000" cy="5570984"/>
          </a:xfrm>
        </p:spPr>
        <p:txBody>
          <a:bodyPr>
            <a:normAutofit lnSpcReduction="10000"/>
          </a:bodyPr>
          <a:lstStyle/>
          <a:p>
            <a:pPr algn="l" rtl="0"/>
            <a:r>
              <a:rPr lang="en-US" sz="2400" dirty="0" smtClean="0">
                <a:latin typeface="Andalus" pitchFamily="18" charset="-78"/>
                <a:cs typeface="Andalus" pitchFamily="18" charset="-78"/>
              </a:rPr>
              <a:t>Patients who present to the hospital with severe infection or whose infection is progressing despite empirical antibiotic therapy should be treated more aggressively, and the treatment strategy should be based upon results of </a:t>
            </a:r>
          </a:p>
          <a:p>
            <a:pPr lvl="1" algn="l" rtl="0"/>
            <a:r>
              <a:rPr lang="en-US" dirty="0" smtClean="0">
                <a:latin typeface="Andalus" pitchFamily="18" charset="-78"/>
                <a:cs typeface="Andalus" pitchFamily="18" charset="-78"/>
              </a:rPr>
              <a:t> </a:t>
            </a:r>
            <a:r>
              <a:rPr lang="en-US" sz="2400" b="1" dirty="0" smtClean="0">
                <a:solidFill>
                  <a:srgbClr val="FF0000"/>
                </a:solidFill>
                <a:latin typeface="Andalus" pitchFamily="18" charset="-78"/>
                <a:cs typeface="Andalus" pitchFamily="18" charset="-78"/>
              </a:rPr>
              <a:t>Gram stain, </a:t>
            </a:r>
          </a:p>
          <a:p>
            <a:pPr lvl="1" algn="l" rtl="0"/>
            <a:r>
              <a:rPr lang="en-US" sz="2400" b="1" dirty="0" smtClean="0">
                <a:solidFill>
                  <a:srgbClr val="FF0000"/>
                </a:solidFill>
                <a:latin typeface="Andalus" pitchFamily="18" charset="-78"/>
                <a:cs typeface="Andalus" pitchFamily="18" charset="-78"/>
              </a:rPr>
              <a:t>culture, and drug susceptibility analysis</a:t>
            </a:r>
            <a:r>
              <a:rPr lang="en-US" b="1" dirty="0" smtClean="0">
                <a:solidFill>
                  <a:srgbClr val="FF0000"/>
                </a:solidFill>
                <a:latin typeface="Andalus" pitchFamily="18" charset="-78"/>
                <a:cs typeface="Andalus" pitchFamily="18" charset="-78"/>
              </a:rPr>
              <a:t>.</a:t>
            </a:r>
          </a:p>
          <a:p>
            <a:pPr algn="l" rtl="0"/>
            <a:r>
              <a:rPr lang="en-US" dirty="0" smtClean="0">
                <a:latin typeface="Andalus" pitchFamily="18" charset="-78"/>
                <a:cs typeface="Andalus" pitchFamily="18" charset="-78"/>
              </a:rPr>
              <a:t>Consider CA-MRSA in empiric treatment</a:t>
            </a:r>
          </a:p>
          <a:p>
            <a:pPr algn="l" rtl="0"/>
            <a:r>
              <a:rPr lang="en-US" sz="2400" dirty="0" smtClean="0">
                <a:latin typeface="Andalus" pitchFamily="18" charset="-78"/>
                <a:cs typeface="Andalus" pitchFamily="18" charset="-78"/>
              </a:rPr>
              <a:t>Lack of clinical response</a:t>
            </a:r>
          </a:p>
          <a:p>
            <a:pPr lvl="1" algn="l" rtl="0"/>
            <a:r>
              <a:rPr lang="en-US" sz="2100" dirty="0" smtClean="0">
                <a:latin typeface="Andalus" pitchFamily="18" charset="-78"/>
                <a:cs typeface="Andalus" pitchFamily="18" charset="-78"/>
              </a:rPr>
              <a:t> </a:t>
            </a:r>
            <a:r>
              <a:rPr lang="en-US" b="1" dirty="0" smtClean="0">
                <a:solidFill>
                  <a:srgbClr val="FF0000"/>
                </a:solidFill>
                <a:latin typeface="Andalus" pitchFamily="18" charset="-78"/>
                <a:cs typeface="Andalus" pitchFamily="18" charset="-78"/>
              </a:rPr>
              <a:t>necrotizing fasciitis or </a:t>
            </a:r>
            <a:r>
              <a:rPr lang="en-US" b="1" dirty="0" err="1" smtClean="0">
                <a:solidFill>
                  <a:srgbClr val="FF0000"/>
                </a:solidFill>
                <a:latin typeface="Andalus" pitchFamily="18" charset="-78"/>
                <a:cs typeface="Andalus" pitchFamily="18" charset="-78"/>
              </a:rPr>
              <a:t>myonecrosis</a:t>
            </a:r>
            <a:r>
              <a:rPr lang="en-US" b="1" dirty="0" smtClean="0">
                <a:solidFill>
                  <a:srgbClr val="FF0000"/>
                </a:solidFill>
                <a:latin typeface="Andalus" pitchFamily="18" charset="-78"/>
                <a:cs typeface="Andalus" pitchFamily="18" charset="-78"/>
              </a:rPr>
              <a:t>.</a:t>
            </a:r>
          </a:p>
          <a:p>
            <a:pPr lvl="1" algn="l" rtl="0"/>
            <a:r>
              <a:rPr lang="en-US" b="1" dirty="0" smtClean="0">
                <a:solidFill>
                  <a:srgbClr val="FF0000"/>
                </a:solidFill>
                <a:latin typeface="Andalus" pitchFamily="18" charset="-78"/>
                <a:cs typeface="Andalus" pitchFamily="18" charset="-78"/>
              </a:rPr>
              <a:t>toxic shock syndrome</a:t>
            </a:r>
          </a:p>
        </p:txBody>
      </p:sp>
      <p:pic>
        <p:nvPicPr>
          <p:cNvPr id="8195" name="Picture 3" descr="C:\Documents and Settings\Dr.Fauzia\My Documents\My Pictures\getty_rf_photo_of_woman_getting_injection.jpg"/>
          <p:cNvPicPr>
            <a:picLocks noChangeAspect="1" noChangeArrowheads="1"/>
          </p:cNvPicPr>
          <p:nvPr/>
        </p:nvPicPr>
        <p:blipFill>
          <a:blip r:embed="rId2" cstate="print"/>
          <a:srcRect/>
          <a:stretch>
            <a:fillRect/>
          </a:stretch>
        </p:blipFill>
        <p:spPr bwMode="auto">
          <a:xfrm>
            <a:off x="5868144" y="1700808"/>
            <a:ext cx="2952328" cy="311886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717032"/>
            <a:ext cx="6912768" cy="1152128"/>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US" sz="4400" b="1" dirty="0" smtClean="0">
                <a:solidFill>
                  <a:srgbClr val="FFFF00"/>
                </a:solidFill>
              </a:rPr>
              <a:t>Necrotizing fasciitis</a:t>
            </a:r>
            <a:endParaRPr lang="en-US" sz="4400" dirty="0">
              <a:solidFill>
                <a:srgbClr val="FFFF00"/>
              </a:solidFill>
            </a:endParaRPr>
          </a:p>
        </p:txBody>
      </p:sp>
      <p:sp>
        <p:nvSpPr>
          <p:cNvPr id="3" name="Subtitle 2"/>
          <p:cNvSpPr>
            <a:spLocks noGrp="1"/>
          </p:cNvSpPr>
          <p:nvPr>
            <p:ph type="subTitle" idx="1"/>
          </p:nvPr>
        </p:nvSpPr>
        <p:spPr/>
        <p:txBody>
          <a:bodyPr>
            <a:normAutofit/>
          </a:bodyPr>
          <a:lstStyle/>
          <a:p>
            <a:pPr algn="l"/>
            <a:r>
              <a:rPr lang="en-US" sz="2400" b="1" dirty="0" smtClean="0"/>
              <a:t>flesh-eating disease</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C6896A99-D66E-4861-80B0-E738C08901FB}" type="slidenum">
              <a:rPr lang="ar-SA" smtClean="0"/>
              <a:pPr/>
              <a:t>25</a:t>
            </a:fld>
            <a:endParaRPr lang="ar-S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26</a:t>
            </a:fld>
            <a:endParaRPr lang="ar-SA"/>
          </a:p>
        </p:txBody>
      </p:sp>
      <p:sp>
        <p:nvSpPr>
          <p:cNvPr id="4" name="Content Placeholder 3"/>
          <p:cNvSpPr>
            <a:spLocks noGrp="1"/>
          </p:cNvSpPr>
          <p:nvPr>
            <p:ph sz="quarter" idx="1"/>
          </p:nvPr>
        </p:nvSpPr>
        <p:spPr>
          <a:xfrm>
            <a:off x="395536" y="1484784"/>
            <a:ext cx="8208912" cy="4865752"/>
          </a:xfrm>
        </p:spPr>
        <p:txBody>
          <a:bodyPr>
            <a:normAutofit/>
          </a:bodyPr>
          <a:lstStyle/>
          <a:p>
            <a:pPr algn="l" rtl="0">
              <a:lnSpc>
                <a:spcPct val="110000"/>
              </a:lnSpc>
            </a:pPr>
            <a:r>
              <a:rPr lang="en-US" sz="2400" dirty="0" smtClean="0">
                <a:latin typeface="+mj-lt"/>
              </a:rPr>
              <a:t>is a </a:t>
            </a:r>
            <a:r>
              <a:rPr lang="en-US" sz="2400" u="sng" dirty="0" smtClean="0">
                <a:solidFill>
                  <a:srgbClr val="FFFF00"/>
                </a:solidFill>
                <a:latin typeface="+mj-lt"/>
              </a:rPr>
              <a:t>rare infection </a:t>
            </a:r>
            <a:r>
              <a:rPr lang="en-US" sz="2400" dirty="0" smtClean="0">
                <a:latin typeface="+mj-lt"/>
              </a:rPr>
              <a:t>of </a:t>
            </a:r>
            <a:r>
              <a:rPr lang="en-US" sz="2400" dirty="0" smtClean="0">
                <a:latin typeface="+mj-lt"/>
              </a:rPr>
              <a:t>the deeper layers of </a:t>
            </a:r>
            <a:r>
              <a:rPr lang="en-US" sz="2400" u="sng" dirty="0" smtClean="0">
                <a:solidFill>
                  <a:srgbClr val="FFFF00"/>
                </a:solidFill>
                <a:latin typeface="+mj-lt"/>
              </a:rPr>
              <a:t>skin</a:t>
            </a:r>
            <a:r>
              <a:rPr lang="en-US" sz="2400" dirty="0" smtClean="0">
                <a:latin typeface="+mj-lt"/>
              </a:rPr>
              <a:t> and </a:t>
            </a:r>
            <a:r>
              <a:rPr lang="en-US" sz="2400" u="sng" dirty="0" smtClean="0">
                <a:solidFill>
                  <a:srgbClr val="FFFF00"/>
                </a:solidFill>
                <a:latin typeface="+mj-lt"/>
              </a:rPr>
              <a:t>subcutaneous </a:t>
            </a:r>
            <a:r>
              <a:rPr lang="en-US" sz="2400" u="sng" dirty="0" smtClean="0">
                <a:solidFill>
                  <a:srgbClr val="FFFF00"/>
                </a:solidFill>
                <a:latin typeface="+mj-lt"/>
              </a:rPr>
              <a:t>tissues  </a:t>
            </a:r>
            <a:r>
              <a:rPr lang="en-US" sz="2400" dirty="0" smtClean="0">
                <a:latin typeface="+mj-lt"/>
              </a:rPr>
              <a:t>easily </a:t>
            </a:r>
            <a:r>
              <a:rPr lang="en-US" sz="2400" dirty="0" smtClean="0">
                <a:latin typeface="+mj-lt"/>
              </a:rPr>
              <a:t>spreading across the </a:t>
            </a:r>
            <a:r>
              <a:rPr lang="en-US" sz="2400" u="sng" dirty="0" err="1" smtClean="0">
                <a:solidFill>
                  <a:srgbClr val="FFFF00"/>
                </a:solidFill>
                <a:latin typeface="+mj-lt"/>
              </a:rPr>
              <a:t>fascial</a:t>
            </a:r>
            <a:r>
              <a:rPr lang="en-US" sz="2400" dirty="0" smtClean="0">
                <a:latin typeface="+mj-lt"/>
              </a:rPr>
              <a:t> plane </a:t>
            </a:r>
            <a:r>
              <a:rPr lang="en-US" sz="2400" dirty="0" smtClean="0">
                <a:latin typeface="+mj-lt"/>
              </a:rPr>
              <a:t>within the subcutaneous </a:t>
            </a:r>
            <a:r>
              <a:rPr lang="en-US" sz="2400" dirty="0" smtClean="0">
                <a:latin typeface="+mj-lt"/>
              </a:rPr>
              <a:t>tissue.</a:t>
            </a:r>
          </a:p>
          <a:p>
            <a:pPr lvl="1" algn="l" rtl="0">
              <a:lnSpc>
                <a:spcPct val="110000"/>
              </a:lnSpc>
            </a:pPr>
            <a:r>
              <a:rPr lang="en-US" sz="2000" dirty="0" err="1" smtClean="0">
                <a:solidFill>
                  <a:schemeClr val="tx1"/>
                </a:solidFill>
                <a:latin typeface="+mj-lt"/>
              </a:rPr>
              <a:t>polymicrobial</a:t>
            </a:r>
            <a:r>
              <a:rPr lang="en-US" sz="2000" dirty="0" smtClean="0">
                <a:solidFill>
                  <a:schemeClr val="tx1"/>
                </a:solidFill>
                <a:latin typeface="+mj-lt"/>
              </a:rPr>
              <a:t> </a:t>
            </a:r>
            <a:r>
              <a:rPr lang="en-US" sz="2000" dirty="0" smtClean="0">
                <a:solidFill>
                  <a:schemeClr val="tx1"/>
                </a:solidFill>
                <a:latin typeface="+mj-lt"/>
              </a:rPr>
              <a:t>infection</a:t>
            </a:r>
          </a:p>
          <a:p>
            <a:pPr lvl="1" algn="l" rtl="0">
              <a:lnSpc>
                <a:spcPct val="110000"/>
              </a:lnSpc>
            </a:pPr>
            <a:r>
              <a:rPr lang="en-US" sz="2000" dirty="0" err="1" smtClean="0">
                <a:solidFill>
                  <a:schemeClr val="tx1"/>
                </a:solidFill>
                <a:latin typeface="+mj-lt"/>
              </a:rPr>
              <a:t>monomicrobial</a:t>
            </a:r>
            <a:r>
              <a:rPr lang="en-US" sz="2000" dirty="0" smtClean="0">
                <a:solidFill>
                  <a:schemeClr val="tx1"/>
                </a:solidFill>
                <a:latin typeface="+mj-lt"/>
              </a:rPr>
              <a:t> </a:t>
            </a:r>
            <a:r>
              <a:rPr lang="en-US" sz="2000" dirty="0" smtClean="0">
                <a:solidFill>
                  <a:schemeClr val="tx1"/>
                </a:solidFill>
                <a:latin typeface="+mj-lt"/>
              </a:rPr>
              <a:t>infection</a:t>
            </a:r>
          </a:p>
          <a:p>
            <a:pPr algn="l" rtl="0"/>
            <a:r>
              <a:rPr lang="en-US" sz="2400" dirty="0" smtClean="0">
                <a:solidFill>
                  <a:srgbClr val="FF0000"/>
                </a:solidFill>
                <a:latin typeface="+mj-lt"/>
              </a:rPr>
              <a:t>Fournier's (testicular) </a:t>
            </a:r>
            <a:r>
              <a:rPr lang="en-US" sz="2400" dirty="0" smtClean="0">
                <a:solidFill>
                  <a:srgbClr val="FF0000"/>
                </a:solidFill>
                <a:latin typeface="+mj-lt"/>
              </a:rPr>
              <a:t>gangrene </a:t>
            </a:r>
            <a:r>
              <a:rPr lang="en-US" sz="2400" dirty="0" smtClean="0">
                <a:latin typeface="+mj-lt"/>
              </a:rPr>
              <a:t>and </a:t>
            </a:r>
            <a:r>
              <a:rPr lang="en-US" sz="2400" dirty="0" smtClean="0">
                <a:latin typeface="+mj-lt"/>
              </a:rPr>
              <a:t>necrotizing </a:t>
            </a:r>
            <a:r>
              <a:rPr lang="en-US" sz="2400" dirty="0" err="1" smtClean="0">
                <a:latin typeface="+mj-lt"/>
              </a:rPr>
              <a:t>cellulitis</a:t>
            </a:r>
            <a:endParaRPr lang="en-US" sz="2400" dirty="0" smtClean="0">
              <a:latin typeface="+mj-lt"/>
            </a:endParaRPr>
          </a:p>
          <a:p>
            <a:pPr algn="l" rtl="0"/>
            <a:r>
              <a:rPr lang="en-US" sz="2000" dirty="0" smtClean="0">
                <a:latin typeface="+mj-lt"/>
              </a:rPr>
              <a:t>many cases have been caused by </a:t>
            </a:r>
            <a:r>
              <a:rPr lang="en-US" sz="2000" u="sng" dirty="0" smtClean="0">
                <a:solidFill>
                  <a:srgbClr val="FFC000"/>
                </a:solidFill>
                <a:latin typeface="+mj-lt"/>
              </a:rPr>
              <a:t>group A β</a:t>
            </a:r>
            <a:r>
              <a:rPr lang="en-US" sz="2000" u="sng" dirty="0" smtClean="0">
                <a:solidFill>
                  <a:srgbClr val="FFC000"/>
                </a:solidFill>
                <a:latin typeface="+mj-lt"/>
              </a:rPr>
              <a:t>-hemolytic streptococci</a:t>
            </a:r>
          </a:p>
          <a:p>
            <a:pPr algn="l" rtl="0"/>
            <a:r>
              <a:rPr lang="en-US" sz="2000" dirty="0" smtClean="0">
                <a:latin typeface="+mj-lt"/>
              </a:rPr>
              <a:t>most common in the </a:t>
            </a:r>
            <a:r>
              <a:rPr lang="en-US" sz="2000" dirty="0" smtClean="0">
                <a:solidFill>
                  <a:srgbClr val="FFFF00"/>
                </a:solidFill>
                <a:latin typeface="+mj-lt"/>
              </a:rPr>
              <a:t>arms, legs, and abdominal wall </a:t>
            </a:r>
            <a:r>
              <a:rPr lang="en-US" sz="2000" dirty="0" smtClean="0">
                <a:latin typeface="+mj-lt"/>
              </a:rPr>
              <a:t>and is fatal in 30%-40% of cases.</a:t>
            </a:r>
            <a:endParaRPr lang="en-US" sz="2000" u="sng" dirty="0">
              <a:solidFill>
                <a:srgbClr val="FFC000"/>
              </a:solidFill>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896A99-D66E-4861-80B0-E738C08901FB}" type="slidenum">
              <a:rPr lang="ar-SA" smtClean="0"/>
              <a:pPr/>
              <a:t>27</a:t>
            </a:fld>
            <a:endParaRPr lang="ar-SA"/>
          </a:p>
        </p:txBody>
      </p:sp>
      <p:pic>
        <p:nvPicPr>
          <p:cNvPr id="51202" name="Picture 2" descr="C:\Documents and Settings\Dr.Fauzia\My Documents\My Pictures\necrotizing_fasciitis.jpg"/>
          <p:cNvPicPr>
            <a:picLocks noChangeAspect="1" noChangeArrowheads="1"/>
          </p:cNvPicPr>
          <p:nvPr/>
        </p:nvPicPr>
        <p:blipFill>
          <a:blip r:embed="rId2" cstate="print"/>
          <a:srcRect/>
          <a:stretch>
            <a:fillRect/>
          </a:stretch>
        </p:blipFill>
        <p:spPr bwMode="auto">
          <a:xfrm>
            <a:off x="899592" y="188640"/>
            <a:ext cx="6696744" cy="6596403"/>
          </a:xfrm>
          <a:prstGeom prst="rect">
            <a:avLst/>
          </a:prstGeom>
        </p:spPr>
        <p:style>
          <a:lnRef idx="3">
            <a:schemeClr val="lt1"/>
          </a:lnRef>
          <a:fillRef idx="1">
            <a:schemeClr val="accent2"/>
          </a:fillRef>
          <a:effectRef idx="1">
            <a:schemeClr val="accent2"/>
          </a:effectRef>
          <a:fontRef idx="minor">
            <a:schemeClr val="lt1"/>
          </a:fontRef>
        </p:style>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896A99-D66E-4861-80B0-E738C08901FB}" type="slidenum">
              <a:rPr lang="ar-SA" smtClean="0"/>
              <a:pPr/>
              <a:t>28</a:t>
            </a:fld>
            <a:endParaRPr lang="ar-SA"/>
          </a:p>
        </p:txBody>
      </p:sp>
      <p:pic>
        <p:nvPicPr>
          <p:cNvPr id="3" name="Picture 1" descr="C:\Documents and Settings\Dr.Fauzia\My Documents\My Pictures\nec-fas3.jpg"/>
          <p:cNvPicPr>
            <a:picLocks noChangeAspect="1" noChangeArrowheads="1"/>
          </p:cNvPicPr>
          <p:nvPr/>
        </p:nvPicPr>
        <p:blipFill>
          <a:blip r:embed="rId2" cstate="print"/>
          <a:srcRect/>
          <a:stretch>
            <a:fillRect/>
          </a:stretch>
        </p:blipFill>
        <p:spPr bwMode="auto">
          <a:xfrm>
            <a:off x="508000" y="381000"/>
            <a:ext cx="8128000" cy="6096000"/>
          </a:xfrm>
          <a:prstGeom prst="rect">
            <a:avLst/>
          </a:prstGeom>
        </p:spPr>
        <p:style>
          <a:lnRef idx="1">
            <a:schemeClr val="accent2"/>
          </a:lnRef>
          <a:fillRef idx="2">
            <a:schemeClr val="accent2"/>
          </a:fillRef>
          <a:effectRef idx="1">
            <a:schemeClr val="accent2"/>
          </a:effectRef>
          <a:fontRef idx="minor">
            <a:schemeClr val="dk1"/>
          </a:fontRef>
        </p:style>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a:t>
            </a: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29</a:t>
            </a:fld>
            <a:endParaRPr lang="ar-SA"/>
          </a:p>
        </p:txBody>
      </p:sp>
      <p:sp>
        <p:nvSpPr>
          <p:cNvPr id="4" name="Content Placeholder 3"/>
          <p:cNvSpPr>
            <a:spLocks noGrp="1"/>
          </p:cNvSpPr>
          <p:nvPr>
            <p:ph sz="quarter" idx="1"/>
          </p:nvPr>
        </p:nvSpPr>
        <p:spPr/>
        <p:txBody>
          <a:bodyPr>
            <a:normAutofit/>
          </a:bodyPr>
          <a:lstStyle/>
          <a:p>
            <a:pPr algn="l" rtl="0"/>
            <a:r>
              <a:rPr lang="en-US" sz="2400" dirty="0" smtClean="0">
                <a:solidFill>
                  <a:srgbClr val="FFC000"/>
                </a:solidFill>
                <a:latin typeface="+mj-lt"/>
              </a:rPr>
              <a:t>Group </a:t>
            </a:r>
            <a:r>
              <a:rPr lang="en-US" sz="2400" dirty="0" smtClean="0">
                <a:solidFill>
                  <a:srgbClr val="FFC000"/>
                </a:solidFill>
                <a:latin typeface="+mj-lt"/>
              </a:rPr>
              <a:t>A streptococcus (</a:t>
            </a:r>
            <a:r>
              <a:rPr lang="en-US" sz="2400" i="1" dirty="0" smtClean="0">
                <a:solidFill>
                  <a:srgbClr val="FFC000"/>
                </a:solidFill>
                <a:latin typeface="+mj-lt"/>
              </a:rPr>
              <a:t>Streptococcus </a:t>
            </a:r>
            <a:r>
              <a:rPr lang="en-US" sz="2400" i="1" dirty="0" err="1" smtClean="0">
                <a:solidFill>
                  <a:srgbClr val="FFC000"/>
                </a:solidFill>
                <a:latin typeface="+mj-lt"/>
              </a:rPr>
              <a:t>pyogenes</a:t>
            </a:r>
            <a:r>
              <a:rPr lang="en-US" sz="2400" dirty="0" smtClean="0">
                <a:solidFill>
                  <a:srgbClr val="FFC000"/>
                </a:solidFill>
                <a:latin typeface="+mj-lt"/>
              </a:rPr>
              <a:t>)</a:t>
            </a:r>
          </a:p>
          <a:p>
            <a:pPr algn="l" rtl="0"/>
            <a:r>
              <a:rPr lang="en-US" sz="2400" i="1" dirty="0" smtClean="0">
                <a:latin typeface="+mj-lt"/>
              </a:rPr>
              <a:t>Staphylococcus aureus</a:t>
            </a:r>
          </a:p>
          <a:p>
            <a:pPr algn="l" rtl="0"/>
            <a:r>
              <a:rPr lang="en-US" sz="2400" dirty="0" smtClean="0">
                <a:latin typeface="+mj-lt"/>
              </a:rPr>
              <a:t>Community-acquired methicillin-resistant </a:t>
            </a:r>
            <a:r>
              <a:rPr lang="en-US" sz="2400" i="1" dirty="0" smtClean="0">
                <a:latin typeface="+mj-lt"/>
              </a:rPr>
              <a:t>Staphylococcus aureus</a:t>
            </a:r>
            <a:r>
              <a:rPr lang="en-US" sz="2400" dirty="0" smtClean="0">
                <a:latin typeface="+mj-lt"/>
              </a:rPr>
              <a:t> (CA-MRSA</a:t>
            </a:r>
            <a:r>
              <a:rPr lang="en-US" sz="2400" dirty="0" smtClean="0">
                <a:latin typeface="+mj-lt"/>
              </a:rPr>
              <a:t>)</a:t>
            </a:r>
          </a:p>
          <a:p>
            <a:pPr algn="l" rtl="0"/>
            <a:r>
              <a:rPr lang="en-US" sz="2400" i="1" dirty="0" err="1" smtClean="0">
                <a:latin typeface="+mj-lt"/>
              </a:rPr>
              <a:t>Vibrio</a:t>
            </a:r>
            <a:r>
              <a:rPr lang="en-US" sz="2400" i="1" dirty="0" smtClean="0">
                <a:latin typeface="+mj-lt"/>
              </a:rPr>
              <a:t> </a:t>
            </a:r>
            <a:r>
              <a:rPr lang="en-US" sz="2400" i="1" dirty="0" err="1" smtClean="0">
                <a:latin typeface="+mj-lt"/>
              </a:rPr>
              <a:t>vulnificus</a:t>
            </a:r>
            <a:r>
              <a:rPr lang="en-US" sz="2400" i="1" dirty="0" smtClean="0">
                <a:latin typeface="+mj-lt"/>
              </a:rPr>
              <a:t> </a:t>
            </a:r>
            <a:r>
              <a:rPr lang="en-US" sz="2400" dirty="0" smtClean="0">
                <a:latin typeface="+mj-lt"/>
              </a:rPr>
              <a:t>(liver function)</a:t>
            </a:r>
          </a:p>
          <a:p>
            <a:pPr algn="l" rtl="0"/>
            <a:r>
              <a:rPr lang="en-US" sz="2400" i="1" dirty="0" smtClean="0">
                <a:latin typeface="+mj-lt"/>
              </a:rPr>
              <a:t>Clostridium </a:t>
            </a:r>
            <a:r>
              <a:rPr lang="en-US" sz="2400" i="1" dirty="0" err="1" smtClean="0">
                <a:latin typeface="+mj-lt"/>
              </a:rPr>
              <a:t>perfringens</a:t>
            </a:r>
            <a:r>
              <a:rPr lang="en-US" sz="2400" i="1" dirty="0" smtClean="0">
                <a:latin typeface="+mj-lt"/>
              </a:rPr>
              <a:t> </a:t>
            </a:r>
            <a:r>
              <a:rPr lang="en-US" sz="2400" dirty="0" smtClean="0">
                <a:latin typeface="+mj-lt"/>
              </a:rPr>
              <a:t>(</a:t>
            </a:r>
            <a:r>
              <a:rPr lang="en-US" sz="2400" dirty="0" smtClean="0">
                <a:latin typeface="+mj-lt"/>
              </a:rPr>
              <a:t>gas in tissues)</a:t>
            </a:r>
            <a:endParaRPr lang="en-US" sz="2400" dirty="0" smtClean="0">
              <a:latin typeface="+mj-lt"/>
            </a:endParaRPr>
          </a:p>
          <a:p>
            <a:pPr algn="l" rtl="0"/>
            <a:r>
              <a:rPr lang="en-US" sz="2400" i="1" dirty="0" err="1" smtClean="0">
                <a:latin typeface="+mj-lt"/>
              </a:rPr>
              <a:t>Bacteroides</a:t>
            </a:r>
            <a:r>
              <a:rPr lang="en-US" sz="2400" i="1" dirty="0" smtClean="0">
                <a:latin typeface="+mj-lt"/>
              </a:rPr>
              <a:t> </a:t>
            </a:r>
            <a:r>
              <a:rPr lang="en-US" sz="2400" i="1" dirty="0" err="1" smtClean="0">
                <a:latin typeface="+mj-lt"/>
              </a:rPr>
              <a:t>fragilis</a:t>
            </a:r>
            <a:endParaRPr lang="en-US" sz="2400" i="1" dirty="0" smtClean="0">
              <a:latin typeface="+mj-lt"/>
            </a:endParaRPr>
          </a:p>
          <a:p>
            <a:pPr algn="l" rtl="0"/>
            <a:r>
              <a:rPr lang="en-US" sz="2400" i="1" dirty="0" smtClean="0">
                <a:latin typeface="+mj-lt"/>
              </a:rPr>
              <a:t>Gram-negative bacteria </a:t>
            </a:r>
            <a:r>
              <a:rPr lang="en-US" sz="2400" dirty="0" smtClean="0">
                <a:latin typeface="+mj-lt"/>
              </a:rPr>
              <a:t>(synergy</a:t>
            </a:r>
            <a:r>
              <a:rPr lang="en-US" sz="2400" dirty="0" smtClean="0">
                <a:latin typeface="+mj-lt"/>
              </a:rPr>
              <a:t>).</a:t>
            </a:r>
            <a:r>
              <a:rPr lang="en-US" sz="2400" i="1" dirty="0" smtClean="0">
                <a:latin typeface="+mj-lt"/>
              </a:rPr>
              <a:t> </a:t>
            </a:r>
          </a:p>
          <a:p>
            <a:pPr lvl="1" algn="l" rtl="0"/>
            <a:r>
              <a:rPr lang="en-US" sz="2100" i="1" dirty="0" smtClean="0">
                <a:latin typeface="+mj-lt"/>
              </a:rPr>
              <a:t>E</a:t>
            </a:r>
            <a:r>
              <a:rPr lang="en-US" sz="2100" i="1" dirty="0" smtClean="0">
                <a:latin typeface="+mj-lt"/>
              </a:rPr>
              <a:t>. </a:t>
            </a:r>
            <a:r>
              <a:rPr lang="en-US" sz="2100" i="1" dirty="0" smtClean="0">
                <a:latin typeface="+mj-lt"/>
              </a:rPr>
              <a:t>coli</a:t>
            </a:r>
            <a:r>
              <a:rPr lang="en-US" sz="2100" dirty="0" smtClean="0">
                <a:latin typeface="+mj-lt"/>
              </a:rPr>
              <a:t>, </a:t>
            </a:r>
            <a:r>
              <a:rPr lang="en-US" sz="2100" i="1" dirty="0" err="1" smtClean="0">
                <a:latin typeface="+mj-lt"/>
              </a:rPr>
              <a:t>Klebsiella</a:t>
            </a:r>
            <a:r>
              <a:rPr lang="en-US" sz="2100" dirty="0" smtClean="0">
                <a:latin typeface="+mj-lt"/>
              </a:rPr>
              <a:t>, </a:t>
            </a:r>
            <a:r>
              <a:rPr lang="en-US" sz="2100" i="1" dirty="0" smtClean="0">
                <a:latin typeface="+mj-lt"/>
              </a:rPr>
              <a:t>Pseudomonas</a:t>
            </a:r>
          </a:p>
          <a:p>
            <a:pPr lvl="1" algn="l" rtl="0"/>
            <a:r>
              <a:rPr lang="en-US" sz="2000" dirty="0" smtClean="0">
                <a:latin typeface="+mj-lt"/>
              </a:rPr>
              <a:t>Aerobic organisms        </a:t>
            </a:r>
            <a:r>
              <a:rPr lang="en-US" sz="2000" dirty="0" smtClean="0"/>
              <a:t>(   </a:t>
            </a:r>
            <a:r>
              <a:rPr lang="en-US" sz="2000" dirty="0" smtClean="0">
                <a:latin typeface="+mj-lt"/>
              </a:rPr>
              <a:t>oxygen) </a:t>
            </a:r>
            <a:r>
              <a:rPr lang="en-US" sz="2000" dirty="0" smtClean="0"/>
              <a:t>        </a:t>
            </a:r>
            <a:r>
              <a:rPr lang="en-US" sz="2000" dirty="0" smtClean="0">
                <a:latin typeface="+mj-lt"/>
              </a:rPr>
              <a:t>anaerobic organisms</a:t>
            </a:r>
            <a:endParaRPr lang="en-US" sz="2100" dirty="0" smtClean="0">
              <a:latin typeface="+mj-lt"/>
            </a:endParaRPr>
          </a:p>
          <a:p>
            <a:pPr algn="l" rtl="0"/>
            <a:r>
              <a:rPr lang="en-US" sz="2400" dirty="0" smtClean="0">
                <a:latin typeface="+mj-lt"/>
              </a:rPr>
              <a:t>Fungi </a:t>
            </a:r>
            <a:endParaRPr lang="en-US" sz="2400" dirty="0">
              <a:latin typeface="+mj-lt"/>
            </a:endParaRPr>
          </a:p>
        </p:txBody>
      </p:sp>
      <p:sp>
        <p:nvSpPr>
          <p:cNvPr id="5" name="Right Arrow 4"/>
          <p:cNvSpPr/>
          <p:nvPr/>
        </p:nvSpPr>
        <p:spPr>
          <a:xfrm>
            <a:off x="3563888" y="5157192"/>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364088" y="5157192"/>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139952" y="5085184"/>
            <a:ext cx="14401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pPr/>
              <a:t>3</a:t>
            </a:fld>
            <a:endParaRPr lang="ar-SA"/>
          </a:p>
        </p:txBody>
      </p:sp>
      <p:sp>
        <p:nvSpPr>
          <p:cNvPr id="4" name="Content Placeholder 3"/>
          <p:cNvSpPr>
            <a:spLocks noGrp="1"/>
          </p:cNvSpPr>
          <p:nvPr>
            <p:ph sz="quarter" idx="1"/>
          </p:nvPr>
        </p:nvSpPr>
        <p:spPr>
          <a:xfrm>
            <a:off x="457200" y="908720"/>
            <a:ext cx="7859216" cy="5400600"/>
          </a:xfrm>
        </p:spPr>
        <p:style>
          <a:lnRef idx="1">
            <a:schemeClr val="accent1"/>
          </a:lnRef>
          <a:fillRef idx="3">
            <a:schemeClr val="accent1"/>
          </a:fillRef>
          <a:effectRef idx="2">
            <a:schemeClr val="accent1"/>
          </a:effectRef>
          <a:fontRef idx="minor">
            <a:schemeClr val="lt1"/>
          </a:fontRef>
        </p:style>
        <p:txBody>
          <a:bodyPr>
            <a:normAutofit fontScale="92500" lnSpcReduction="10000"/>
          </a:bodyPr>
          <a:lstStyle/>
          <a:p>
            <a:pPr algn="l" rtl="0"/>
            <a:r>
              <a:rPr lang="en-US" dirty="0" smtClean="0">
                <a:latin typeface="Times New Roman" pitchFamily="18" charset="0"/>
                <a:cs typeface="Times New Roman" pitchFamily="18" charset="0"/>
              </a:rPr>
              <a:t>• Most SSTIs can be managed on an outpatient basis,</a:t>
            </a:r>
          </a:p>
          <a:p>
            <a:pPr algn="l" rtl="0"/>
            <a:r>
              <a:rPr lang="en-US" dirty="0" smtClean="0">
                <a:latin typeface="Times New Roman" pitchFamily="18" charset="0"/>
                <a:cs typeface="Times New Roman" pitchFamily="18" charset="0"/>
              </a:rPr>
              <a:t>although patients with evidence of rapidly progressive</a:t>
            </a:r>
          </a:p>
          <a:p>
            <a:pPr algn="l" rtl="0"/>
            <a:r>
              <a:rPr lang="en-US" dirty="0" smtClean="0">
                <a:latin typeface="Times New Roman" pitchFamily="18" charset="0"/>
                <a:cs typeface="Times New Roman" pitchFamily="18" charset="0"/>
              </a:rPr>
              <a:t>infection, high fevers, or other signs of systemic</a:t>
            </a:r>
          </a:p>
          <a:p>
            <a:pPr algn="l" rtl="0"/>
            <a:r>
              <a:rPr lang="en-US" dirty="0" smtClean="0">
                <a:latin typeface="Times New Roman" pitchFamily="18" charset="0"/>
                <a:cs typeface="Times New Roman" pitchFamily="18" charset="0"/>
              </a:rPr>
              <a:t>inflammatory response should be monitored in the</a:t>
            </a:r>
          </a:p>
          <a:p>
            <a:pPr algn="l" rtl="0"/>
            <a:r>
              <a:rPr lang="en-US" dirty="0" smtClean="0">
                <a:latin typeface="Times New Roman" pitchFamily="18" charset="0"/>
                <a:cs typeface="Times New Roman" pitchFamily="18" charset="0"/>
              </a:rPr>
              <a:t>hospital setting.</a:t>
            </a:r>
          </a:p>
          <a:p>
            <a:pPr algn="l" rtl="0"/>
            <a:r>
              <a:rPr lang="en-US" dirty="0" smtClean="0">
                <a:latin typeface="Times New Roman" pitchFamily="18" charset="0"/>
                <a:cs typeface="Times New Roman" pitchFamily="18" charset="0"/>
              </a:rPr>
              <a:t>• Superficial SSTIs typically do not require systemic</a:t>
            </a:r>
          </a:p>
          <a:p>
            <a:pPr algn="l" rtl="0"/>
            <a:r>
              <a:rPr lang="en-US" dirty="0" smtClean="0">
                <a:latin typeface="Times New Roman" pitchFamily="18" charset="0"/>
                <a:cs typeface="Times New Roman" pitchFamily="18" charset="0"/>
              </a:rPr>
              <a:t>antibiotic treatment and can be managed with</a:t>
            </a:r>
          </a:p>
          <a:p>
            <a:pPr algn="l" rtl="0"/>
            <a:r>
              <a:rPr lang="en-US" dirty="0" smtClean="0">
                <a:latin typeface="Times New Roman" pitchFamily="18" charset="0"/>
                <a:cs typeface="Times New Roman" pitchFamily="18" charset="0"/>
              </a:rPr>
              <a:t>topical antibiotic agents, heat packs, or incision</a:t>
            </a:r>
          </a:p>
          <a:p>
            <a:pPr algn="l" rtl="0"/>
            <a:r>
              <a:rPr lang="en-US" dirty="0" smtClean="0">
                <a:latin typeface="Times New Roman" pitchFamily="18" charset="0"/>
                <a:cs typeface="Times New Roman" pitchFamily="18" charset="0"/>
              </a:rPr>
              <a:t>and drainage.</a:t>
            </a:r>
          </a:p>
          <a:p>
            <a:pPr algn="l" rtl="0"/>
            <a:r>
              <a:rPr lang="en-US" dirty="0" smtClean="0">
                <a:latin typeface="Times New Roman" pitchFamily="18" charset="0"/>
                <a:cs typeface="Times New Roman" pitchFamily="18" charset="0"/>
              </a:rPr>
              <a:t>• Systemic antibiotic agents that provide coverage for</a:t>
            </a:r>
          </a:p>
          <a:p>
            <a:pPr algn="l" rtl="0"/>
            <a:r>
              <a:rPr lang="en-US" dirty="0" smtClean="0">
                <a:latin typeface="Times New Roman" pitchFamily="18" charset="0"/>
                <a:cs typeface="Times New Roman" pitchFamily="18" charset="0"/>
              </a:rPr>
              <a:t>both </a:t>
            </a:r>
            <a:r>
              <a:rPr lang="en-US" i="1" dirty="0" smtClean="0">
                <a:latin typeface="Times New Roman" pitchFamily="18" charset="0"/>
                <a:cs typeface="Times New Roman" pitchFamily="18" charset="0"/>
              </a:rPr>
              <a:t>Staphylococcus aureus and Streptococcus </a:t>
            </a:r>
            <a:r>
              <a:rPr lang="en-US" i="1" dirty="0" err="1" smtClean="0">
                <a:latin typeface="Times New Roman" pitchFamily="18" charset="0"/>
                <a:cs typeface="Times New Roman" pitchFamily="18" charset="0"/>
              </a:rPr>
              <a:t>pyogenes</a:t>
            </a:r>
            <a:endParaRPr lang="en-US" i="1"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are most commonly used as empiric therapy for</a:t>
            </a:r>
          </a:p>
          <a:p>
            <a:pPr algn="l" rtl="0"/>
            <a:r>
              <a:rPr lang="en-US" dirty="0" smtClean="0">
                <a:latin typeface="Times New Roman" pitchFamily="18" charset="0"/>
                <a:cs typeface="Times New Roman" pitchFamily="18" charset="0"/>
              </a:rPr>
              <a:t>both uncomplicated and complicated deeper infections.</a:t>
            </a:r>
          </a:p>
          <a:p>
            <a:pPr algn="l" rtl="0"/>
            <a:endParaRPr lang="en-US" dirty="0"/>
          </a:p>
        </p:txBody>
      </p:sp>
      <p:sp>
        <p:nvSpPr>
          <p:cNvPr id="6" name="Title 1"/>
          <p:cNvSpPr>
            <a:spLocks noGrp="1"/>
          </p:cNvSpPr>
          <p:nvPr>
            <p:ph type="title"/>
          </p:nvPr>
        </p:nvSpPr>
        <p:spPr/>
        <p:txBody>
          <a:bodyPr>
            <a:noAutofit/>
          </a:bodyPr>
          <a:lstStyle/>
          <a:p>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TAKE HOME POINTS</a:t>
            </a:r>
            <a:br>
              <a:rPr lang="en-US" sz="2400" b="1" dirty="0" smtClean="0"/>
            </a:b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80920" cy="764704"/>
          </a:xfrm>
        </p:spPr>
        <p:txBody>
          <a:bodyPr/>
          <a:lstStyle/>
          <a:p>
            <a:r>
              <a:rPr lang="en-US" dirty="0" smtClean="0"/>
              <a:t>Risk factors </a:t>
            </a: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30</a:t>
            </a:fld>
            <a:endParaRPr lang="ar-SA"/>
          </a:p>
        </p:txBody>
      </p:sp>
      <p:sp>
        <p:nvSpPr>
          <p:cNvPr id="4" name="Content Placeholder 3"/>
          <p:cNvSpPr>
            <a:spLocks noGrp="1"/>
          </p:cNvSpPr>
          <p:nvPr>
            <p:ph sz="quarter" idx="1"/>
          </p:nvPr>
        </p:nvSpPr>
        <p:spPr>
          <a:xfrm>
            <a:off x="467544" y="980728"/>
            <a:ext cx="8229600" cy="5400600"/>
          </a:xfrm>
          <a:solidFill>
            <a:schemeClr val="accent2">
              <a:lumMod val="75000"/>
            </a:schemeClr>
          </a:solidFill>
        </p:spPr>
        <p:txBody>
          <a:bodyPr>
            <a:normAutofit/>
          </a:bodyPr>
          <a:lstStyle/>
          <a:p>
            <a:pPr algn="l" rtl="0"/>
            <a:r>
              <a:rPr lang="en-US" sz="2000" dirty="0" smtClean="0">
                <a:latin typeface="+mj-lt"/>
              </a:rPr>
              <a:t>Immune-suppression </a:t>
            </a:r>
            <a:endParaRPr lang="en-US" sz="2000" dirty="0" smtClean="0">
              <a:latin typeface="+mj-lt"/>
            </a:endParaRPr>
          </a:p>
          <a:p>
            <a:pPr algn="l" rtl="0"/>
            <a:r>
              <a:rPr lang="en-US" sz="2000" dirty="0" smtClean="0">
                <a:latin typeface="+mj-lt"/>
              </a:rPr>
              <a:t>C</a:t>
            </a:r>
            <a:r>
              <a:rPr lang="en-US" sz="2000" dirty="0" smtClean="0">
                <a:latin typeface="+mj-lt"/>
              </a:rPr>
              <a:t>hronic diseases:  </a:t>
            </a:r>
          </a:p>
          <a:p>
            <a:pPr lvl="1" algn="l" rtl="0"/>
            <a:r>
              <a:rPr lang="en-US" sz="2000" u="sng" dirty="0" smtClean="0">
                <a:solidFill>
                  <a:srgbClr val="FFC000"/>
                </a:solidFill>
                <a:latin typeface="+mj-lt"/>
              </a:rPr>
              <a:t>Diabetes</a:t>
            </a:r>
          </a:p>
          <a:p>
            <a:pPr lvl="1" algn="l" rtl="0"/>
            <a:r>
              <a:rPr lang="en-US" sz="2000" u="sng" dirty="0" smtClean="0">
                <a:solidFill>
                  <a:srgbClr val="FFC000"/>
                </a:solidFill>
                <a:latin typeface="+mj-lt"/>
              </a:rPr>
              <a:t>liver</a:t>
            </a:r>
            <a:r>
              <a:rPr lang="en-US" sz="2000" u="sng" dirty="0" smtClean="0">
                <a:latin typeface="+mj-lt"/>
              </a:rPr>
              <a:t> </a:t>
            </a:r>
            <a:endParaRPr lang="en-US" sz="2000" dirty="0" smtClean="0">
              <a:latin typeface="+mj-lt"/>
            </a:endParaRPr>
          </a:p>
          <a:p>
            <a:pPr lvl="1" algn="l" rtl="0"/>
            <a:r>
              <a:rPr lang="en-US" sz="2000" u="sng" dirty="0" smtClean="0">
                <a:solidFill>
                  <a:srgbClr val="FFC000"/>
                </a:solidFill>
                <a:latin typeface="+mj-lt"/>
              </a:rPr>
              <a:t>Kidney</a:t>
            </a:r>
          </a:p>
          <a:p>
            <a:pPr lvl="1" algn="l" rtl="0"/>
            <a:r>
              <a:rPr lang="en-US" sz="2000" dirty="0" smtClean="0">
                <a:solidFill>
                  <a:srgbClr val="FFC000"/>
                </a:solidFill>
                <a:latin typeface="+mj-lt"/>
              </a:rPr>
              <a:t>Malignancy </a:t>
            </a:r>
            <a:endParaRPr lang="en-US" sz="2000" dirty="0" smtClean="0">
              <a:solidFill>
                <a:srgbClr val="FFC000"/>
              </a:solidFill>
              <a:latin typeface="+mj-lt"/>
            </a:endParaRPr>
          </a:p>
          <a:p>
            <a:pPr algn="l" rtl="0"/>
            <a:r>
              <a:rPr lang="en-US" sz="2000" dirty="0" smtClean="0">
                <a:latin typeface="+mj-lt"/>
              </a:rPr>
              <a:t>Trauma:</a:t>
            </a:r>
            <a:r>
              <a:rPr lang="en-US" sz="2000" dirty="0" smtClean="0"/>
              <a:t> </a:t>
            </a:r>
            <a:endParaRPr lang="en-US" sz="2000" dirty="0" smtClean="0">
              <a:latin typeface="+mj-lt"/>
            </a:endParaRPr>
          </a:p>
          <a:p>
            <a:pPr lvl="1" algn="l" rtl="0"/>
            <a:r>
              <a:rPr lang="en-US" sz="1800" dirty="0" smtClean="0">
                <a:latin typeface="+mj-lt"/>
              </a:rPr>
              <a:t>laceration, cut, abrasion, contusion, burn, </a:t>
            </a:r>
            <a:r>
              <a:rPr lang="en-US" sz="1800" dirty="0" smtClean="0">
                <a:latin typeface="+mj-lt"/>
              </a:rPr>
              <a:t>bite</a:t>
            </a:r>
          </a:p>
          <a:p>
            <a:pPr lvl="1" algn="l" rtl="0"/>
            <a:r>
              <a:rPr lang="en-US" sz="1800" dirty="0" smtClean="0">
                <a:latin typeface="+mj-lt"/>
              </a:rPr>
              <a:t>subcutaneous </a:t>
            </a:r>
            <a:r>
              <a:rPr lang="en-US" sz="1800" dirty="0" smtClean="0">
                <a:latin typeface="+mj-lt"/>
              </a:rPr>
              <a:t>injection, </a:t>
            </a:r>
            <a:r>
              <a:rPr lang="en-US" sz="1800" dirty="0" smtClean="0">
                <a:latin typeface="+mj-lt"/>
              </a:rPr>
              <a:t> </a:t>
            </a:r>
            <a:r>
              <a:rPr lang="en-US" sz="1800" dirty="0" smtClean="0">
                <a:latin typeface="+mj-lt"/>
              </a:rPr>
              <a:t>operative incision</a:t>
            </a:r>
            <a:endParaRPr lang="en-US" sz="2000" dirty="0" smtClean="0">
              <a:latin typeface="+mj-lt"/>
            </a:endParaRPr>
          </a:p>
          <a:p>
            <a:pPr algn="l" rtl="0"/>
            <a:r>
              <a:rPr lang="en-US" sz="2000" dirty="0" smtClean="0">
                <a:latin typeface="+mj-lt"/>
              </a:rPr>
              <a:t>Recent </a:t>
            </a:r>
            <a:r>
              <a:rPr lang="en-US" sz="2000" dirty="0" smtClean="0">
                <a:latin typeface="+mj-lt"/>
              </a:rPr>
              <a:t>viral infection </a:t>
            </a:r>
            <a:r>
              <a:rPr lang="en-US" sz="2000" dirty="0" smtClean="0">
                <a:solidFill>
                  <a:srgbClr val="FF0000"/>
                </a:solidFill>
                <a:latin typeface="+mj-lt"/>
              </a:rPr>
              <a:t>rash</a:t>
            </a:r>
            <a:r>
              <a:rPr lang="en-US" sz="2000" dirty="0" smtClean="0">
                <a:latin typeface="+mj-lt"/>
              </a:rPr>
              <a:t> </a:t>
            </a:r>
            <a:r>
              <a:rPr lang="en-US" sz="2000" dirty="0" smtClean="0">
                <a:latin typeface="+mj-lt"/>
              </a:rPr>
              <a:t>(</a:t>
            </a:r>
            <a:r>
              <a:rPr lang="en-US" sz="2000" u="sng" dirty="0" smtClean="0">
                <a:solidFill>
                  <a:srgbClr val="FFC000"/>
                </a:solidFill>
                <a:latin typeface="+mj-lt"/>
              </a:rPr>
              <a:t>chickenpox</a:t>
            </a:r>
            <a:r>
              <a:rPr lang="en-US" sz="2000" dirty="0" smtClean="0">
                <a:latin typeface="+mj-lt"/>
              </a:rPr>
              <a:t>)</a:t>
            </a:r>
            <a:endParaRPr lang="en-US" sz="2000" dirty="0" smtClean="0">
              <a:latin typeface="+mj-lt"/>
            </a:endParaRPr>
          </a:p>
          <a:p>
            <a:pPr algn="l" rtl="0"/>
            <a:r>
              <a:rPr lang="en-US" sz="2000" dirty="0" smtClean="0">
                <a:latin typeface="+mj-lt"/>
              </a:rPr>
              <a:t>Steroids </a:t>
            </a:r>
          </a:p>
          <a:p>
            <a:pPr algn="l" rtl="0"/>
            <a:r>
              <a:rPr lang="en-US" sz="2000" dirty="0" smtClean="0">
                <a:latin typeface="+mj-lt"/>
              </a:rPr>
              <a:t>Alcoholism</a:t>
            </a:r>
          </a:p>
          <a:p>
            <a:pPr algn="l" rtl="0"/>
            <a:r>
              <a:rPr lang="en-US" sz="2000" dirty="0" smtClean="0">
                <a:latin typeface="+mj-lt"/>
              </a:rPr>
              <a:t>Malnutrition</a:t>
            </a:r>
          </a:p>
          <a:p>
            <a:pPr algn="l" rtl="0"/>
            <a:r>
              <a:rPr lang="en-US" sz="2000" dirty="0" smtClean="0">
                <a:latin typeface="+mj-lt"/>
              </a:rPr>
              <a:t>Idiopathic </a:t>
            </a:r>
          </a:p>
          <a:p>
            <a:pPr algn="l" rtl="0"/>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Signs and symptoms</a:t>
            </a:r>
            <a:endParaRPr lang="en-US" sz="2800"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31</a:t>
            </a:fld>
            <a:endParaRPr lang="ar-SA"/>
          </a:p>
        </p:txBody>
      </p:sp>
      <p:sp>
        <p:nvSpPr>
          <p:cNvPr id="4" name="Content Placeholder 3"/>
          <p:cNvSpPr>
            <a:spLocks noGrp="1"/>
          </p:cNvSpPr>
          <p:nvPr>
            <p:ph sz="quarter" idx="1"/>
          </p:nvPr>
        </p:nvSpPr>
        <p:spPr>
          <a:xfrm>
            <a:off x="457200" y="1268760"/>
            <a:ext cx="7859216" cy="4888200"/>
          </a:xfrm>
          <a:solidFill>
            <a:schemeClr val="accent1"/>
          </a:solidFill>
        </p:spPr>
        <p:txBody>
          <a:bodyPr>
            <a:normAutofit fontScale="92500" lnSpcReduction="10000"/>
          </a:bodyPr>
          <a:lstStyle/>
          <a:p>
            <a:pPr algn="l" rtl="0"/>
            <a:r>
              <a:rPr lang="en-US" dirty="0" smtClean="0"/>
              <a:t> </a:t>
            </a:r>
            <a:r>
              <a:rPr lang="en-US" sz="2000" dirty="0" smtClean="0">
                <a:latin typeface="+mj-lt"/>
              </a:rPr>
              <a:t>local, </a:t>
            </a:r>
            <a:r>
              <a:rPr lang="en-US" sz="2000" dirty="0" smtClean="0">
                <a:latin typeface="+mj-lt"/>
              </a:rPr>
              <a:t>at a site of </a:t>
            </a:r>
            <a:r>
              <a:rPr lang="en-US" sz="2000" dirty="0" smtClean="0">
                <a:solidFill>
                  <a:srgbClr val="FFFF00"/>
                </a:solidFill>
                <a:latin typeface="+mj-lt"/>
              </a:rPr>
              <a:t>trauma </a:t>
            </a:r>
            <a:endParaRPr lang="en-US" dirty="0" smtClean="0">
              <a:solidFill>
                <a:srgbClr val="FFFF00"/>
              </a:solidFill>
              <a:latin typeface="+mj-lt"/>
            </a:endParaRPr>
          </a:p>
          <a:p>
            <a:pPr lvl="1" algn="l" rtl="0"/>
            <a:r>
              <a:rPr lang="en-US" sz="2000" dirty="0" smtClean="0">
                <a:solidFill>
                  <a:srgbClr val="FFC000"/>
                </a:solidFill>
                <a:latin typeface="+mj-lt"/>
              </a:rPr>
              <a:t>severe ( surgery)</a:t>
            </a:r>
          </a:p>
          <a:p>
            <a:pPr lvl="1" algn="l" rtl="0"/>
            <a:r>
              <a:rPr lang="en-US" sz="2000" dirty="0" smtClean="0">
                <a:solidFill>
                  <a:srgbClr val="FFC000"/>
                </a:solidFill>
                <a:latin typeface="+mj-lt"/>
              </a:rPr>
              <a:t>Minor </a:t>
            </a:r>
            <a:r>
              <a:rPr lang="en-US" sz="1800" dirty="0" smtClean="0">
                <a:solidFill>
                  <a:srgbClr val="FFC000"/>
                </a:solidFill>
                <a:latin typeface="+mj-lt"/>
              </a:rPr>
              <a:t>(</a:t>
            </a:r>
            <a:r>
              <a:rPr lang="en-US" sz="1800" dirty="0" smtClean="0">
                <a:solidFill>
                  <a:srgbClr val="FFC000"/>
                </a:solidFill>
                <a:latin typeface="+mj-lt"/>
              </a:rPr>
              <a:t>puncture </a:t>
            </a:r>
            <a:r>
              <a:rPr lang="en-US" sz="1800" dirty="0" smtClean="0">
                <a:solidFill>
                  <a:srgbClr val="FFC000"/>
                </a:solidFill>
                <a:latin typeface="+mj-lt"/>
              </a:rPr>
              <a:t>wounds ,</a:t>
            </a:r>
            <a:r>
              <a:rPr lang="en-US" sz="1800" dirty="0" smtClean="0"/>
              <a:t> </a:t>
            </a:r>
            <a:r>
              <a:rPr lang="en-US" sz="2000" dirty="0" smtClean="0">
                <a:solidFill>
                  <a:srgbClr val="FFC000"/>
                </a:solidFill>
                <a:latin typeface="+mj-lt"/>
              </a:rPr>
              <a:t>insect </a:t>
            </a:r>
            <a:r>
              <a:rPr lang="en-US" sz="2000" dirty="0" smtClean="0">
                <a:solidFill>
                  <a:srgbClr val="FFC000"/>
                </a:solidFill>
                <a:latin typeface="+mj-lt"/>
              </a:rPr>
              <a:t>bites, </a:t>
            </a:r>
            <a:r>
              <a:rPr lang="en-US" sz="1800" dirty="0" smtClean="0">
                <a:solidFill>
                  <a:srgbClr val="FFC000"/>
                </a:solidFill>
                <a:latin typeface="+mj-lt"/>
              </a:rPr>
              <a:t>cuts, abrasions</a:t>
            </a:r>
            <a:r>
              <a:rPr lang="en-US" sz="1800" dirty="0" smtClean="0">
                <a:solidFill>
                  <a:srgbClr val="FFC000"/>
                </a:solidFill>
                <a:latin typeface="+mj-lt"/>
              </a:rPr>
              <a:t>)</a:t>
            </a:r>
            <a:endParaRPr lang="en-US" sz="2000" dirty="0" smtClean="0">
              <a:solidFill>
                <a:srgbClr val="FFC000"/>
              </a:solidFill>
              <a:latin typeface="+mj-lt"/>
            </a:endParaRPr>
          </a:p>
          <a:p>
            <a:pPr algn="l" rtl="0"/>
            <a:r>
              <a:rPr lang="en-US" sz="2000" dirty="0" smtClean="0">
                <a:latin typeface="+mj-lt"/>
              </a:rPr>
              <a:t>intense pain </a:t>
            </a:r>
            <a:r>
              <a:rPr lang="en-US" sz="2000" dirty="0" smtClean="0">
                <a:latin typeface="+mj-lt"/>
              </a:rPr>
              <a:t>in </a:t>
            </a:r>
            <a:r>
              <a:rPr lang="en-US" sz="2000" dirty="0" smtClean="0">
                <a:latin typeface="+mj-lt"/>
              </a:rPr>
              <a:t>excess </a:t>
            </a:r>
            <a:r>
              <a:rPr lang="en-US" sz="2000" dirty="0" smtClean="0">
                <a:latin typeface="+mj-lt"/>
              </a:rPr>
              <a:t>to external </a:t>
            </a:r>
            <a:r>
              <a:rPr lang="en-US" sz="2000" dirty="0" smtClean="0">
                <a:latin typeface="+mj-lt"/>
              </a:rPr>
              <a:t>appearance of the </a:t>
            </a:r>
            <a:r>
              <a:rPr lang="en-US" sz="2000" dirty="0" smtClean="0">
                <a:latin typeface="+mj-lt"/>
              </a:rPr>
              <a:t>skin</a:t>
            </a:r>
          </a:p>
          <a:p>
            <a:pPr algn="l" rtl="0"/>
            <a:r>
              <a:rPr lang="en-US" sz="2000" dirty="0" smtClean="0">
                <a:latin typeface="+mj-lt"/>
              </a:rPr>
              <a:t>Rapid progression </a:t>
            </a:r>
            <a:r>
              <a:rPr lang="en-US" sz="2000" dirty="0" smtClean="0">
                <a:latin typeface="+mj-lt"/>
              </a:rPr>
              <a:t>(within </a:t>
            </a:r>
            <a:r>
              <a:rPr lang="en-US" sz="2000" dirty="0" smtClean="0">
                <a:latin typeface="+mj-lt"/>
              </a:rPr>
              <a:t>hours)+ severe pain </a:t>
            </a:r>
          </a:p>
          <a:p>
            <a:pPr algn="l" rtl="0"/>
            <a:r>
              <a:rPr lang="en-US" sz="2000" dirty="0" smtClean="0">
                <a:latin typeface="+mj-lt"/>
              </a:rPr>
              <a:t>Fever ,</a:t>
            </a:r>
            <a:r>
              <a:rPr lang="en-US" sz="2000" dirty="0" smtClean="0"/>
              <a:t> </a:t>
            </a:r>
            <a:r>
              <a:rPr lang="en-US" sz="2000" dirty="0" smtClean="0">
                <a:latin typeface="+mj-lt"/>
              </a:rPr>
              <a:t>chills</a:t>
            </a:r>
            <a:r>
              <a:rPr lang="en-US" sz="2000" dirty="0" smtClean="0">
                <a:latin typeface="+mj-lt"/>
              </a:rPr>
              <a:t> (typical)</a:t>
            </a:r>
          </a:p>
          <a:p>
            <a:pPr algn="l" rtl="0"/>
            <a:r>
              <a:rPr lang="en-US" sz="2000" dirty="0" smtClean="0">
                <a:latin typeface="+mj-lt"/>
              </a:rPr>
              <a:t>Swelling , redness, hotness, gas </a:t>
            </a:r>
            <a:r>
              <a:rPr lang="en-US" sz="2000" dirty="0" smtClean="0">
                <a:latin typeface="+mj-lt"/>
              </a:rPr>
              <a:t>formation </a:t>
            </a:r>
            <a:endParaRPr lang="en-US" sz="2000" dirty="0" smtClean="0">
              <a:latin typeface="+mj-lt"/>
            </a:endParaRPr>
          </a:p>
          <a:p>
            <a:pPr algn="l" rtl="0"/>
            <a:r>
              <a:rPr lang="en-US" sz="2000" dirty="0" smtClean="0">
                <a:latin typeface="+mj-lt"/>
              </a:rPr>
              <a:t>Change in skin color or gangrene </a:t>
            </a:r>
          </a:p>
          <a:p>
            <a:pPr algn="l" rtl="0"/>
            <a:r>
              <a:rPr lang="en-US" sz="2000" dirty="0" smtClean="0">
                <a:latin typeface="+mj-lt"/>
              </a:rPr>
              <a:t>Diarrhea and </a:t>
            </a:r>
            <a:r>
              <a:rPr lang="en-US" sz="2000" dirty="0" smtClean="0">
                <a:latin typeface="+mj-lt"/>
              </a:rPr>
              <a:t>vomiting (</a:t>
            </a:r>
            <a:r>
              <a:rPr lang="en-US" sz="2000" dirty="0" smtClean="0">
                <a:latin typeface="+mj-lt"/>
              </a:rPr>
              <a:t>very </a:t>
            </a:r>
            <a:r>
              <a:rPr lang="en-US" sz="2000" dirty="0" smtClean="0">
                <a:latin typeface="+mj-lt"/>
              </a:rPr>
              <a:t>ill</a:t>
            </a:r>
            <a:r>
              <a:rPr lang="en-US" sz="2000" dirty="0" smtClean="0"/>
              <a:t>)</a:t>
            </a:r>
            <a:endParaRPr lang="en-US" sz="2000" dirty="0" smtClean="0">
              <a:latin typeface="+mj-lt"/>
            </a:endParaRPr>
          </a:p>
          <a:p>
            <a:pPr algn="l" rtl="0"/>
            <a:r>
              <a:rPr lang="en-US" sz="2000" dirty="0" smtClean="0">
                <a:latin typeface="+mj-lt"/>
              </a:rPr>
              <a:t>In the early stages, signs of inflammation may not be apparent </a:t>
            </a:r>
            <a:endParaRPr lang="en-US" sz="2000" dirty="0" smtClean="0">
              <a:latin typeface="+mj-lt"/>
            </a:endParaRPr>
          </a:p>
          <a:p>
            <a:pPr algn="l" rtl="0"/>
            <a:r>
              <a:rPr lang="en-US" sz="2000" dirty="0" smtClean="0">
                <a:latin typeface="+mj-lt"/>
              </a:rPr>
              <a:t>Blisters with </a:t>
            </a:r>
            <a:r>
              <a:rPr lang="en-US" sz="2000" dirty="0" smtClean="0">
                <a:latin typeface="+mj-lt"/>
              </a:rPr>
              <a:t>subsequent </a:t>
            </a:r>
            <a:r>
              <a:rPr lang="en-US" sz="2000" dirty="0" smtClean="0">
                <a:solidFill>
                  <a:srgbClr val="FFFF00"/>
                </a:solidFill>
                <a:latin typeface="+mj-lt"/>
              </a:rPr>
              <a:t>necrosis , </a:t>
            </a:r>
            <a:r>
              <a:rPr lang="en-US" sz="2000" dirty="0" smtClean="0">
                <a:solidFill>
                  <a:srgbClr val="FFC000"/>
                </a:solidFill>
                <a:latin typeface="+mj-lt"/>
              </a:rPr>
              <a:t>necrotic </a:t>
            </a:r>
            <a:r>
              <a:rPr lang="en-US" sz="2000" dirty="0" err="1" smtClean="0">
                <a:solidFill>
                  <a:srgbClr val="FFC000"/>
                </a:solidFill>
                <a:latin typeface="+mj-lt"/>
              </a:rPr>
              <a:t>eschars</a:t>
            </a:r>
            <a:endParaRPr lang="en-US" sz="2000" dirty="0" smtClean="0">
              <a:solidFill>
                <a:srgbClr val="FFC000"/>
              </a:solidFill>
              <a:latin typeface="+mj-lt"/>
            </a:endParaRPr>
          </a:p>
          <a:p>
            <a:pPr algn="l" rtl="0"/>
            <a:r>
              <a:rPr lang="en-US" sz="2000" dirty="0" smtClean="0">
                <a:solidFill>
                  <a:srgbClr val="FF0000"/>
                </a:solidFill>
              </a:rPr>
              <a:t>Shock  </a:t>
            </a:r>
            <a:r>
              <a:rPr lang="en-US" sz="2000" dirty="0" smtClean="0">
                <a:latin typeface="+mj-lt"/>
              </a:rPr>
              <a:t>organ failure</a:t>
            </a:r>
            <a:endParaRPr lang="en-US" sz="2000" dirty="0" smtClean="0">
              <a:solidFill>
                <a:srgbClr val="FF0000"/>
              </a:solidFill>
              <a:latin typeface="+mj-lt"/>
            </a:endParaRPr>
          </a:p>
          <a:p>
            <a:pPr algn="l" rtl="0"/>
            <a:r>
              <a:rPr lang="en-US" sz="2000" dirty="0" smtClean="0">
                <a:latin typeface="+mj-lt"/>
              </a:rPr>
              <a:t>Mortality </a:t>
            </a:r>
            <a:r>
              <a:rPr lang="en-US" sz="2000" dirty="0" smtClean="0">
                <a:latin typeface="+mj-lt"/>
              </a:rPr>
              <a:t>as </a:t>
            </a:r>
            <a:r>
              <a:rPr lang="en-US" sz="2000" dirty="0" smtClean="0">
                <a:latin typeface="+mj-lt"/>
              </a:rPr>
              <a:t>high as 73 </a:t>
            </a:r>
            <a:r>
              <a:rPr lang="en-US" sz="2000" dirty="0" smtClean="0">
                <a:latin typeface="+mj-lt"/>
              </a:rPr>
              <a:t>% if untreated</a:t>
            </a:r>
            <a:endParaRPr lang="en-US" sz="2000" dirty="0" smtClean="0">
              <a:solidFill>
                <a:srgbClr val="FFFF00"/>
              </a:solidFill>
              <a:latin typeface="+mj-lt"/>
            </a:endParaRPr>
          </a:p>
          <a:p>
            <a:pPr algn="l" rtl="0"/>
            <a:endParaRPr lang="en-US" sz="2000" dirty="0" smtClean="0">
              <a:solidFill>
                <a:srgbClr val="FFFF00"/>
              </a:solidFill>
              <a:latin typeface="+mj-lt"/>
            </a:endParaRPr>
          </a:p>
          <a:p>
            <a:pPr algn="l" rtl="0"/>
            <a:endParaRPr lang="en-US" sz="2000" dirty="0" smtClean="0">
              <a:solidFill>
                <a:srgbClr val="FFFF00"/>
              </a:solidFill>
            </a:endParaRPr>
          </a:p>
          <a:p>
            <a:pPr algn="l" rtl="0"/>
            <a:endParaRPr lang="en-US" sz="2000" dirty="0">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96136" y="548680"/>
            <a:ext cx="2279848" cy="594320"/>
          </a:xfrm>
        </p:spPr>
        <p:style>
          <a:lnRef idx="1">
            <a:schemeClr val="accent3"/>
          </a:lnRef>
          <a:fillRef idx="3">
            <a:schemeClr val="accent3"/>
          </a:fillRef>
          <a:effectRef idx="2">
            <a:schemeClr val="accent3"/>
          </a:effectRef>
          <a:fontRef idx="minor">
            <a:schemeClr val="lt1"/>
          </a:fontRef>
        </p:style>
        <p:txBody>
          <a:bodyPr/>
          <a:lstStyle/>
          <a:p>
            <a:r>
              <a:rPr lang="en-US" sz="2400" dirty="0" smtClean="0">
                <a:latin typeface="+mj-lt"/>
              </a:rPr>
              <a:t>Case history </a:t>
            </a:r>
            <a:endParaRPr lang="en-US" sz="2400" dirty="0">
              <a:latin typeface="+mj-lt"/>
            </a:endParaRPr>
          </a:p>
        </p:txBody>
      </p:sp>
      <p:sp>
        <p:nvSpPr>
          <p:cNvPr id="8" name="Text Placeholder 7"/>
          <p:cNvSpPr>
            <a:spLocks noGrp="1"/>
          </p:cNvSpPr>
          <p:nvPr>
            <p:ph type="body" idx="2"/>
          </p:nvPr>
        </p:nvSpPr>
        <p:spPr>
          <a:xfrm>
            <a:off x="5796136" y="1340768"/>
            <a:ext cx="3168352" cy="4721895"/>
          </a:xfrm>
        </p:spPr>
        <p:style>
          <a:lnRef idx="1">
            <a:schemeClr val="accent6"/>
          </a:lnRef>
          <a:fillRef idx="2">
            <a:schemeClr val="accent6"/>
          </a:fillRef>
          <a:effectRef idx="1">
            <a:schemeClr val="accent6"/>
          </a:effectRef>
          <a:fontRef idx="minor">
            <a:schemeClr val="dk1"/>
          </a:fontRef>
        </p:style>
        <p:txBody>
          <a:bodyPr>
            <a:noAutofit/>
          </a:bodyPr>
          <a:lstStyle/>
          <a:p>
            <a:pPr algn="l" rtl="0"/>
            <a:r>
              <a:rPr lang="en-US" dirty="0" smtClean="0">
                <a:solidFill>
                  <a:schemeClr val="tx1"/>
                </a:solidFill>
                <a:latin typeface="+mj-lt"/>
              </a:rPr>
              <a:t>Necrotizing fasciitis and </a:t>
            </a:r>
            <a:r>
              <a:rPr lang="en-US" dirty="0" err="1" smtClean="0">
                <a:solidFill>
                  <a:schemeClr val="tx1"/>
                </a:solidFill>
                <a:latin typeface="+mj-lt"/>
              </a:rPr>
              <a:t>clostridial</a:t>
            </a:r>
            <a:r>
              <a:rPr lang="en-US" dirty="0" smtClean="0">
                <a:solidFill>
                  <a:schemeClr val="tx1"/>
                </a:solidFill>
                <a:latin typeface="+mj-lt"/>
              </a:rPr>
              <a:t> </a:t>
            </a:r>
            <a:r>
              <a:rPr lang="en-US" dirty="0" err="1" smtClean="0">
                <a:solidFill>
                  <a:schemeClr val="tx1"/>
                </a:solidFill>
                <a:latin typeface="+mj-lt"/>
              </a:rPr>
              <a:t>myonecrosis</a:t>
            </a:r>
            <a:r>
              <a:rPr lang="en-US" dirty="0" smtClean="0">
                <a:solidFill>
                  <a:schemeClr val="tx1"/>
                </a:solidFill>
                <a:latin typeface="+mj-lt"/>
              </a:rPr>
              <a:t> due to infection with </a:t>
            </a:r>
            <a:r>
              <a:rPr lang="en-US" i="1" dirty="0" smtClean="0">
                <a:solidFill>
                  <a:schemeClr val="tx1"/>
                </a:solidFill>
                <a:latin typeface="+mj-lt"/>
              </a:rPr>
              <a:t>Clostridium </a:t>
            </a:r>
            <a:r>
              <a:rPr lang="en-US" i="1" dirty="0" err="1" smtClean="0">
                <a:solidFill>
                  <a:schemeClr val="tx1"/>
                </a:solidFill>
                <a:latin typeface="+mj-lt"/>
              </a:rPr>
              <a:t>septicum</a:t>
            </a:r>
            <a:r>
              <a:rPr lang="en-US" dirty="0" smtClean="0">
                <a:solidFill>
                  <a:schemeClr val="tx1"/>
                </a:solidFill>
                <a:latin typeface="+mj-lt"/>
              </a:rPr>
              <a:t>. The patient required multiple extensive </a:t>
            </a:r>
            <a:r>
              <a:rPr lang="en-US" dirty="0" err="1" smtClean="0">
                <a:solidFill>
                  <a:schemeClr val="tx1"/>
                </a:solidFill>
                <a:latin typeface="+mj-lt"/>
              </a:rPr>
              <a:t>debridements</a:t>
            </a:r>
            <a:r>
              <a:rPr lang="en-US" dirty="0" smtClean="0">
                <a:solidFill>
                  <a:schemeClr val="tx1"/>
                </a:solidFill>
                <a:latin typeface="+mj-lt"/>
              </a:rPr>
              <a:t> down to bone (see </a:t>
            </a:r>
            <a:r>
              <a:rPr lang="en-US" dirty="0" smtClean="0">
                <a:solidFill>
                  <a:schemeClr val="tx1"/>
                </a:solidFill>
                <a:latin typeface="+mj-lt"/>
              </a:rPr>
              <a:t>image), </a:t>
            </a:r>
            <a:r>
              <a:rPr lang="en-US" dirty="0" smtClean="0">
                <a:solidFill>
                  <a:schemeClr val="tx1"/>
                </a:solidFill>
                <a:latin typeface="+mj-lt"/>
              </a:rPr>
              <a:t>but did not survive the severe infection with severe septic shock. Blood and wound cultures were positive for the organism. At autopsy, an occult colonic malignancy was also noted--presumably the source for her infection.</a:t>
            </a:r>
            <a:endParaRPr lang="en-US" dirty="0">
              <a:solidFill>
                <a:schemeClr val="tx1"/>
              </a:solidFill>
              <a:latin typeface="+mj-lt"/>
            </a:endParaRPr>
          </a:p>
        </p:txBody>
      </p:sp>
      <p:sp>
        <p:nvSpPr>
          <p:cNvPr id="2" name="Slide Number Placeholder 1"/>
          <p:cNvSpPr>
            <a:spLocks noGrp="1"/>
          </p:cNvSpPr>
          <p:nvPr>
            <p:ph type="sldNum" sz="quarter" idx="12"/>
          </p:nvPr>
        </p:nvSpPr>
        <p:spPr/>
        <p:txBody>
          <a:bodyPr/>
          <a:lstStyle/>
          <a:p>
            <a:fld id="{C6896A99-D66E-4861-80B0-E738C08901FB}" type="slidenum">
              <a:rPr lang="ar-SA" smtClean="0"/>
              <a:pPr/>
              <a:t>32</a:t>
            </a:fld>
            <a:endParaRPr lang="ar-SA"/>
          </a:p>
        </p:txBody>
      </p:sp>
      <p:pic>
        <p:nvPicPr>
          <p:cNvPr id="1026" name="Picture 2" descr="C:\Documents and Settings\Dr.Fauzia\My Documents\My Pictures\Case8a.jpg"/>
          <p:cNvPicPr>
            <a:picLocks noGrp="1" noChangeAspect="1" noChangeArrowheads="1"/>
          </p:cNvPicPr>
          <p:nvPr>
            <p:ph sz="quarter" idx="1"/>
          </p:nvPr>
        </p:nvPicPr>
        <p:blipFill>
          <a:blip r:embed="rId2" cstate="print"/>
          <a:srcRect/>
          <a:stretch>
            <a:fillRect/>
          </a:stretch>
        </p:blipFill>
        <p:spPr bwMode="auto">
          <a:xfrm>
            <a:off x="395536" y="332656"/>
            <a:ext cx="4752527" cy="3123727"/>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1027" name="Picture 3" descr="C:\Documents and Settings\Dr.Fauzia\My Documents\My Pictures\Case8b.jpg"/>
          <p:cNvPicPr>
            <a:picLocks noChangeAspect="1" noChangeArrowheads="1"/>
          </p:cNvPicPr>
          <p:nvPr/>
        </p:nvPicPr>
        <p:blipFill>
          <a:blip r:embed="rId3" cstate="print"/>
          <a:srcRect/>
          <a:stretch>
            <a:fillRect/>
          </a:stretch>
        </p:blipFill>
        <p:spPr bwMode="auto">
          <a:xfrm>
            <a:off x="395536" y="3501008"/>
            <a:ext cx="4752528" cy="2808312"/>
          </a:xfrm>
          <a:prstGeom prst="rect">
            <a:avLst/>
          </a:prstGeom>
        </p:spPr>
        <p:style>
          <a:lnRef idx="1">
            <a:schemeClr val="dk1"/>
          </a:lnRef>
          <a:fillRef idx="3">
            <a:schemeClr val="dk1"/>
          </a:fillRef>
          <a:effectRef idx="2">
            <a:schemeClr val="dk1"/>
          </a:effectRef>
          <a:fontRef idx="minor">
            <a:schemeClr val="lt1"/>
          </a:fontRef>
        </p:style>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2514600" cy="838200"/>
          </a:xfrm>
        </p:spPr>
        <p:txBody>
          <a:bodyPr/>
          <a:lstStyle/>
          <a:p>
            <a:r>
              <a:rPr lang="en-US" dirty="0" smtClean="0"/>
              <a:t>CA-MRSA </a:t>
            </a:r>
            <a:endParaRPr lang="en-US" dirty="0"/>
          </a:p>
        </p:txBody>
      </p:sp>
      <p:sp>
        <p:nvSpPr>
          <p:cNvPr id="3" name="Text Placeholder 2"/>
          <p:cNvSpPr>
            <a:spLocks noGrp="1"/>
          </p:cNvSpPr>
          <p:nvPr>
            <p:ph type="body" idx="2"/>
          </p:nvPr>
        </p:nvSpPr>
        <p:spPr>
          <a:xfrm>
            <a:off x="6228184" y="1268760"/>
            <a:ext cx="2514600" cy="1201688"/>
          </a:xfrm>
        </p:spPr>
        <p:txBody>
          <a:bodyPr/>
          <a:lstStyle/>
          <a:p>
            <a:pPr algn="l" rtl="0"/>
            <a:r>
              <a:rPr lang="en-US" dirty="0" smtClean="0"/>
              <a:t>Clinical Findings </a:t>
            </a:r>
            <a:r>
              <a:rPr lang="en-US" dirty="0" smtClean="0"/>
              <a:t>in a Patient with </a:t>
            </a:r>
            <a:r>
              <a:rPr lang="en-US" dirty="0" smtClean="0"/>
              <a:t>Community-Acquired  </a:t>
            </a:r>
            <a:r>
              <a:rPr lang="en-US" dirty="0" smtClean="0"/>
              <a:t>MRSA Infection</a:t>
            </a:r>
            <a:r>
              <a:rPr lang="en-US" dirty="0" smtClean="0"/>
              <a:t>.</a:t>
            </a:r>
          </a:p>
          <a:p>
            <a:pPr algn="l" rtl="0"/>
            <a:endParaRPr lang="en-US" dirty="0" smtClean="0"/>
          </a:p>
          <a:p>
            <a:pPr algn="l" rtl="0"/>
            <a:endParaRPr lang="en-US" dirty="0"/>
          </a:p>
        </p:txBody>
      </p:sp>
      <p:sp>
        <p:nvSpPr>
          <p:cNvPr id="4" name="Slide Number Placeholder 3"/>
          <p:cNvSpPr>
            <a:spLocks noGrp="1"/>
          </p:cNvSpPr>
          <p:nvPr>
            <p:ph type="sldNum" sz="quarter" idx="12"/>
          </p:nvPr>
        </p:nvSpPr>
        <p:spPr/>
        <p:txBody>
          <a:bodyPr/>
          <a:lstStyle/>
          <a:p>
            <a:fld id="{C6896A99-D66E-4861-80B0-E738C08901FB}" type="slidenum">
              <a:rPr lang="ar-SA" smtClean="0"/>
              <a:pPr/>
              <a:t>33</a:t>
            </a:fld>
            <a:endParaRPr lang="ar-SA"/>
          </a:p>
        </p:txBody>
      </p:sp>
      <p:pic>
        <p:nvPicPr>
          <p:cNvPr id="3073" name="Picture 1" descr="C:\Documents and Settings\Dr.Fauzia\My Documents\My Pictures\Necrotizing_Fasciitis_1_030302.jpg"/>
          <p:cNvPicPr>
            <a:picLocks noGrp="1" noChangeAspect="1" noChangeArrowheads="1"/>
          </p:cNvPicPr>
          <p:nvPr>
            <p:ph sz="quarter" idx="1"/>
          </p:nvPr>
        </p:nvPicPr>
        <p:blipFill>
          <a:blip r:embed="rId2" cstate="print"/>
          <a:srcRect/>
          <a:stretch>
            <a:fillRect/>
          </a:stretch>
        </p:blipFill>
        <p:spPr bwMode="auto">
          <a:xfrm>
            <a:off x="304800" y="1340768"/>
            <a:ext cx="5715000" cy="4248472"/>
          </a:xfrm>
          <a:prstGeom prst="rect">
            <a:avLst/>
          </a:prstGeom>
          <a:noFill/>
        </p:spPr>
      </p:pic>
      <p:pic>
        <p:nvPicPr>
          <p:cNvPr id="3074" name="Picture 2" descr="C:\Documents and Settings\Dr.Fauzia\My Documents\My Pictures\staph-1.jpg"/>
          <p:cNvPicPr>
            <a:picLocks noChangeAspect="1" noChangeArrowheads="1"/>
          </p:cNvPicPr>
          <p:nvPr/>
        </p:nvPicPr>
        <p:blipFill>
          <a:blip r:embed="rId3" cstate="print"/>
          <a:srcRect/>
          <a:stretch>
            <a:fillRect/>
          </a:stretch>
        </p:blipFill>
        <p:spPr bwMode="auto">
          <a:xfrm>
            <a:off x="6156176" y="2348880"/>
            <a:ext cx="2779961" cy="295232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896A99-D66E-4861-80B0-E738C08901FB}" type="slidenum">
              <a:rPr lang="ar-SA" smtClean="0"/>
              <a:pPr/>
              <a:t>34</a:t>
            </a:fld>
            <a:endParaRPr lang="ar-SA"/>
          </a:p>
        </p:txBody>
      </p:sp>
      <p:pic>
        <p:nvPicPr>
          <p:cNvPr id="2051" name="Picture 3" descr="C:\Documents and Settings\Dr.Fauzia\My Documents\My Pictures\necfasc.jpg"/>
          <p:cNvPicPr>
            <a:picLocks noChangeAspect="1" noChangeArrowheads="1"/>
          </p:cNvPicPr>
          <p:nvPr/>
        </p:nvPicPr>
        <p:blipFill>
          <a:blip r:embed="rId2" cstate="print"/>
          <a:srcRect/>
          <a:stretch>
            <a:fillRect/>
          </a:stretch>
        </p:blipFill>
        <p:spPr bwMode="auto">
          <a:xfrm>
            <a:off x="1403648" y="764704"/>
            <a:ext cx="6192688" cy="4968552"/>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t>Pathophysiology</a:t>
            </a:r>
            <a:endParaRPr lang="en-US" sz="2800"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35</a:t>
            </a:fld>
            <a:endParaRPr lang="ar-SA"/>
          </a:p>
        </p:txBody>
      </p:sp>
      <p:sp>
        <p:nvSpPr>
          <p:cNvPr id="4" name="Content Placeholder 3"/>
          <p:cNvSpPr>
            <a:spLocks noGrp="1"/>
          </p:cNvSpPr>
          <p:nvPr>
            <p:ph sz="quarter" idx="1"/>
          </p:nvPr>
        </p:nvSpPr>
        <p:spPr>
          <a:xfrm>
            <a:off x="395536" y="1628800"/>
            <a:ext cx="7211144" cy="4672176"/>
          </a:xfrm>
        </p:spPr>
        <p:txBody>
          <a:bodyPr>
            <a:normAutofit/>
          </a:bodyPr>
          <a:lstStyle/>
          <a:p>
            <a:pPr algn="l" rtl="0"/>
            <a:r>
              <a:rPr lang="en-US" sz="2400" dirty="0" smtClean="0">
                <a:latin typeface="+mj-lt"/>
              </a:rPr>
              <a:t>destruction of skin and muscle by releasing </a:t>
            </a:r>
            <a:r>
              <a:rPr lang="en-US" sz="2400" dirty="0" smtClean="0">
                <a:latin typeface="+mj-lt"/>
              </a:rPr>
              <a:t>toxins</a:t>
            </a:r>
          </a:p>
          <a:p>
            <a:pPr lvl="1" algn="l" rtl="0"/>
            <a:r>
              <a:rPr lang="en-US" sz="2400" dirty="0" smtClean="0">
                <a:solidFill>
                  <a:srgbClr val="7030A0"/>
                </a:solidFill>
                <a:latin typeface="+mj-lt"/>
              </a:rPr>
              <a:t>Streptococcal </a:t>
            </a:r>
            <a:r>
              <a:rPr lang="en-US" sz="2400" dirty="0" err="1" smtClean="0">
                <a:solidFill>
                  <a:srgbClr val="7030A0"/>
                </a:solidFill>
                <a:latin typeface="+mj-lt"/>
              </a:rPr>
              <a:t>pyogenic</a:t>
            </a:r>
            <a:r>
              <a:rPr lang="en-US" sz="2400" dirty="0" smtClean="0">
                <a:solidFill>
                  <a:srgbClr val="7030A0"/>
                </a:solidFill>
                <a:latin typeface="+mj-lt"/>
              </a:rPr>
              <a:t> </a:t>
            </a:r>
            <a:r>
              <a:rPr lang="en-US" sz="2400" dirty="0" err="1" smtClean="0">
                <a:solidFill>
                  <a:srgbClr val="7030A0"/>
                </a:solidFill>
                <a:latin typeface="+mj-lt"/>
              </a:rPr>
              <a:t>exotoxins</a:t>
            </a:r>
            <a:endParaRPr lang="en-US" sz="2400" dirty="0" smtClean="0">
              <a:solidFill>
                <a:srgbClr val="7030A0"/>
              </a:solidFill>
              <a:latin typeface="+mj-lt"/>
            </a:endParaRPr>
          </a:p>
          <a:p>
            <a:pPr lvl="1" algn="l" rtl="0"/>
            <a:r>
              <a:rPr lang="en-US" sz="2400" dirty="0" err="1" smtClean="0">
                <a:solidFill>
                  <a:srgbClr val="7030A0"/>
                </a:solidFill>
                <a:latin typeface="+mj-lt"/>
              </a:rPr>
              <a:t>Superantigen</a:t>
            </a:r>
            <a:endParaRPr lang="en-US" sz="2400" dirty="0" smtClean="0">
              <a:solidFill>
                <a:srgbClr val="7030A0"/>
              </a:solidFill>
              <a:latin typeface="+mj-lt"/>
            </a:endParaRPr>
          </a:p>
          <a:p>
            <a:pPr lvl="2" algn="l" rtl="0"/>
            <a:r>
              <a:rPr lang="en-US" sz="1800" dirty="0" smtClean="0">
                <a:latin typeface="+mj-lt"/>
              </a:rPr>
              <a:t>non-specific activation of </a:t>
            </a:r>
            <a:r>
              <a:rPr lang="en-US" sz="1800" dirty="0" smtClean="0">
                <a:solidFill>
                  <a:srgbClr val="FFC000"/>
                </a:solidFill>
                <a:latin typeface="+mj-lt"/>
              </a:rPr>
              <a:t>T-cells</a:t>
            </a:r>
          </a:p>
          <a:p>
            <a:pPr lvl="2" algn="l" rtl="0"/>
            <a:r>
              <a:rPr lang="en-US" dirty="0" smtClean="0">
                <a:latin typeface="+mj-lt"/>
              </a:rPr>
              <a:t>overproduction of </a:t>
            </a:r>
            <a:r>
              <a:rPr lang="en-US" dirty="0" smtClean="0">
                <a:solidFill>
                  <a:srgbClr val="FFC000"/>
                </a:solidFill>
                <a:latin typeface="+mj-lt"/>
              </a:rPr>
              <a:t>cytokines</a:t>
            </a:r>
          </a:p>
          <a:p>
            <a:pPr lvl="2" algn="l" rtl="0"/>
            <a:r>
              <a:rPr lang="en-US" dirty="0" smtClean="0">
                <a:latin typeface="+mj-lt"/>
              </a:rPr>
              <a:t>severe </a:t>
            </a:r>
            <a:r>
              <a:rPr lang="en-US" dirty="0" smtClean="0">
                <a:latin typeface="+mj-lt"/>
              </a:rPr>
              <a:t>systemic illness </a:t>
            </a:r>
            <a:r>
              <a:rPr lang="en-US" dirty="0" smtClean="0">
                <a:solidFill>
                  <a:srgbClr val="FFC000"/>
                </a:solidFill>
                <a:latin typeface="+mj-lt"/>
              </a:rPr>
              <a:t>(Toxic shock </a:t>
            </a:r>
            <a:r>
              <a:rPr lang="en-US" dirty="0" smtClean="0">
                <a:solidFill>
                  <a:srgbClr val="FFC000"/>
                </a:solidFill>
                <a:latin typeface="+mj-lt"/>
              </a:rPr>
              <a:t>syndrome</a:t>
            </a:r>
            <a:r>
              <a:rPr lang="en-US" dirty="0" smtClean="0">
                <a:solidFill>
                  <a:srgbClr val="FFC000"/>
                </a:solidFill>
                <a:latin typeface="+mj-lt"/>
              </a:rPr>
              <a:t>)</a:t>
            </a:r>
            <a:endParaRPr lang="en-US" dirty="0">
              <a:solidFill>
                <a:srgbClr val="FFC000"/>
              </a:solidFill>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2514600" cy="594320"/>
          </a:xfrm>
        </p:spPr>
        <p:txBody>
          <a:bodyPr/>
          <a:lstStyle/>
          <a:p>
            <a:r>
              <a:rPr lang="en-US" sz="2800" dirty="0" smtClean="0">
                <a:latin typeface="+mj-lt"/>
              </a:rPr>
              <a:t>Diagnosis</a:t>
            </a:r>
            <a:r>
              <a:rPr lang="en-US" sz="3200" dirty="0" smtClean="0">
                <a:latin typeface="+mj-lt"/>
              </a:rPr>
              <a:t> </a:t>
            </a:r>
            <a:endParaRPr lang="en-US" sz="3200" dirty="0">
              <a:latin typeface="+mj-lt"/>
            </a:endParaRPr>
          </a:p>
        </p:txBody>
      </p:sp>
      <p:sp>
        <p:nvSpPr>
          <p:cNvPr id="6" name="Text Placeholder 5"/>
          <p:cNvSpPr>
            <a:spLocks noGrp="1"/>
          </p:cNvSpPr>
          <p:nvPr>
            <p:ph type="body" idx="2"/>
          </p:nvPr>
        </p:nvSpPr>
        <p:spPr/>
        <p:txBody>
          <a:bodyPr/>
          <a:lstStyle/>
          <a:p>
            <a:pPr algn="l" rtl="0"/>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36</a:t>
            </a:fld>
            <a:endParaRPr lang="ar-SA"/>
          </a:p>
        </p:txBody>
      </p:sp>
      <p:sp>
        <p:nvSpPr>
          <p:cNvPr id="4" name="Content Placeholder 3"/>
          <p:cNvSpPr>
            <a:spLocks noGrp="1"/>
          </p:cNvSpPr>
          <p:nvPr>
            <p:ph sz="quarter" idx="1"/>
          </p:nvPr>
        </p:nvSpPr>
        <p:spPr>
          <a:xfrm>
            <a:off x="179512" y="692696"/>
            <a:ext cx="5544616" cy="5688632"/>
          </a:xfrm>
          <a:solidFill>
            <a:schemeClr val="accent2">
              <a:lumMod val="75000"/>
            </a:schemeClr>
          </a:solidFill>
        </p:spPr>
        <p:txBody>
          <a:bodyPr>
            <a:normAutofit lnSpcReduction="10000"/>
          </a:bodyPr>
          <a:lstStyle/>
          <a:p>
            <a:pPr algn="l" rtl="0"/>
            <a:r>
              <a:rPr lang="en-US" sz="2400" dirty="0" smtClean="0">
                <a:solidFill>
                  <a:schemeClr val="bg1"/>
                </a:solidFill>
                <a:latin typeface="+mj-lt"/>
              </a:rPr>
              <a:t>A delay in diagnosis is associated with a grave prognosis and increased mortality</a:t>
            </a:r>
            <a:endParaRPr lang="en-US" sz="2400" dirty="0" smtClean="0">
              <a:solidFill>
                <a:schemeClr val="bg1"/>
              </a:solidFill>
              <a:latin typeface="+mj-lt"/>
            </a:endParaRPr>
          </a:p>
          <a:p>
            <a:pPr algn="l" rtl="0"/>
            <a:r>
              <a:rPr lang="en-US" sz="2400" dirty="0" smtClean="0">
                <a:latin typeface="+mj-lt"/>
              </a:rPr>
              <a:t>Clinical-</a:t>
            </a:r>
            <a:r>
              <a:rPr lang="en-US" sz="2000" u="sng" dirty="0" smtClean="0">
                <a:solidFill>
                  <a:srgbClr val="7030A0"/>
                </a:solidFill>
              </a:rPr>
              <a:t>h</a:t>
            </a:r>
            <a:r>
              <a:rPr lang="en-US" sz="2000" u="sng" dirty="0" smtClean="0">
                <a:solidFill>
                  <a:srgbClr val="7030A0"/>
                </a:solidFill>
                <a:latin typeface="+mj-lt"/>
              </a:rPr>
              <a:t>igh index of suspicion </a:t>
            </a:r>
            <a:endParaRPr lang="en-US" sz="2400" u="sng" dirty="0" smtClean="0">
              <a:solidFill>
                <a:srgbClr val="7030A0"/>
              </a:solidFill>
              <a:latin typeface="+mj-lt"/>
            </a:endParaRPr>
          </a:p>
          <a:p>
            <a:pPr algn="l" rtl="0"/>
            <a:r>
              <a:rPr lang="en-US" sz="2400" dirty="0" smtClean="0">
                <a:latin typeface="+mj-lt"/>
              </a:rPr>
              <a:t>Blood tests </a:t>
            </a:r>
          </a:p>
          <a:p>
            <a:pPr lvl="1" algn="l" rtl="0"/>
            <a:r>
              <a:rPr lang="en-US" sz="2000" dirty="0" smtClean="0">
                <a:solidFill>
                  <a:srgbClr val="FFC000"/>
                </a:solidFill>
                <a:latin typeface="+mj-lt"/>
              </a:rPr>
              <a:t>CBC-WBC , differential</a:t>
            </a:r>
            <a:r>
              <a:rPr lang="en-US" sz="2000" dirty="0" smtClean="0"/>
              <a:t> </a:t>
            </a:r>
            <a:r>
              <a:rPr lang="en-US" sz="2000" dirty="0" smtClean="0">
                <a:solidFill>
                  <a:srgbClr val="FFC000"/>
                </a:solidFill>
              </a:rPr>
              <a:t>,</a:t>
            </a:r>
            <a:r>
              <a:rPr lang="en-US" sz="2000" dirty="0" smtClean="0"/>
              <a:t> </a:t>
            </a:r>
            <a:r>
              <a:rPr lang="en-US" sz="2000" dirty="0" smtClean="0">
                <a:solidFill>
                  <a:srgbClr val="FFC000"/>
                </a:solidFill>
                <a:latin typeface="+mj-lt"/>
              </a:rPr>
              <a:t>ESR </a:t>
            </a:r>
          </a:p>
          <a:p>
            <a:pPr lvl="1" algn="l" rtl="0"/>
            <a:r>
              <a:rPr lang="en-US" sz="2000" dirty="0" smtClean="0">
                <a:solidFill>
                  <a:srgbClr val="FFC000"/>
                </a:solidFill>
                <a:latin typeface="+mj-lt"/>
              </a:rPr>
              <a:t>BUN (</a:t>
            </a:r>
            <a:r>
              <a:rPr lang="en-US" sz="2000" dirty="0" smtClean="0">
                <a:solidFill>
                  <a:srgbClr val="FFC000"/>
                </a:solidFill>
                <a:latin typeface="+mj-lt"/>
              </a:rPr>
              <a:t>blood urea nitrogen</a:t>
            </a:r>
            <a:r>
              <a:rPr lang="en-US" sz="2000" dirty="0" smtClean="0">
                <a:solidFill>
                  <a:srgbClr val="FFC000"/>
                </a:solidFill>
                <a:latin typeface="+mj-lt"/>
              </a:rPr>
              <a:t>)</a:t>
            </a:r>
            <a:endParaRPr lang="en-US" sz="2000" dirty="0" smtClean="0">
              <a:solidFill>
                <a:srgbClr val="FFC000"/>
              </a:solidFill>
              <a:latin typeface="+mj-lt"/>
            </a:endParaRPr>
          </a:p>
          <a:p>
            <a:pPr algn="l" rtl="0"/>
            <a:r>
              <a:rPr lang="en-US" sz="2400" dirty="0" smtClean="0">
                <a:latin typeface="+mj-lt"/>
              </a:rPr>
              <a:t>Surgery debridement- amputation</a:t>
            </a:r>
          </a:p>
          <a:p>
            <a:pPr algn="l" rtl="0"/>
            <a:r>
              <a:rPr lang="en-US" sz="2400" dirty="0" smtClean="0">
                <a:latin typeface="+mj-lt"/>
              </a:rPr>
              <a:t>Radiographic studies</a:t>
            </a:r>
          </a:p>
          <a:p>
            <a:pPr lvl="1" algn="l" rtl="0"/>
            <a:r>
              <a:rPr lang="en-US" sz="2100" dirty="0" smtClean="0">
                <a:latin typeface="+mj-lt"/>
              </a:rPr>
              <a:t>X-rays : </a:t>
            </a:r>
            <a:r>
              <a:rPr lang="en-US" sz="2000" dirty="0" smtClean="0">
                <a:latin typeface="+mj-lt"/>
              </a:rPr>
              <a:t>subcutaneous gases</a:t>
            </a:r>
            <a:endParaRPr lang="en-US" sz="2100" dirty="0" smtClean="0">
              <a:latin typeface="+mj-lt"/>
            </a:endParaRPr>
          </a:p>
          <a:p>
            <a:pPr lvl="1" algn="l" rtl="0"/>
            <a:r>
              <a:rPr lang="en-US" sz="2100" dirty="0" smtClean="0">
                <a:latin typeface="+mj-lt"/>
              </a:rPr>
              <a:t>Doppler  CT</a:t>
            </a:r>
            <a:r>
              <a:rPr lang="en-US" sz="2100" dirty="0" smtClean="0">
                <a:latin typeface="+mj-lt"/>
              </a:rPr>
              <a:t> </a:t>
            </a:r>
            <a:r>
              <a:rPr lang="en-US" sz="2100" dirty="0" smtClean="0">
                <a:latin typeface="+mj-lt"/>
              </a:rPr>
              <a:t>or MRI</a:t>
            </a:r>
          </a:p>
          <a:p>
            <a:pPr algn="l" rtl="0"/>
            <a:r>
              <a:rPr lang="en-US" sz="2400" dirty="0" smtClean="0">
                <a:latin typeface="+mj-lt"/>
              </a:rPr>
              <a:t>Microbiology</a:t>
            </a:r>
          </a:p>
          <a:p>
            <a:pPr lvl="1" algn="l" rtl="0"/>
            <a:r>
              <a:rPr lang="en-US" dirty="0" smtClean="0">
                <a:solidFill>
                  <a:srgbClr val="FFC000"/>
                </a:solidFill>
                <a:latin typeface="+mj-lt"/>
              </a:rPr>
              <a:t>Culture &amp;</a:t>
            </a:r>
            <a:r>
              <a:rPr lang="en-US" dirty="0" smtClean="0">
                <a:solidFill>
                  <a:srgbClr val="FFC000"/>
                </a:solidFill>
                <a:latin typeface="+mj-lt"/>
              </a:rPr>
              <a:t>Gram's </a:t>
            </a:r>
            <a:r>
              <a:rPr lang="en-US" dirty="0" smtClean="0">
                <a:solidFill>
                  <a:srgbClr val="FFC000"/>
                </a:solidFill>
                <a:latin typeface="+mj-lt"/>
              </a:rPr>
              <a:t>stain</a:t>
            </a:r>
          </a:p>
          <a:p>
            <a:pPr lvl="2" algn="l" rtl="0"/>
            <a:r>
              <a:rPr lang="en-US" dirty="0" smtClean="0">
                <a:solidFill>
                  <a:srgbClr val="FFC000"/>
                </a:solidFill>
                <a:latin typeface="+mj-lt"/>
              </a:rPr>
              <a:t> </a:t>
            </a:r>
            <a:r>
              <a:rPr lang="en-US" dirty="0" smtClean="0">
                <a:solidFill>
                  <a:srgbClr val="7030A0"/>
                </a:solidFill>
                <a:latin typeface="+mj-lt"/>
              </a:rPr>
              <a:t>( </a:t>
            </a:r>
            <a:r>
              <a:rPr lang="en-US" u="sng" dirty="0" smtClean="0">
                <a:solidFill>
                  <a:srgbClr val="7030A0"/>
                </a:solidFill>
                <a:latin typeface="+mj-lt"/>
              </a:rPr>
              <a:t>blood</a:t>
            </a:r>
            <a:r>
              <a:rPr lang="en-US" dirty="0" smtClean="0">
                <a:solidFill>
                  <a:srgbClr val="7030A0"/>
                </a:solidFill>
                <a:latin typeface="+mj-lt"/>
              </a:rPr>
              <a:t>, tissue, pus aspirate)</a:t>
            </a:r>
          </a:p>
          <a:p>
            <a:pPr lvl="1" algn="l" rtl="0"/>
            <a:r>
              <a:rPr lang="en-US" dirty="0" smtClean="0">
                <a:solidFill>
                  <a:srgbClr val="FFC000"/>
                </a:solidFill>
                <a:latin typeface="+mj-lt"/>
              </a:rPr>
              <a:t>Susceptibility tests  </a:t>
            </a:r>
            <a:endParaRPr lang="en-US" dirty="0">
              <a:solidFill>
                <a:srgbClr val="FFC000"/>
              </a:solidFill>
              <a:latin typeface="+mj-lt"/>
            </a:endParaRPr>
          </a:p>
        </p:txBody>
      </p:sp>
      <p:pic>
        <p:nvPicPr>
          <p:cNvPr id="6146" name="Picture 2" descr="C:\Documents and Settings\Dr.Fauzia\My Documents\My Pictures\PHIL_2641_lores.jpg"/>
          <p:cNvPicPr>
            <a:picLocks noChangeAspect="1" noChangeArrowheads="1"/>
          </p:cNvPicPr>
          <p:nvPr/>
        </p:nvPicPr>
        <p:blipFill>
          <a:blip r:embed="rId2" cstate="print"/>
          <a:srcRect/>
          <a:stretch>
            <a:fillRect/>
          </a:stretch>
        </p:blipFill>
        <p:spPr bwMode="auto">
          <a:xfrm>
            <a:off x="5724128" y="692696"/>
            <a:ext cx="3203848" cy="2664295"/>
          </a:xfrm>
          <a:prstGeom prst="rect">
            <a:avLst/>
          </a:prstGeom>
          <a:noFill/>
        </p:spPr>
      </p:pic>
      <p:pic>
        <p:nvPicPr>
          <p:cNvPr id="6147" name="Picture 3" descr="C:\Documents and Settings\Dr.Fauzia\My Documents\My Pictures\strep.gif"/>
          <p:cNvPicPr>
            <a:picLocks noChangeAspect="1" noChangeArrowheads="1"/>
          </p:cNvPicPr>
          <p:nvPr/>
        </p:nvPicPr>
        <p:blipFill>
          <a:blip r:embed="rId3" cstate="print"/>
          <a:srcRect/>
          <a:stretch>
            <a:fillRect/>
          </a:stretch>
        </p:blipFill>
        <p:spPr bwMode="auto">
          <a:xfrm>
            <a:off x="5724128" y="3284984"/>
            <a:ext cx="3203848" cy="307958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37</a:t>
            </a:fld>
            <a:endParaRPr lang="ar-SA"/>
          </a:p>
        </p:txBody>
      </p:sp>
      <p:sp>
        <p:nvSpPr>
          <p:cNvPr id="4" name="Content Placeholder 3"/>
          <p:cNvSpPr>
            <a:spLocks noGrp="1"/>
          </p:cNvSpPr>
          <p:nvPr>
            <p:ph sz="quarter" idx="1"/>
          </p:nvPr>
        </p:nvSpPr>
        <p:spPr/>
        <p:txBody>
          <a:bodyPr>
            <a:normAutofit/>
          </a:bodyPr>
          <a:lstStyle/>
          <a:p>
            <a:pPr algn="l" rtl="0"/>
            <a:r>
              <a:rPr lang="en-US" sz="2000" dirty="0" smtClean="0">
                <a:latin typeface="+mj-lt"/>
              </a:rPr>
              <a:t>If clinically suspected patient </a:t>
            </a:r>
            <a:r>
              <a:rPr lang="en-US" sz="2000" dirty="0" smtClean="0">
                <a:latin typeface="+mj-lt"/>
              </a:rPr>
              <a:t>needs to be </a:t>
            </a:r>
            <a:r>
              <a:rPr lang="en-US" sz="2000" dirty="0" smtClean="0">
                <a:latin typeface="+mj-lt"/>
              </a:rPr>
              <a:t>hospitalized OR require </a:t>
            </a:r>
            <a:r>
              <a:rPr lang="en-US" sz="2000" dirty="0" smtClean="0">
                <a:latin typeface="+mj-lt"/>
              </a:rPr>
              <a:t>admission </a:t>
            </a:r>
            <a:r>
              <a:rPr lang="en-US" sz="2000" dirty="0" smtClean="0">
                <a:latin typeface="+mj-lt"/>
              </a:rPr>
              <a:t>to ICU</a:t>
            </a:r>
            <a:endParaRPr lang="en-US" sz="2000" dirty="0" smtClean="0">
              <a:latin typeface="+mj-lt"/>
            </a:endParaRPr>
          </a:p>
          <a:p>
            <a:pPr algn="l" rtl="0"/>
            <a:r>
              <a:rPr lang="en-US" sz="2000" dirty="0" smtClean="0">
                <a:latin typeface="+mj-lt"/>
              </a:rPr>
              <a:t>Start intravenous </a:t>
            </a:r>
            <a:r>
              <a:rPr lang="en-US" sz="2000" dirty="0" smtClean="0">
                <a:latin typeface="+mj-lt"/>
              </a:rPr>
              <a:t>antibiotics </a:t>
            </a:r>
            <a:r>
              <a:rPr lang="en-US" sz="2000" dirty="0" smtClean="0">
                <a:latin typeface="+mj-lt"/>
              </a:rPr>
              <a:t>immediately </a:t>
            </a:r>
          </a:p>
          <a:p>
            <a:pPr algn="l" rtl="0"/>
            <a:r>
              <a:rPr lang="en-US" sz="2000" dirty="0" smtClean="0">
                <a:latin typeface="+mj-lt"/>
              </a:rPr>
              <a:t>Antibiotic selection based on bacteria suspected</a:t>
            </a:r>
          </a:p>
          <a:p>
            <a:pPr algn="l" rtl="0"/>
            <a:r>
              <a:rPr lang="en-US" sz="2000" dirty="0" smtClean="0">
                <a:latin typeface="+mj-lt"/>
              </a:rPr>
              <a:t>broad spectrum antibiotic combinations </a:t>
            </a:r>
            <a:r>
              <a:rPr lang="en-US" sz="2000" dirty="0" smtClean="0">
                <a:latin typeface="+mj-lt"/>
              </a:rPr>
              <a:t>against</a:t>
            </a:r>
          </a:p>
          <a:p>
            <a:pPr lvl="1" algn="l" rtl="0"/>
            <a:r>
              <a:rPr lang="en-US" sz="1800" dirty="0" smtClean="0">
                <a:latin typeface="+mj-lt"/>
              </a:rPr>
              <a:t>methicillin-resistant </a:t>
            </a:r>
            <a:r>
              <a:rPr lang="en-US" sz="1800" i="1" dirty="0" smtClean="0">
                <a:latin typeface="+mj-lt"/>
              </a:rPr>
              <a:t>Staphylococcus aureus</a:t>
            </a:r>
            <a:r>
              <a:rPr lang="en-US" sz="1800" dirty="0" smtClean="0">
                <a:latin typeface="+mj-lt"/>
              </a:rPr>
              <a:t> </a:t>
            </a:r>
            <a:r>
              <a:rPr lang="en-US" sz="1800" dirty="0" smtClean="0">
                <a:solidFill>
                  <a:srgbClr val="FFC000"/>
                </a:solidFill>
                <a:latin typeface="+mj-lt"/>
              </a:rPr>
              <a:t>(</a:t>
            </a:r>
            <a:r>
              <a:rPr lang="en-US" sz="1800" dirty="0" smtClean="0">
                <a:solidFill>
                  <a:srgbClr val="FFC000"/>
                </a:solidFill>
                <a:latin typeface="+mj-lt"/>
              </a:rPr>
              <a:t>MRSA)</a:t>
            </a:r>
          </a:p>
          <a:p>
            <a:pPr lvl="1" algn="l" rtl="0"/>
            <a:r>
              <a:rPr lang="en-US" sz="1800" dirty="0" smtClean="0">
                <a:latin typeface="+mj-lt"/>
              </a:rPr>
              <a:t>anaerobic </a:t>
            </a:r>
            <a:r>
              <a:rPr lang="en-US" sz="1800" dirty="0" smtClean="0">
                <a:latin typeface="+mj-lt"/>
              </a:rPr>
              <a:t>bacteria</a:t>
            </a:r>
          </a:p>
          <a:p>
            <a:pPr lvl="1" algn="l" rtl="0"/>
            <a:r>
              <a:rPr lang="en-US" sz="1800" dirty="0" smtClean="0">
                <a:latin typeface="+mj-lt"/>
              </a:rPr>
              <a:t>Gram-negative </a:t>
            </a:r>
            <a:r>
              <a:rPr lang="en-US" sz="1800" dirty="0" smtClean="0">
                <a:latin typeface="+mj-lt"/>
              </a:rPr>
              <a:t>and gram-positive bacilli</a:t>
            </a:r>
            <a:endParaRPr lang="en-US" sz="1800" dirty="0" smtClean="0">
              <a:latin typeface="+mj-lt"/>
            </a:endParaRPr>
          </a:p>
          <a:p>
            <a:pPr algn="l" rtl="0"/>
            <a:r>
              <a:rPr lang="en-US" sz="2400" dirty="0" smtClean="0">
                <a:solidFill>
                  <a:srgbClr val="FFC000"/>
                </a:solidFill>
                <a:latin typeface="+mj-lt"/>
              </a:rPr>
              <a:t>Surgeon consultation</a:t>
            </a:r>
          </a:p>
          <a:p>
            <a:pPr lvl="1" algn="l" rtl="0"/>
            <a:r>
              <a:rPr lang="en-US" sz="1800" u="sng" dirty="0" smtClean="0">
                <a:latin typeface="+mj-lt"/>
              </a:rPr>
              <a:t>Extensive Debridement </a:t>
            </a:r>
            <a:r>
              <a:rPr lang="en-US" sz="1800" dirty="0" smtClean="0">
                <a:latin typeface="+mj-lt"/>
              </a:rPr>
              <a:t>of necrotic tissue and collection of tissue </a:t>
            </a:r>
            <a:r>
              <a:rPr lang="en-US" sz="1800" dirty="0" smtClean="0">
                <a:latin typeface="+mj-lt"/>
              </a:rPr>
              <a:t>samples</a:t>
            </a:r>
          </a:p>
          <a:p>
            <a:pPr lvl="1" algn="l" rtl="0"/>
            <a:r>
              <a:rPr lang="en-US" sz="2000" dirty="0" smtClean="0">
                <a:latin typeface="+mj-lt"/>
              </a:rPr>
              <a:t>Can reduce </a:t>
            </a:r>
            <a:r>
              <a:rPr lang="en-US" sz="2000" dirty="0" smtClean="0">
                <a:latin typeface="+mj-lt"/>
              </a:rPr>
              <a:t>morbidity and mortality</a:t>
            </a:r>
            <a:r>
              <a:rPr lang="en-US" sz="2000" dirty="0" smtClean="0">
                <a:solidFill>
                  <a:srgbClr val="FFC000"/>
                </a:solidFill>
                <a:latin typeface="+mj-lt"/>
              </a:rPr>
              <a:t> </a:t>
            </a:r>
            <a:r>
              <a:rPr lang="en-US" sz="2100" dirty="0" smtClean="0">
                <a:solidFill>
                  <a:srgbClr val="FFC000"/>
                </a:solidFill>
                <a:latin typeface="+mj-lt"/>
              </a:rPr>
              <a:t> </a:t>
            </a:r>
            <a:endParaRPr lang="en-US" sz="1800" dirty="0" smtClean="0">
              <a:solidFill>
                <a:srgbClr val="FFC000"/>
              </a:solidFill>
              <a:latin typeface="+mj-lt"/>
            </a:endParaRPr>
          </a:p>
          <a:p>
            <a:pPr lvl="1" algn="l" rtl="0"/>
            <a:endParaRPr lang="en-US" sz="2100" dirty="0">
              <a:solidFill>
                <a:srgbClr val="FFC000"/>
              </a:solidFill>
              <a:latin typeface="+mj-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38</a:t>
            </a:fld>
            <a:endParaRPr lang="ar-SA"/>
          </a:p>
        </p:txBody>
      </p:sp>
      <p:sp>
        <p:nvSpPr>
          <p:cNvPr id="4" name="Content Placeholder 3"/>
          <p:cNvSpPr>
            <a:spLocks noGrp="1"/>
          </p:cNvSpPr>
          <p:nvPr>
            <p:ph sz="quarter" idx="1"/>
          </p:nvPr>
        </p:nvSpPr>
        <p:spPr/>
        <p:txBody>
          <a:bodyPr/>
          <a:lstStyle/>
          <a:p>
            <a:pPr algn="l" rtl="0"/>
            <a:r>
              <a:rPr lang="en-US" dirty="0" smtClean="0">
                <a:latin typeface="+mj-lt"/>
              </a:rPr>
              <a:t>Antibiotics combinations </a:t>
            </a:r>
          </a:p>
          <a:p>
            <a:pPr lvl="1" algn="l" rtl="0"/>
            <a:r>
              <a:rPr lang="en-US" dirty="0" smtClean="0">
                <a:latin typeface="+mj-lt"/>
              </a:rPr>
              <a:t>Penicillin-</a:t>
            </a:r>
            <a:r>
              <a:rPr lang="en-US" dirty="0" err="1" smtClean="0">
                <a:latin typeface="+mj-lt"/>
              </a:rPr>
              <a:t>clindamycin</a:t>
            </a:r>
            <a:r>
              <a:rPr lang="en-US" dirty="0" smtClean="0">
                <a:latin typeface="+mj-lt"/>
              </a:rPr>
              <a:t>-</a:t>
            </a:r>
            <a:r>
              <a:rPr lang="en-US" dirty="0" err="1" smtClean="0">
                <a:latin typeface="+mj-lt"/>
              </a:rPr>
              <a:t>gentamicin</a:t>
            </a:r>
            <a:r>
              <a:rPr lang="en-US" dirty="0" smtClean="0">
                <a:latin typeface="+mj-lt"/>
              </a:rPr>
              <a:t> </a:t>
            </a:r>
            <a:endParaRPr lang="en-US" dirty="0" smtClean="0">
              <a:latin typeface="+mj-lt"/>
            </a:endParaRPr>
          </a:p>
          <a:p>
            <a:pPr lvl="1" algn="l" rtl="0"/>
            <a:r>
              <a:rPr lang="en-US" dirty="0" err="1" smtClean="0">
                <a:latin typeface="+mj-lt"/>
              </a:rPr>
              <a:t>A</a:t>
            </a:r>
            <a:r>
              <a:rPr lang="en-US" dirty="0" err="1" smtClean="0">
                <a:latin typeface="+mj-lt"/>
              </a:rPr>
              <a:t>mpicillin</a:t>
            </a:r>
            <a:r>
              <a:rPr lang="en-US" dirty="0" smtClean="0">
                <a:latin typeface="+mj-lt"/>
              </a:rPr>
              <a:t>/</a:t>
            </a:r>
            <a:r>
              <a:rPr lang="en-US" dirty="0" err="1" smtClean="0">
                <a:latin typeface="+mj-lt"/>
              </a:rPr>
              <a:t>sulbactam</a:t>
            </a:r>
            <a:r>
              <a:rPr lang="en-US" dirty="0" smtClean="0">
                <a:latin typeface="+mj-lt"/>
              </a:rPr>
              <a:t> </a:t>
            </a:r>
            <a:endParaRPr lang="en-US" dirty="0" smtClean="0">
              <a:latin typeface="+mj-lt"/>
            </a:endParaRPr>
          </a:p>
          <a:p>
            <a:pPr lvl="1" algn="l" rtl="0"/>
            <a:r>
              <a:rPr lang="en-US" dirty="0" err="1" smtClean="0">
                <a:latin typeface="+mj-lt"/>
              </a:rPr>
              <a:t>N</a:t>
            </a:r>
            <a:r>
              <a:rPr lang="en-US" dirty="0" err="1" smtClean="0">
                <a:latin typeface="+mj-lt"/>
              </a:rPr>
              <a:t>afcillin</a:t>
            </a:r>
            <a:r>
              <a:rPr lang="en-US" dirty="0" smtClean="0">
                <a:latin typeface="+mj-lt"/>
              </a:rPr>
              <a:t> </a:t>
            </a:r>
            <a:r>
              <a:rPr lang="en-US" dirty="0" smtClean="0">
                <a:latin typeface="+mj-lt"/>
              </a:rPr>
              <a:t>or </a:t>
            </a:r>
            <a:r>
              <a:rPr lang="en-US" dirty="0" err="1" smtClean="0">
                <a:latin typeface="+mj-lt"/>
              </a:rPr>
              <a:t>cefazolin</a:t>
            </a:r>
            <a:r>
              <a:rPr lang="en-US" dirty="0" smtClean="0">
                <a:latin typeface="+mj-lt"/>
              </a:rPr>
              <a:t> plus </a:t>
            </a:r>
            <a:r>
              <a:rPr lang="en-US" dirty="0" err="1" smtClean="0">
                <a:latin typeface="+mj-lt"/>
              </a:rPr>
              <a:t>metronidazol</a:t>
            </a:r>
            <a:endParaRPr lang="en-US" dirty="0" smtClean="0">
              <a:latin typeface="+mj-lt"/>
            </a:endParaRPr>
          </a:p>
          <a:p>
            <a:pPr lvl="1" algn="l" rtl="0"/>
            <a:r>
              <a:rPr lang="en-US" dirty="0" smtClean="0">
                <a:latin typeface="+mj-lt"/>
              </a:rPr>
              <a:t> </a:t>
            </a:r>
            <a:r>
              <a:rPr lang="en-US" dirty="0" err="1" smtClean="0">
                <a:latin typeface="+mj-lt"/>
              </a:rPr>
              <a:t>Piperacillin</a:t>
            </a:r>
            <a:r>
              <a:rPr lang="en-US" dirty="0" smtClean="0">
                <a:latin typeface="+mj-lt"/>
              </a:rPr>
              <a:t>/</a:t>
            </a:r>
            <a:r>
              <a:rPr lang="en-US" dirty="0" err="1" smtClean="0">
                <a:latin typeface="+mj-lt"/>
              </a:rPr>
              <a:t>tazobactam</a:t>
            </a:r>
            <a:endParaRPr lang="en-US" dirty="0" smtClean="0">
              <a:latin typeface="+mj-lt"/>
            </a:endParaRPr>
          </a:p>
          <a:p>
            <a:pPr lvl="1" algn="l" rtl="0"/>
            <a:r>
              <a:rPr lang="en-US" i="1" dirty="0" smtClean="0">
                <a:latin typeface="+mj-lt"/>
              </a:rPr>
              <a:t>Clostridium </a:t>
            </a:r>
            <a:r>
              <a:rPr lang="en-US" i="1" dirty="0" err="1" smtClean="0">
                <a:latin typeface="+mj-lt"/>
              </a:rPr>
              <a:t>perfringens</a:t>
            </a:r>
            <a:r>
              <a:rPr lang="en-US" i="1" dirty="0" smtClean="0">
                <a:latin typeface="+mj-lt"/>
              </a:rPr>
              <a:t> </a:t>
            </a:r>
            <a:r>
              <a:rPr lang="en-US" i="1" dirty="0" smtClean="0">
                <a:latin typeface="+mj-lt"/>
              </a:rPr>
              <a:t>- </a:t>
            </a:r>
            <a:r>
              <a:rPr lang="en-US" dirty="0" smtClean="0">
                <a:latin typeface="+mj-lt"/>
              </a:rPr>
              <a:t>penicillin G</a:t>
            </a:r>
          </a:p>
          <a:p>
            <a:pPr algn="l" rtl="0"/>
            <a:r>
              <a:rPr lang="en-US" dirty="0" smtClean="0">
                <a:latin typeface="+mj-lt"/>
              </a:rPr>
              <a:t>Hyperbaric oxygen therapy (HBO) treatment</a:t>
            </a:r>
            <a:endParaRPr lang="en-US" dirty="0">
              <a:latin typeface="+mj-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896A99-D66E-4861-80B0-E738C08901FB}" type="slidenum">
              <a:rPr lang="ar-SA" smtClean="0"/>
              <a:pPr/>
              <a:t>39</a:t>
            </a:fld>
            <a:endParaRPr lang="ar-SA"/>
          </a:p>
        </p:txBody>
      </p:sp>
      <p:pic>
        <p:nvPicPr>
          <p:cNvPr id="1026" name="Picture 2" descr="C:\Users\Public\Pictures\Sample Pictures\Chrysanthemum.jpg"/>
          <p:cNvPicPr>
            <a:picLocks noGrp="1" noChangeAspect="1" noChangeArrowheads="1"/>
          </p:cNvPicPr>
          <p:nvPr>
            <p:ph sz="quarter"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3456384" cy="801960"/>
          </a:xfrm>
        </p:spPr>
        <p:txBody>
          <a:bodyPr>
            <a:normAutofit/>
          </a:bodyPr>
          <a:lstStyle/>
          <a:p>
            <a:r>
              <a:rPr lang="en-US" sz="3600" b="1" dirty="0" smtClean="0">
                <a:solidFill>
                  <a:srgbClr val="FFFF00"/>
                </a:solidFill>
                <a:latin typeface="Constantia" pitchFamily="18" charset="0"/>
              </a:rPr>
              <a:t>Introduction</a:t>
            </a:r>
            <a:r>
              <a:rPr lang="en-US" sz="3600" dirty="0" smtClean="0"/>
              <a:t> </a:t>
            </a:r>
            <a:endParaRPr lang="ar-SA" sz="3600" dirty="0"/>
          </a:p>
        </p:txBody>
      </p:sp>
      <p:sp>
        <p:nvSpPr>
          <p:cNvPr id="3" name="Content Placeholder 2"/>
          <p:cNvSpPr>
            <a:spLocks noGrp="1"/>
          </p:cNvSpPr>
          <p:nvPr>
            <p:ph sz="quarter" idx="1"/>
          </p:nvPr>
        </p:nvSpPr>
        <p:spPr>
          <a:xfrm>
            <a:off x="395536" y="980728"/>
            <a:ext cx="8064896" cy="5513824"/>
          </a:xfrm>
        </p:spPr>
        <p:txBody>
          <a:bodyPr>
            <a:normAutofit lnSpcReduction="10000"/>
          </a:bodyPr>
          <a:lstStyle/>
          <a:p>
            <a:pPr algn="l" rtl="0"/>
            <a:r>
              <a:rPr lang="en-US" dirty="0">
                <a:latin typeface="Andalus" pitchFamily="18" charset="-78"/>
                <a:cs typeface="Andalus" pitchFamily="18" charset="-78"/>
              </a:rPr>
              <a:t>Soft-tissue infections are common, generally of mild </a:t>
            </a:r>
            <a:r>
              <a:rPr lang="en-US" dirty="0" smtClean="0">
                <a:latin typeface="Andalus" pitchFamily="18" charset="-78"/>
                <a:cs typeface="Andalus" pitchFamily="18" charset="-78"/>
              </a:rPr>
              <a:t>to modest severity.</a:t>
            </a:r>
          </a:p>
          <a:p>
            <a:pPr algn="l" rtl="0"/>
            <a:r>
              <a:rPr lang="en-US" sz="2200" b="1" i="1" dirty="0" smtClean="0">
                <a:solidFill>
                  <a:srgbClr val="FFFF00"/>
                </a:solidFill>
                <a:latin typeface="+mj-lt"/>
                <a:cs typeface="Andalus" pitchFamily="2" charset="-78"/>
              </a:rPr>
              <a:t>Staphylococcus aureus</a:t>
            </a:r>
            <a:r>
              <a:rPr lang="en-US" sz="2200" b="1" dirty="0" smtClean="0">
                <a:solidFill>
                  <a:srgbClr val="FFFF00"/>
                </a:solidFill>
                <a:latin typeface="+mj-lt"/>
                <a:cs typeface="Andalus" pitchFamily="2" charset="-78"/>
              </a:rPr>
              <a:t> </a:t>
            </a:r>
            <a:r>
              <a:rPr lang="en-US" sz="2200" dirty="0" smtClean="0">
                <a:latin typeface="+mj-lt"/>
                <a:cs typeface="Andalus" pitchFamily="2" charset="-78"/>
              </a:rPr>
              <a:t>is the almost-universal cause of furuncles, carbuncles, and skin </a:t>
            </a:r>
            <a:r>
              <a:rPr lang="en-US" sz="2200" dirty="0" err="1" smtClean="0">
                <a:latin typeface="+mj-lt"/>
                <a:cs typeface="Andalus" pitchFamily="2" charset="-78"/>
              </a:rPr>
              <a:t>abscesses,worldwide</a:t>
            </a:r>
            <a:r>
              <a:rPr lang="en-US" sz="2200" dirty="0" smtClean="0">
                <a:latin typeface="+mj-lt"/>
                <a:cs typeface="Andalus" pitchFamily="2" charset="-78"/>
              </a:rPr>
              <a:t> is the most commonly identified agent responsible for skin and soft tissue infections</a:t>
            </a:r>
          </a:p>
          <a:p>
            <a:pPr algn="l" rtl="0"/>
            <a:r>
              <a:rPr lang="en-US" dirty="0">
                <a:latin typeface="Andalus" pitchFamily="18" charset="-78"/>
                <a:cs typeface="Andalus" pitchFamily="18" charset="-78"/>
              </a:rPr>
              <a:t>easily treated with a variety </a:t>
            </a:r>
            <a:r>
              <a:rPr lang="en-US" dirty="0" smtClean="0">
                <a:latin typeface="Andalus" pitchFamily="18" charset="-78"/>
                <a:cs typeface="Andalus" pitchFamily="18" charset="-78"/>
              </a:rPr>
              <a:t>of agents.</a:t>
            </a:r>
          </a:p>
          <a:p>
            <a:pPr algn="l" rtl="0"/>
            <a:r>
              <a:rPr lang="en-US" sz="2200" dirty="0" smtClean="0">
                <a:latin typeface="+mj-lt"/>
              </a:rPr>
              <a:t>may progress to severe infections involving muscle or bone and may disseminate to the lungs or heart valves (</a:t>
            </a:r>
            <a:r>
              <a:rPr lang="en-US" sz="2200" dirty="0" err="1" smtClean="0">
                <a:latin typeface="+mj-lt"/>
              </a:rPr>
              <a:t>endocarditis</a:t>
            </a:r>
            <a:r>
              <a:rPr lang="en-US" sz="2200" dirty="0" smtClean="0">
                <a:latin typeface="+mj-lt"/>
              </a:rPr>
              <a:t>). </a:t>
            </a:r>
            <a:endParaRPr lang="en-US" sz="2200" dirty="0" smtClean="0">
              <a:latin typeface="+mj-lt"/>
              <a:cs typeface="Andalus" pitchFamily="18" charset="-78"/>
            </a:endParaRPr>
          </a:p>
          <a:p>
            <a:pPr algn="l" rtl="0"/>
            <a:r>
              <a:rPr lang="en-US" sz="2200" dirty="0">
                <a:latin typeface="Andalus" pitchFamily="18" charset="-78"/>
                <a:cs typeface="Andalus" pitchFamily="18" charset="-78"/>
              </a:rPr>
              <a:t>Clinical </a:t>
            </a:r>
            <a:r>
              <a:rPr lang="en-US" sz="2200" dirty="0" smtClean="0">
                <a:latin typeface="Andalus" pitchFamily="18" charset="-78"/>
                <a:cs typeface="Andalus" pitchFamily="18" charset="-78"/>
              </a:rPr>
              <a:t>assessment of </a:t>
            </a:r>
            <a:r>
              <a:rPr lang="en-US" sz="2200" dirty="0">
                <a:latin typeface="Andalus" pitchFamily="18" charset="-78"/>
                <a:cs typeface="Andalus" pitchFamily="18" charset="-78"/>
              </a:rPr>
              <a:t>the severity of infection is </a:t>
            </a:r>
            <a:r>
              <a:rPr lang="en-US" sz="2200" dirty="0" smtClean="0">
                <a:latin typeface="Andalus" pitchFamily="18" charset="-78"/>
                <a:cs typeface="Andalus" pitchFamily="18" charset="-78"/>
              </a:rPr>
              <a:t>crucial</a:t>
            </a:r>
          </a:p>
          <a:p>
            <a:pPr algn="l" rtl="0"/>
            <a:r>
              <a:rPr lang="en-US" sz="2200" dirty="0">
                <a:latin typeface="Andalus" pitchFamily="18" charset="-78"/>
                <a:cs typeface="Andalus" pitchFamily="18" charset="-78"/>
              </a:rPr>
              <a:t>diverse etiologies </a:t>
            </a:r>
            <a:r>
              <a:rPr lang="en-US" sz="2200" dirty="0" smtClean="0">
                <a:latin typeface="Andalus" pitchFamily="18" charset="-78"/>
                <a:cs typeface="Andalus" pitchFamily="18" charset="-78"/>
              </a:rPr>
              <a:t> depending </a:t>
            </a:r>
            <a:r>
              <a:rPr lang="en-US" sz="2200" dirty="0">
                <a:latin typeface="Andalus" pitchFamily="18" charset="-78"/>
                <a:cs typeface="Andalus" pitchFamily="18" charset="-78"/>
              </a:rPr>
              <a:t>on the epidemiological </a:t>
            </a:r>
            <a:r>
              <a:rPr lang="en-US" sz="2200" dirty="0" smtClean="0">
                <a:latin typeface="Andalus" pitchFamily="18" charset="-78"/>
                <a:cs typeface="Andalus" pitchFamily="18" charset="-78"/>
              </a:rPr>
              <a:t>setting</a:t>
            </a:r>
          </a:p>
          <a:p>
            <a:pPr algn="l" rtl="0"/>
            <a:r>
              <a:rPr lang="en-US" sz="2400" b="1" dirty="0" smtClean="0">
                <a:solidFill>
                  <a:srgbClr val="7030A0"/>
                </a:solidFill>
                <a:latin typeface="Andalus" pitchFamily="18" charset="-78"/>
                <a:cs typeface="Andalus" pitchFamily="18" charset="-78"/>
              </a:rPr>
              <a:t>Emerging antibiotic resistance among</a:t>
            </a:r>
          </a:p>
          <a:p>
            <a:pPr lvl="1" algn="l" rtl="0"/>
            <a:r>
              <a:rPr lang="en-US" sz="2100" dirty="0" smtClean="0">
                <a:latin typeface="Andalus" pitchFamily="18" charset="-78"/>
                <a:cs typeface="Andalus" pitchFamily="18" charset="-78"/>
              </a:rPr>
              <a:t> </a:t>
            </a:r>
            <a:r>
              <a:rPr lang="en-US" sz="2100" b="1" i="1" dirty="0" smtClean="0">
                <a:solidFill>
                  <a:srgbClr val="FF0000"/>
                </a:solidFill>
                <a:latin typeface="Constantia" pitchFamily="18" charset="0"/>
                <a:cs typeface="Andalus" pitchFamily="18" charset="-78"/>
              </a:rPr>
              <a:t>Staphylococcus </a:t>
            </a:r>
            <a:r>
              <a:rPr lang="en-US" sz="2100" b="1" i="1" dirty="0" err="1" smtClean="0">
                <a:solidFill>
                  <a:srgbClr val="FF0000"/>
                </a:solidFill>
                <a:latin typeface="Constantia" pitchFamily="18" charset="0"/>
                <a:cs typeface="Andalus" pitchFamily="18" charset="-78"/>
              </a:rPr>
              <a:t>aureus</a:t>
            </a:r>
            <a:r>
              <a:rPr lang="en-US" sz="2100" b="1" i="1" dirty="0" smtClean="0">
                <a:solidFill>
                  <a:srgbClr val="FF0000"/>
                </a:solidFill>
                <a:latin typeface="Constantia" pitchFamily="18" charset="0"/>
                <a:cs typeface="Andalus" pitchFamily="18" charset="-78"/>
              </a:rPr>
              <a:t> (</a:t>
            </a:r>
            <a:r>
              <a:rPr lang="en-US" sz="2100" b="1" i="1" dirty="0" err="1" smtClean="0">
                <a:solidFill>
                  <a:srgbClr val="FF0000"/>
                </a:solidFill>
                <a:latin typeface="Constantia" pitchFamily="18" charset="0"/>
                <a:cs typeface="Andalus" pitchFamily="18" charset="-78"/>
              </a:rPr>
              <a:t>methicillin</a:t>
            </a:r>
            <a:r>
              <a:rPr lang="en-US" sz="2100" b="1" i="1" dirty="0" smtClean="0">
                <a:solidFill>
                  <a:srgbClr val="FF0000"/>
                </a:solidFill>
                <a:latin typeface="Constantia" pitchFamily="18" charset="0"/>
                <a:cs typeface="Andalus" pitchFamily="18" charset="-78"/>
              </a:rPr>
              <a:t> resistance) </a:t>
            </a:r>
          </a:p>
          <a:p>
            <a:pPr lvl="1" algn="l" rtl="0"/>
            <a:r>
              <a:rPr lang="en-US" sz="2100" b="1" i="1" dirty="0" smtClean="0">
                <a:solidFill>
                  <a:srgbClr val="FF0000"/>
                </a:solidFill>
                <a:latin typeface="Constantia" pitchFamily="18" charset="0"/>
                <a:cs typeface="Andalus" pitchFamily="18" charset="-78"/>
              </a:rPr>
              <a:t>Streptococcus </a:t>
            </a:r>
            <a:r>
              <a:rPr lang="en-US" sz="2100" b="1" i="1" dirty="0" err="1" smtClean="0">
                <a:solidFill>
                  <a:srgbClr val="FF0000"/>
                </a:solidFill>
                <a:latin typeface="Constantia" pitchFamily="18" charset="0"/>
                <a:cs typeface="Andalus" pitchFamily="18" charset="-78"/>
              </a:rPr>
              <a:t>pyogenes</a:t>
            </a:r>
            <a:r>
              <a:rPr lang="en-US" sz="2100" b="1" i="1" dirty="0" smtClean="0">
                <a:solidFill>
                  <a:srgbClr val="FF0000"/>
                </a:solidFill>
                <a:latin typeface="Constantia" pitchFamily="18" charset="0"/>
                <a:cs typeface="Andalus" pitchFamily="18" charset="-78"/>
              </a:rPr>
              <a:t> </a:t>
            </a:r>
            <a:r>
              <a:rPr lang="en-US" sz="2100" b="1" dirty="0" smtClean="0">
                <a:solidFill>
                  <a:srgbClr val="FF0000"/>
                </a:solidFill>
                <a:latin typeface="Constantia" pitchFamily="18" charset="0"/>
                <a:cs typeface="Andalus" pitchFamily="18" charset="-78"/>
              </a:rPr>
              <a:t>(erythromycin resistance) </a:t>
            </a:r>
            <a:endParaRPr lang="ar-SA" sz="2100" b="1" dirty="0">
              <a:solidFill>
                <a:srgbClr val="FF0000"/>
              </a:solidFill>
              <a:latin typeface="Constantia" pitchFamily="18" charset="0"/>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4</a:t>
            </a:fld>
            <a:endParaRPr lang="ar-S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896A99-D66E-4861-80B0-E738C08901FB}" type="slidenum">
              <a:rPr lang="ar-SA" smtClean="0"/>
              <a:pPr/>
              <a:t>5</a:t>
            </a:fld>
            <a:endParaRPr lang="ar-SA"/>
          </a:p>
        </p:txBody>
      </p:sp>
      <p:pic>
        <p:nvPicPr>
          <p:cNvPr id="12290" name="Picture 2" descr="C:\Documents and Settings\Dr.Fauzia\My Documents\My Pictures\06-0190_b.gif"/>
          <p:cNvPicPr>
            <a:picLocks noChangeAspect="1" noChangeArrowheads="1"/>
          </p:cNvPicPr>
          <p:nvPr/>
        </p:nvPicPr>
        <p:blipFill>
          <a:blip r:embed="rId2" cstate="print"/>
          <a:srcRect/>
          <a:stretch>
            <a:fillRect/>
          </a:stretch>
        </p:blipFill>
        <p:spPr bwMode="auto">
          <a:xfrm>
            <a:off x="755576" y="332656"/>
            <a:ext cx="7704856" cy="5616623"/>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4" name="TextBox 3"/>
          <p:cNvSpPr txBox="1"/>
          <p:nvPr/>
        </p:nvSpPr>
        <p:spPr>
          <a:xfrm>
            <a:off x="2411760" y="6165304"/>
            <a:ext cx="3888432" cy="461665"/>
          </a:xfrm>
          <a:prstGeom prst="rect">
            <a:avLst/>
          </a:prstGeom>
          <a:noFill/>
        </p:spPr>
        <p:txBody>
          <a:bodyPr wrap="square" rtlCol="0">
            <a:spAutoFit/>
          </a:bodyPr>
          <a:lstStyle/>
          <a:p>
            <a:r>
              <a:rPr lang="en-US" sz="2400" b="1" i="1" dirty="0" smtClean="0">
                <a:solidFill>
                  <a:srgbClr val="FFFF00"/>
                </a:solidFill>
                <a:cs typeface="Andalus" pitchFamily="2" charset="-78"/>
              </a:rPr>
              <a:t>Staphylococcus aureus</a:t>
            </a:r>
            <a:r>
              <a:rPr lang="en-US" sz="2400" b="1" dirty="0" smtClean="0">
                <a:solidFill>
                  <a:srgbClr val="FFFF00"/>
                </a:solidFill>
                <a:cs typeface="Andalus" pitchFamily="2" charset="-78"/>
              </a:rPr>
              <a:t>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04664"/>
            <a:ext cx="8229600" cy="5760640"/>
          </a:xfrm>
        </p:spPr>
        <p:txBody>
          <a:bodyPr>
            <a:normAutofit lnSpcReduction="10000"/>
          </a:bodyPr>
          <a:lstStyle/>
          <a:p>
            <a:pPr algn="l" rtl="0">
              <a:buNone/>
            </a:pPr>
            <a:r>
              <a:rPr lang="en-US" sz="2400" b="1" dirty="0" smtClean="0">
                <a:solidFill>
                  <a:srgbClr val="FF0000"/>
                </a:solidFill>
                <a:latin typeface="Batang" pitchFamily="18" charset="-127"/>
                <a:ea typeface="Batang" pitchFamily="18" charset="-127"/>
              </a:rPr>
              <a:t>  </a:t>
            </a:r>
            <a:r>
              <a:rPr lang="en-US" sz="2400" b="1" dirty="0" smtClean="0">
                <a:solidFill>
                  <a:srgbClr val="EFEF29"/>
                </a:solidFill>
                <a:latin typeface="Batang" pitchFamily="18" charset="-127"/>
                <a:ea typeface="Batang" pitchFamily="18" charset="-127"/>
              </a:rPr>
              <a:t> </a:t>
            </a:r>
            <a:r>
              <a:rPr lang="en-US" b="1" dirty="0" smtClean="0">
                <a:solidFill>
                  <a:srgbClr val="EFEF29"/>
                </a:solidFill>
                <a:latin typeface="Arial Black" pitchFamily="34" charset="0"/>
                <a:ea typeface="Batang" pitchFamily="18" charset="-127"/>
              </a:rPr>
              <a:t>key to developing an adequate differential </a:t>
            </a:r>
            <a:r>
              <a:rPr lang="en-US" b="1" dirty="0" smtClean="0">
                <a:solidFill>
                  <a:srgbClr val="FFFF00"/>
                </a:solidFill>
                <a:latin typeface="Arial Black" pitchFamily="34" charset="0"/>
                <a:ea typeface="Batang" pitchFamily="18" charset="-127"/>
                <a:cs typeface="+mj-cs"/>
              </a:rPr>
              <a:t>diagnosis</a:t>
            </a:r>
            <a:r>
              <a:rPr lang="en-US" b="1" dirty="0" smtClean="0">
                <a:solidFill>
                  <a:srgbClr val="EFEF29"/>
                </a:solidFill>
                <a:latin typeface="Arial Black" pitchFamily="34" charset="0"/>
                <a:ea typeface="Batang" pitchFamily="18" charset="-127"/>
                <a:cs typeface="+mj-cs"/>
              </a:rPr>
              <a:t> requires</a:t>
            </a:r>
            <a:endParaRPr lang="en-US" sz="2400" b="1" dirty="0" smtClean="0">
              <a:solidFill>
                <a:srgbClr val="EFEF29"/>
              </a:solidFill>
              <a:latin typeface="Arial Black" pitchFamily="34" charset="0"/>
              <a:ea typeface="Batang" pitchFamily="18" charset="-127"/>
              <a:cs typeface="+mj-cs"/>
            </a:endParaRPr>
          </a:p>
          <a:p>
            <a:pPr algn="l" rtl="0"/>
            <a:r>
              <a:rPr lang="en-US" b="1" dirty="0" smtClean="0">
                <a:solidFill>
                  <a:srgbClr val="FF0000"/>
                </a:solidFill>
                <a:latin typeface="Constantia" pitchFamily="18" charset="0"/>
                <a:ea typeface="Batang" pitchFamily="18" charset="-127"/>
              </a:rPr>
              <a:t>History</a:t>
            </a:r>
          </a:p>
          <a:p>
            <a:pPr lvl="1" algn="l" rtl="0"/>
            <a:r>
              <a:rPr lang="en-US" sz="2400" b="1" dirty="0" smtClean="0">
                <a:latin typeface="Baskerville Old Face" pitchFamily="18" charset="0"/>
                <a:ea typeface="Batang" pitchFamily="18" charset="-127"/>
              </a:rPr>
              <a:t>patient’s immune status</a:t>
            </a:r>
            <a:r>
              <a:rPr lang="en-US" sz="2400" b="1" dirty="0">
                <a:latin typeface="Baskerville Old Face" pitchFamily="18" charset="0"/>
                <a:ea typeface="Batang" pitchFamily="18" charset="-127"/>
              </a:rPr>
              <a:t>, the geographical locale, travel history, recent trauma </a:t>
            </a:r>
            <a:r>
              <a:rPr lang="en-US" sz="2400" b="1" dirty="0" smtClean="0">
                <a:latin typeface="Baskerville Old Face" pitchFamily="18" charset="0"/>
                <a:ea typeface="Batang" pitchFamily="18" charset="-127"/>
              </a:rPr>
              <a:t>or surgery</a:t>
            </a:r>
            <a:r>
              <a:rPr lang="en-US" sz="2400" b="1" dirty="0">
                <a:latin typeface="Baskerville Old Face" pitchFamily="18" charset="0"/>
                <a:ea typeface="Batang" pitchFamily="18" charset="-127"/>
              </a:rPr>
              <a:t>, previous antimicrobial therapy, </a:t>
            </a:r>
            <a:r>
              <a:rPr lang="en-US" sz="2400" b="1" dirty="0" err="1" smtClean="0">
                <a:latin typeface="Baskerville Old Face" pitchFamily="18" charset="0"/>
                <a:ea typeface="Batang" pitchFamily="18" charset="-127"/>
              </a:rPr>
              <a:t>lifestyle,and</a:t>
            </a:r>
            <a:r>
              <a:rPr lang="en-US" sz="2400" b="1" dirty="0" smtClean="0">
                <a:latin typeface="Baskerville Old Face" pitchFamily="18" charset="0"/>
                <a:ea typeface="Batang" pitchFamily="18" charset="-127"/>
              </a:rPr>
              <a:t> animal </a:t>
            </a:r>
            <a:r>
              <a:rPr lang="en-US" sz="2400" b="1" dirty="0">
                <a:latin typeface="Baskerville Old Face" pitchFamily="18" charset="0"/>
                <a:ea typeface="Batang" pitchFamily="18" charset="-127"/>
              </a:rPr>
              <a:t>exposure or </a:t>
            </a:r>
            <a:r>
              <a:rPr lang="en-US" sz="2400" b="1" dirty="0" smtClean="0">
                <a:latin typeface="Baskerville Old Face" pitchFamily="18" charset="0"/>
                <a:ea typeface="Batang" pitchFamily="18" charset="-127"/>
              </a:rPr>
              <a:t>bites</a:t>
            </a:r>
            <a:endParaRPr lang="en-US" b="1" dirty="0" smtClean="0">
              <a:latin typeface="Baskerville Old Face" pitchFamily="18" charset="0"/>
              <a:ea typeface="Batang" pitchFamily="18" charset="-127"/>
            </a:endParaRPr>
          </a:p>
          <a:p>
            <a:pPr algn="l" rtl="0"/>
            <a:r>
              <a:rPr lang="en-US" sz="2800" b="1" dirty="0">
                <a:solidFill>
                  <a:srgbClr val="FF0000"/>
                </a:solidFill>
                <a:latin typeface="Constantia" pitchFamily="18" charset="0"/>
                <a:ea typeface="Batang" pitchFamily="18" charset="-127"/>
              </a:rPr>
              <a:t>P</a:t>
            </a:r>
            <a:r>
              <a:rPr lang="en-US" sz="2800" b="1" dirty="0" smtClean="0">
                <a:solidFill>
                  <a:srgbClr val="FF0000"/>
                </a:solidFill>
                <a:latin typeface="Constantia" pitchFamily="18" charset="0"/>
                <a:ea typeface="Batang" pitchFamily="18" charset="-127"/>
              </a:rPr>
              <a:t>hysical examination</a:t>
            </a:r>
          </a:p>
          <a:p>
            <a:pPr lvl="1" algn="l" rtl="0"/>
            <a:r>
              <a:rPr lang="en-US" sz="2400" dirty="0">
                <a:latin typeface="Andalus" pitchFamily="18" charset="-78"/>
                <a:cs typeface="Andalus" pitchFamily="18" charset="-78"/>
              </a:rPr>
              <a:t>severity of </a:t>
            </a:r>
            <a:r>
              <a:rPr lang="en-US" sz="2400" dirty="0" smtClean="0">
                <a:latin typeface="Andalus" pitchFamily="18" charset="-78"/>
                <a:cs typeface="Andalus" pitchFamily="18" charset="-78"/>
              </a:rPr>
              <a:t>infection</a:t>
            </a:r>
            <a:endParaRPr lang="en-US" sz="2400" b="1" dirty="0" smtClean="0">
              <a:latin typeface="Andalus" pitchFamily="18" charset="-78"/>
              <a:ea typeface="Batang" pitchFamily="18" charset="-127"/>
              <a:cs typeface="Andalus" pitchFamily="18" charset="-78"/>
            </a:endParaRPr>
          </a:p>
          <a:p>
            <a:pPr algn="l" rtl="0"/>
            <a:r>
              <a:rPr lang="en-US" sz="2800" b="1" dirty="0" smtClean="0">
                <a:solidFill>
                  <a:srgbClr val="FF0000"/>
                </a:solidFill>
                <a:latin typeface="Constantia" pitchFamily="18" charset="0"/>
                <a:ea typeface="Batang" pitchFamily="18" charset="-127"/>
              </a:rPr>
              <a:t>biopsy </a:t>
            </a:r>
            <a:r>
              <a:rPr lang="en-US" sz="2800" b="1" dirty="0">
                <a:solidFill>
                  <a:srgbClr val="FF0000"/>
                </a:solidFill>
                <a:latin typeface="Constantia" pitchFamily="18" charset="0"/>
                <a:ea typeface="Batang" pitchFamily="18" charset="-127"/>
              </a:rPr>
              <a:t>or </a:t>
            </a:r>
            <a:r>
              <a:rPr lang="en-US" sz="2800" b="1" dirty="0" smtClean="0">
                <a:solidFill>
                  <a:srgbClr val="FF0000"/>
                </a:solidFill>
                <a:latin typeface="Constantia" pitchFamily="18" charset="0"/>
                <a:ea typeface="Batang" pitchFamily="18" charset="-127"/>
              </a:rPr>
              <a:t>aspiration</a:t>
            </a:r>
            <a:endParaRPr lang="en-US" sz="2800" b="1" dirty="0" smtClean="0">
              <a:latin typeface="+mj-lt"/>
              <a:ea typeface="Batang" pitchFamily="18" charset="-127"/>
              <a:cs typeface="Andalus" pitchFamily="2" charset="-78"/>
            </a:endParaRPr>
          </a:p>
          <a:p>
            <a:pPr algn="l" rtl="0"/>
            <a:r>
              <a:rPr lang="en-US" sz="2800" b="1" dirty="0">
                <a:solidFill>
                  <a:srgbClr val="FF0000"/>
                </a:solidFill>
                <a:latin typeface="Times New Roman" pitchFamily="18" charset="0"/>
                <a:ea typeface="Batang" pitchFamily="18" charset="-127"/>
                <a:cs typeface="Times New Roman" pitchFamily="18" charset="0"/>
              </a:rPr>
              <a:t>radiographic </a:t>
            </a:r>
            <a:r>
              <a:rPr lang="en-US" sz="2800" b="1" dirty="0" smtClean="0">
                <a:solidFill>
                  <a:srgbClr val="FF0000"/>
                </a:solidFill>
                <a:latin typeface="Times New Roman" pitchFamily="18" charset="0"/>
                <a:ea typeface="Batang" pitchFamily="18" charset="-127"/>
                <a:cs typeface="Times New Roman" pitchFamily="18" charset="0"/>
              </a:rPr>
              <a:t>procedures</a:t>
            </a:r>
          </a:p>
          <a:p>
            <a:pPr lvl="1" algn="l" rtl="0"/>
            <a:r>
              <a:rPr lang="en-US" sz="2400" b="1" dirty="0" smtClean="0">
                <a:latin typeface="Batang" pitchFamily="18" charset="-127"/>
                <a:ea typeface="Batang" pitchFamily="18" charset="-127"/>
              </a:rPr>
              <a:t>Level of </a:t>
            </a:r>
            <a:r>
              <a:rPr lang="en-US" sz="2400" b="1" dirty="0">
                <a:latin typeface="Batang" pitchFamily="18" charset="-127"/>
                <a:ea typeface="Batang" pitchFamily="18" charset="-127"/>
              </a:rPr>
              <a:t>infection and the presence of gas or abscess</a:t>
            </a:r>
            <a:r>
              <a:rPr lang="en-US" sz="2400" b="1" dirty="0" smtClean="0">
                <a:latin typeface="Batang" pitchFamily="18" charset="-127"/>
                <a:ea typeface="Batang" pitchFamily="18" charset="-127"/>
              </a:rPr>
              <a:t>.</a:t>
            </a:r>
          </a:p>
          <a:p>
            <a:pPr algn="l" rtl="0"/>
            <a:r>
              <a:rPr lang="en-US" sz="2600" b="1" dirty="0" smtClean="0">
                <a:solidFill>
                  <a:srgbClr val="FF0000"/>
                </a:solidFill>
                <a:latin typeface="Constantia" pitchFamily="18" charset="0"/>
                <a:ea typeface="Batang" pitchFamily="18" charset="-127"/>
              </a:rPr>
              <a:t>Surgical exploration </a:t>
            </a:r>
            <a:r>
              <a:rPr lang="en-US" sz="2600" b="1" dirty="0">
                <a:solidFill>
                  <a:srgbClr val="FF0000"/>
                </a:solidFill>
                <a:latin typeface="Constantia" pitchFamily="18" charset="0"/>
                <a:ea typeface="Batang" pitchFamily="18" charset="-127"/>
              </a:rPr>
              <a:t>or </a:t>
            </a:r>
            <a:r>
              <a:rPr lang="en-US" sz="2600" b="1" dirty="0" smtClean="0">
                <a:solidFill>
                  <a:srgbClr val="FF0000"/>
                </a:solidFill>
                <a:latin typeface="Constantia" pitchFamily="18" charset="0"/>
                <a:ea typeface="Batang" pitchFamily="18" charset="-127"/>
              </a:rPr>
              <a:t>debridement</a:t>
            </a:r>
          </a:p>
          <a:p>
            <a:pPr lvl="1" algn="l" rtl="0"/>
            <a:r>
              <a:rPr lang="en-US" sz="2400" b="1" dirty="0" smtClean="0">
                <a:latin typeface="Batang" pitchFamily="18" charset="-127"/>
                <a:ea typeface="Batang" pitchFamily="18" charset="-127"/>
              </a:rPr>
              <a:t>Diagnostic  and </a:t>
            </a:r>
            <a:r>
              <a:rPr lang="en-US" sz="2400" b="1" dirty="0">
                <a:latin typeface="Batang" pitchFamily="18" charset="-127"/>
                <a:ea typeface="Batang" pitchFamily="18" charset="-127"/>
              </a:rPr>
              <a:t>therapeutic</a:t>
            </a:r>
            <a:endParaRPr lang="en-US" sz="2200" b="1" dirty="0" smtClean="0">
              <a:latin typeface="Batang" pitchFamily="18" charset="-127"/>
              <a:ea typeface="Batang" pitchFamily="18" charset="-127"/>
            </a:endParaRPr>
          </a:p>
          <a:p>
            <a:pPr algn="l" rtl="0"/>
            <a:endParaRPr lang="en-US" sz="7100" dirty="0" smtClean="0"/>
          </a:p>
          <a:p>
            <a:pPr lvl="1" algn="l" rtl="0"/>
            <a:endParaRPr lang="en-US" sz="7400" dirty="0" smtClean="0">
              <a:latin typeface="Batang" pitchFamily="18" charset="-127"/>
              <a:ea typeface="Batang" pitchFamily="18" charset="-127"/>
            </a:endParaRPr>
          </a:p>
          <a:p>
            <a:pPr algn="l" rtl="0"/>
            <a:endParaRPr lang="en-US" dirty="0">
              <a:latin typeface="Batang" pitchFamily="18" charset="-127"/>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6</a:t>
            </a:fld>
            <a:endParaRPr lang="ar-S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990600"/>
          </a:xfrm>
        </p:spPr>
        <p:txBody>
          <a:bodyPr/>
          <a:lstStyle/>
          <a:p>
            <a:r>
              <a:rPr lang="en-US" b="1" dirty="0" smtClean="0">
                <a:solidFill>
                  <a:srgbClr val="FFFF00"/>
                </a:solidFill>
              </a:rPr>
              <a:t>   Clinical forms    </a:t>
            </a:r>
            <a:endParaRPr lang="ar-SA" b="1" dirty="0">
              <a:solidFill>
                <a:srgbClr val="FFFF00"/>
              </a:solidFill>
            </a:endParaRPr>
          </a:p>
        </p:txBody>
      </p:sp>
      <p:sp>
        <p:nvSpPr>
          <p:cNvPr id="3" name="Content Placeholder 2"/>
          <p:cNvSpPr>
            <a:spLocks noGrp="1"/>
          </p:cNvSpPr>
          <p:nvPr>
            <p:ph sz="quarter" idx="1"/>
          </p:nvPr>
        </p:nvSpPr>
        <p:spPr>
          <a:xfrm>
            <a:off x="467544" y="1484784"/>
            <a:ext cx="8064896" cy="4680520"/>
          </a:xfrm>
        </p:spPr>
        <p:txBody>
          <a:bodyPr>
            <a:normAutofit fontScale="85000" lnSpcReduction="20000"/>
          </a:bodyPr>
          <a:lstStyle/>
          <a:p>
            <a:pPr algn="l" rtl="0"/>
            <a:r>
              <a:rPr lang="en-US" sz="3000" b="1" u="sng" dirty="0" smtClean="0">
                <a:solidFill>
                  <a:srgbClr val="FF0000"/>
                </a:solidFill>
                <a:latin typeface="Constantia" pitchFamily="18" charset="0"/>
                <a:ea typeface="Batang" pitchFamily="18" charset="-127"/>
              </a:rPr>
              <a:t>IMPETIGO-(</a:t>
            </a:r>
            <a:r>
              <a:rPr lang="en-US" sz="3000" b="1" u="sng" dirty="0" smtClean="0">
                <a:solidFill>
                  <a:srgbClr val="FF0000"/>
                </a:solidFill>
                <a:latin typeface="Constantia" pitchFamily="18" charset="0"/>
              </a:rPr>
              <a:t> </a:t>
            </a:r>
            <a:r>
              <a:rPr lang="en-US" sz="3000" b="1" u="sng" dirty="0" err="1" smtClean="0">
                <a:solidFill>
                  <a:srgbClr val="FF0000"/>
                </a:solidFill>
                <a:latin typeface="Constantia" pitchFamily="18" charset="0"/>
                <a:ea typeface="Batang" pitchFamily="18" charset="-127"/>
              </a:rPr>
              <a:t>Pyoderma</a:t>
            </a:r>
            <a:r>
              <a:rPr lang="en-US" sz="3000" b="1" u="sng" dirty="0" smtClean="0">
                <a:solidFill>
                  <a:srgbClr val="FF0000"/>
                </a:solidFill>
                <a:latin typeface="Constantia" pitchFamily="18" charset="0"/>
                <a:ea typeface="Batang" pitchFamily="18" charset="-127"/>
              </a:rPr>
              <a:t>)</a:t>
            </a:r>
          </a:p>
          <a:p>
            <a:pPr algn="l" rtl="0">
              <a:lnSpc>
                <a:spcPct val="120000"/>
              </a:lnSpc>
              <a:buNone/>
            </a:pPr>
            <a:endParaRPr lang="en-US" sz="3000" b="1" u="sng" dirty="0" smtClean="0">
              <a:latin typeface="Batang" pitchFamily="18" charset="-127"/>
              <a:ea typeface="Batang" pitchFamily="18" charset="-127"/>
            </a:endParaRPr>
          </a:p>
          <a:p>
            <a:pPr lvl="1" algn="l" rtl="0">
              <a:lnSpc>
                <a:spcPct val="120000"/>
              </a:lnSpc>
            </a:pPr>
            <a:r>
              <a:rPr lang="en-US" sz="2400" b="1" dirty="0" smtClean="0">
                <a:latin typeface="+mj-lt"/>
                <a:ea typeface="Batang" pitchFamily="18" charset="-127"/>
              </a:rPr>
              <a:t>A common</a:t>
            </a:r>
            <a:r>
              <a:rPr lang="en-US" sz="2400" b="1" dirty="0" smtClean="0">
                <a:ea typeface="Batang" pitchFamily="18" charset="-127"/>
              </a:rPr>
              <a:t> </a:t>
            </a:r>
            <a:r>
              <a:rPr lang="en-US" sz="2400" b="1" dirty="0" smtClean="0">
                <a:latin typeface="+mj-lt"/>
                <a:ea typeface="Batang" pitchFamily="18" charset="-127"/>
              </a:rPr>
              <a:t>skin </a:t>
            </a:r>
            <a:r>
              <a:rPr lang="en-US" sz="2400" b="1" dirty="0">
                <a:latin typeface="+mj-lt"/>
                <a:ea typeface="Batang" pitchFamily="18" charset="-127"/>
              </a:rPr>
              <a:t>infection </a:t>
            </a:r>
            <a:r>
              <a:rPr lang="en-US" sz="2400" b="1" dirty="0" smtClean="0">
                <a:latin typeface="+mj-lt"/>
                <a:ea typeface="Batang" pitchFamily="18" charset="-127"/>
              </a:rPr>
              <a:t>consists </a:t>
            </a:r>
            <a:r>
              <a:rPr lang="en-US" sz="2400" b="1" dirty="0">
                <a:latin typeface="+mj-lt"/>
                <a:ea typeface="Batang" pitchFamily="18" charset="-127"/>
              </a:rPr>
              <a:t>of discrete purulent lesions that are nearly </a:t>
            </a:r>
            <a:r>
              <a:rPr lang="en-US" sz="2400" b="1" dirty="0" smtClean="0">
                <a:latin typeface="+mj-lt"/>
                <a:ea typeface="Batang" pitchFamily="18" charset="-127"/>
              </a:rPr>
              <a:t>always caused </a:t>
            </a:r>
            <a:r>
              <a:rPr lang="en-US" sz="2400" b="1" dirty="0">
                <a:latin typeface="+mj-lt"/>
                <a:ea typeface="Batang" pitchFamily="18" charset="-127"/>
              </a:rPr>
              <a:t>by </a:t>
            </a:r>
            <a:r>
              <a:rPr lang="el-GR" sz="2400" b="1" dirty="0" smtClean="0">
                <a:solidFill>
                  <a:srgbClr val="FFFF00"/>
                </a:solidFill>
                <a:latin typeface="+mj-lt"/>
                <a:ea typeface="Batang" pitchFamily="18" charset="-127"/>
              </a:rPr>
              <a:t>β</a:t>
            </a:r>
            <a:r>
              <a:rPr lang="en-US" sz="2400" b="1" dirty="0" smtClean="0">
                <a:solidFill>
                  <a:srgbClr val="FFFF00"/>
                </a:solidFill>
                <a:latin typeface="+mj-lt"/>
                <a:ea typeface="Batang" pitchFamily="18" charset="-127"/>
              </a:rPr>
              <a:t>-hemolytic </a:t>
            </a:r>
            <a:r>
              <a:rPr lang="en-US" sz="2400" b="1" dirty="0">
                <a:solidFill>
                  <a:srgbClr val="FFFF00"/>
                </a:solidFill>
                <a:latin typeface="+mj-lt"/>
                <a:ea typeface="Batang" pitchFamily="18" charset="-127"/>
              </a:rPr>
              <a:t>streptococci </a:t>
            </a:r>
            <a:r>
              <a:rPr lang="en-US" sz="2400" b="1" dirty="0">
                <a:latin typeface="+mj-lt"/>
                <a:ea typeface="Batang" pitchFamily="18" charset="-127"/>
              </a:rPr>
              <a:t>and/or </a:t>
            </a:r>
            <a:r>
              <a:rPr lang="en-US" sz="2400" b="1" i="1" dirty="0" err="1" smtClean="0">
                <a:solidFill>
                  <a:srgbClr val="FFFF00"/>
                </a:solidFill>
                <a:latin typeface="+mj-lt"/>
                <a:ea typeface="Batang" pitchFamily="18" charset="-127"/>
              </a:rPr>
              <a:t>S.aureus</a:t>
            </a:r>
            <a:r>
              <a:rPr lang="en-US" sz="2400" b="1" i="1" dirty="0" smtClean="0">
                <a:latin typeface="+mj-lt"/>
                <a:ea typeface="Batang" pitchFamily="18" charset="-127"/>
              </a:rPr>
              <a:t>.</a:t>
            </a:r>
          </a:p>
          <a:p>
            <a:pPr lvl="1" algn="l" rtl="0">
              <a:lnSpc>
                <a:spcPct val="120000"/>
              </a:lnSpc>
            </a:pPr>
            <a:r>
              <a:rPr lang="en-US" sz="2400" b="1" dirty="0">
                <a:latin typeface="+mj-lt"/>
                <a:ea typeface="Batang" pitchFamily="18" charset="-127"/>
              </a:rPr>
              <a:t>children in tropical or subtropical </a:t>
            </a:r>
            <a:r>
              <a:rPr lang="en-US" sz="2400" b="1" dirty="0" smtClean="0">
                <a:latin typeface="+mj-lt"/>
                <a:ea typeface="Batang" pitchFamily="18" charset="-127"/>
              </a:rPr>
              <a:t>regions  </a:t>
            </a:r>
            <a:r>
              <a:rPr lang="en-US" sz="2400" b="1" dirty="0">
                <a:solidFill>
                  <a:srgbClr val="FFFF00"/>
                </a:solidFill>
                <a:latin typeface="+mj-lt"/>
                <a:ea typeface="Batang" pitchFamily="18" charset="-127"/>
              </a:rPr>
              <a:t>2–5</a:t>
            </a:r>
            <a:r>
              <a:rPr lang="en-US" sz="2400" b="1" dirty="0">
                <a:latin typeface="+mj-lt"/>
                <a:ea typeface="Batang" pitchFamily="18" charset="-127"/>
              </a:rPr>
              <a:t> </a:t>
            </a:r>
            <a:r>
              <a:rPr lang="en-US" sz="2400" b="1" dirty="0" smtClean="0">
                <a:latin typeface="+mj-lt"/>
                <a:ea typeface="Batang" pitchFamily="18" charset="-127"/>
              </a:rPr>
              <a:t>Yr</a:t>
            </a:r>
          </a:p>
          <a:p>
            <a:pPr lvl="1" algn="l" rtl="0">
              <a:lnSpc>
                <a:spcPct val="120000"/>
              </a:lnSpc>
            </a:pPr>
            <a:r>
              <a:rPr lang="en-US" sz="2400" b="1" dirty="0" smtClean="0">
                <a:latin typeface="+mj-lt"/>
                <a:ea typeface="Batang" pitchFamily="18" charset="-127"/>
              </a:rPr>
              <a:t>Skin colonization-</a:t>
            </a:r>
            <a:r>
              <a:rPr lang="en-US" sz="2400" b="1" dirty="0">
                <a:latin typeface="+mj-lt"/>
                <a:ea typeface="Batang" pitchFamily="18" charset="-127"/>
              </a:rPr>
              <a:t> </a:t>
            </a:r>
            <a:r>
              <a:rPr lang="en-US" sz="2400" b="1" dirty="0" smtClean="0">
                <a:latin typeface="+mj-lt"/>
                <a:ea typeface="Batang" pitchFamily="18" charset="-127"/>
              </a:rPr>
              <a:t>Inoculation </a:t>
            </a:r>
            <a:r>
              <a:rPr lang="en-US" sz="2400" b="1" dirty="0">
                <a:latin typeface="+mj-lt"/>
                <a:ea typeface="Batang" pitchFamily="18" charset="-127"/>
              </a:rPr>
              <a:t>by </a:t>
            </a:r>
            <a:r>
              <a:rPr lang="en-US" sz="2400" b="1" dirty="0" smtClean="0">
                <a:latin typeface="+mj-lt"/>
                <a:ea typeface="Batang" pitchFamily="18" charset="-127"/>
              </a:rPr>
              <a:t>abrasions, minor </a:t>
            </a:r>
            <a:r>
              <a:rPr lang="en-US" sz="2400" b="1" dirty="0">
                <a:latin typeface="+mj-lt"/>
                <a:ea typeface="Batang" pitchFamily="18" charset="-127"/>
              </a:rPr>
              <a:t>trauma, or insect </a:t>
            </a:r>
            <a:r>
              <a:rPr lang="en-US" sz="2400" b="1" dirty="0" smtClean="0">
                <a:latin typeface="+mj-lt"/>
                <a:ea typeface="Batang" pitchFamily="18" charset="-127"/>
              </a:rPr>
              <a:t>bites</a:t>
            </a:r>
          </a:p>
          <a:p>
            <a:pPr lvl="1" algn="l" rtl="0">
              <a:lnSpc>
                <a:spcPct val="120000"/>
              </a:lnSpc>
            </a:pPr>
            <a:r>
              <a:rPr lang="en-US" sz="2200" b="1" dirty="0">
                <a:latin typeface="+mj-lt"/>
                <a:ea typeface="Batang" pitchFamily="18" charset="-127"/>
              </a:rPr>
              <a:t>usually occurs on exposed areas of the </a:t>
            </a:r>
            <a:r>
              <a:rPr lang="en-US" sz="2200" b="1" dirty="0" smtClean="0">
                <a:latin typeface="+mj-lt"/>
                <a:ea typeface="Batang" pitchFamily="18" charset="-127"/>
              </a:rPr>
              <a:t>body( </a:t>
            </a:r>
            <a:r>
              <a:rPr lang="en-US" sz="2200" b="1" dirty="0">
                <a:latin typeface="+mj-lt"/>
                <a:ea typeface="Batang" pitchFamily="18" charset="-127"/>
              </a:rPr>
              <a:t>face and </a:t>
            </a:r>
            <a:r>
              <a:rPr lang="en-US" sz="2200" b="1" dirty="0" smtClean="0">
                <a:latin typeface="+mj-lt"/>
                <a:ea typeface="Batang" pitchFamily="18" charset="-127"/>
              </a:rPr>
              <a:t>extremities</a:t>
            </a:r>
            <a:r>
              <a:rPr lang="en-US" sz="2600" dirty="0" smtClean="0">
                <a:latin typeface="+mj-lt"/>
              </a:rPr>
              <a:t>)</a:t>
            </a:r>
          </a:p>
          <a:p>
            <a:pPr lvl="1" algn="l" rtl="0">
              <a:lnSpc>
                <a:spcPct val="120000"/>
              </a:lnSpc>
            </a:pPr>
            <a:r>
              <a:rPr lang="en-US" sz="2200" b="1" dirty="0" err="1" smtClean="0">
                <a:latin typeface="Batang" pitchFamily="18" charset="-127"/>
                <a:ea typeface="Batang" pitchFamily="18" charset="-127"/>
              </a:rPr>
              <a:t>Bullous</a:t>
            </a:r>
            <a:r>
              <a:rPr lang="en-US" sz="2200" b="1" dirty="0" smtClean="0">
                <a:latin typeface="Batang" pitchFamily="18" charset="-127"/>
                <a:ea typeface="Batang" pitchFamily="18" charset="-127"/>
              </a:rPr>
              <a:t>  (</a:t>
            </a:r>
            <a:r>
              <a:rPr lang="en-US" sz="2400" i="1" dirty="0">
                <a:solidFill>
                  <a:srgbClr val="FFFF00"/>
                </a:solidFill>
              </a:rPr>
              <a:t>S. </a:t>
            </a:r>
            <a:r>
              <a:rPr lang="en-US" sz="2400" i="1" dirty="0" err="1">
                <a:solidFill>
                  <a:srgbClr val="FFFF00"/>
                </a:solidFill>
              </a:rPr>
              <a:t>aureus</a:t>
            </a:r>
            <a:r>
              <a:rPr lang="en-US" sz="2400" i="1" dirty="0">
                <a:solidFill>
                  <a:srgbClr val="FFFF00"/>
                </a:solidFill>
              </a:rPr>
              <a:t> </a:t>
            </a:r>
            <a:r>
              <a:rPr lang="en-US" sz="2400" i="1" dirty="0" smtClean="0"/>
              <a:t>) </a:t>
            </a:r>
            <a:r>
              <a:rPr lang="en-US" sz="2200" b="1" dirty="0" smtClean="0">
                <a:latin typeface="Batang" pitchFamily="18" charset="-127"/>
                <a:ea typeface="Batang" pitchFamily="18" charset="-127"/>
              </a:rPr>
              <a:t>or </a:t>
            </a:r>
            <a:r>
              <a:rPr lang="en-US" sz="2200" b="1" dirty="0" err="1" smtClean="0">
                <a:latin typeface="Batang" pitchFamily="18" charset="-127"/>
                <a:ea typeface="Batang" pitchFamily="18" charset="-127"/>
              </a:rPr>
              <a:t>nonbullous</a:t>
            </a:r>
            <a:endParaRPr lang="en-US" sz="2200" b="1" dirty="0" smtClean="0">
              <a:latin typeface="Batang" pitchFamily="18" charset="-127"/>
              <a:ea typeface="Batang" pitchFamily="18" charset="-127"/>
            </a:endParaRPr>
          </a:p>
          <a:p>
            <a:pPr lvl="1" algn="l" rtl="0">
              <a:lnSpc>
                <a:spcPct val="120000"/>
              </a:lnSpc>
            </a:pPr>
            <a:r>
              <a:rPr lang="en-US" sz="2200" b="1" dirty="0">
                <a:latin typeface="Batang" pitchFamily="18" charset="-127"/>
                <a:ea typeface="Batang" pitchFamily="18" charset="-127"/>
              </a:rPr>
              <a:t>systemic symptoms are </a:t>
            </a:r>
            <a:r>
              <a:rPr lang="en-US" sz="2200" b="1" dirty="0" smtClean="0">
                <a:latin typeface="Batang" pitchFamily="18" charset="-127"/>
                <a:ea typeface="Batang" pitchFamily="18" charset="-127"/>
              </a:rPr>
              <a:t>usually absent.</a:t>
            </a:r>
          </a:p>
          <a:p>
            <a:pPr lvl="1" algn="l" rtl="0">
              <a:lnSpc>
                <a:spcPct val="120000"/>
              </a:lnSpc>
            </a:pPr>
            <a:r>
              <a:rPr lang="en-US" sz="2400" b="1" dirty="0" err="1">
                <a:solidFill>
                  <a:srgbClr val="FFFF00"/>
                </a:solidFill>
                <a:latin typeface="Andalus" pitchFamily="18" charset="-78"/>
                <a:cs typeface="Andalus" pitchFamily="18" charset="-78"/>
              </a:rPr>
              <a:t>poststreptococcal</a:t>
            </a:r>
            <a:r>
              <a:rPr lang="en-US" sz="2400" b="1" dirty="0">
                <a:solidFill>
                  <a:srgbClr val="FFFF00"/>
                </a:solidFill>
                <a:latin typeface="Andalus" pitchFamily="18" charset="-78"/>
                <a:cs typeface="Andalus" pitchFamily="18" charset="-78"/>
              </a:rPr>
              <a:t> </a:t>
            </a:r>
            <a:r>
              <a:rPr lang="en-US" sz="2400" b="1" dirty="0" err="1">
                <a:solidFill>
                  <a:srgbClr val="FFFF00"/>
                </a:solidFill>
                <a:latin typeface="Andalus" pitchFamily="18" charset="-78"/>
                <a:cs typeface="Andalus" pitchFamily="18" charset="-78"/>
              </a:rPr>
              <a:t>glomerulonephritis</a:t>
            </a:r>
            <a:r>
              <a:rPr lang="en-US" sz="2400" b="1" dirty="0" smtClean="0">
                <a:solidFill>
                  <a:srgbClr val="FFFF00"/>
                </a:solidFill>
                <a:latin typeface="Andalus" pitchFamily="18" charset="-78"/>
                <a:cs typeface="Andalus" pitchFamily="18" charset="-78"/>
              </a:rPr>
              <a:t>. (</a:t>
            </a:r>
            <a:r>
              <a:rPr lang="en-US" sz="2400" b="1" dirty="0">
                <a:solidFill>
                  <a:srgbClr val="FFFF00"/>
                </a:solidFill>
                <a:latin typeface="Andalus" pitchFamily="18" charset="-78"/>
                <a:cs typeface="Andalus" pitchFamily="18" charset="-78"/>
              </a:rPr>
              <a:t>anti–</a:t>
            </a:r>
            <a:r>
              <a:rPr lang="en-US" sz="2400" b="1" dirty="0" err="1">
                <a:solidFill>
                  <a:srgbClr val="FFFF00"/>
                </a:solidFill>
                <a:latin typeface="Andalus" pitchFamily="18" charset="-78"/>
                <a:cs typeface="Andalus" pitchFamily="18" charset="-78"/>
              </a:rPr>
              <a:t>DNAse</a:t>
            </a:r>
            <a:r>
              <a:rPr lang="en-US" sz="2400" b="1" dirty="0">
                <a:solidFill>
                  <a:srgbClr val="FFFF00"/>
                </a:solidFill>
                <a:latin typeface="Andalus" pitchFamily="18" charset="-78"/>
                <a:cs typeface="Andalus" pitchFamily="18" charset="-78"/>
              </a:rPr>
              <a:t> </a:t>
            </a:r>
            <a:r>
              <a:rPr lang="en-US" sz="2400" b="1" dirty="0" smtClean="0">
                <a:solidFill>
                  <a:srgbClr val="FFFF00"/>
                </a:solidFill>
                <a:latin typeface="Andalus" pitchFamily="18" charset="-78"/>
                <a:cs typeface="Andalus" pitchFamily="18" charset="-78"/>
              </a:rPr>
              <a:t>B)</a:t>
            </a:r>
            <a:endParaRPr lang="en-US" sz="2200" b="1" dirty="0" smtClean="0">
              <a:solidFill>
                <a:srgbClr val="FFFF00"/>
              </a:solidFill>
              <a:latin typeface="Andalus" pitchFamily="18" charset="-78"/>
              <a:ea typeface="Batang" pitchFamily="18" charset="-127"/>
              <a:cs typeface="Andalus" pitchFamily="18" charset="-78"/>
            </a:endParaRPr>
          </a:p>
          <a:p>
            <a:pPr lvl="1" algn="l" rtl="0">
              <a:buNone/>
            </a:pPr>
            <a:endParaRPr lang="en-US" sz="6500" b="1" dirty="0" smtClean="0">
              <a:latin typeface="Batang" pitchFamily="18" charset="-127"/>
              <a:ea typeface="Batang" pitchFamily="18" charset="-127"/>
            </a:endParaRPr>
          </a:p>
          <a:p>
            <a:pPr lvl="1" algn="l" rtl="0"/>
            <a:endParaRPr lang="en-US" sz="7100" b="1" dirty="0" smtClean="0">
              <a:latin typeface="Batang" pitchFamily="18" charset="-127"/>
              <a:ea typeface="Batang" pitchFamily="18" charset="-127"/>
            </a:endParaRPr>
          </a:p>
          <a:p>
            <a:pPr lvl="1" algn="l" rtl="0">
              <a:buNone/>
            </a:pPr>
            <a:endParaRPr lang="en-US" sz="7100" b="1" dirty="0" smtClean="0">
              <a:latin typeface="Batang" pitchFamily="18" charset="-127"/>
              <a:ea typeface="Batang" pitchFamily="18" charset="-127"/>
            </a:endParaRPr>
          </a:p>
          <a:p>
            <a:pPr lvl="1" algn="l" rtl="0"/>
            <a:endParaRPr lang="en-US" sz="6600" b="1" dirty="0" smtClean="0">
              <a:latin typeface="Batang" pitchFamily="18" charset="-127"/>
              <a:ea typeface="Batang" pitchFamily="18" charset="-127"/>
            </a:endParaRPr>
          </a:p>
          <a:p>
            <a:pPr lvl="1" algn="l" rtl="0"/>
            <a:endParaRPr lang="ar-SA" b="1" dirty="0">
              <a:latin typeface="Batang" pitchFamily="18" charset="-127"/>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7</a:t>
            </a:fld>
            <a:endParaRPr lang="ar-SA"/>
          </a:p>
        </p:txBody>
      </p:sp>
      <p:pic>
        <p:nvPicPr>
          <p:cNvPr id="9218" name="Picture 2" descr="C:\Documents and Settings\Dr.Fauzia\My Documents\My Pictures\getty_rf_photo_of_hand_in_sand.jpg"/>
          <p:cNvPicPr>
            <a:picLocks noChangeAspect="1" noChangeArrowheads="1"/>
          </p:cNvPicPr>
          <p:nvPr/>
        </p:nvPicPr>
        <p:blipFill>
          <a:blip r:embed="rId2" cstate="print"/>
          <a:srcRect/>
          <a:stretch>
            <a:fillRect/>
          </a:stretch>
        </p:blipFill>
        <p:spPr bwMode="auto">
          <a:xfrm>
            <a:off x="5652120" y="188640"/>
            <a:ext cx="3059832" cy="198883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896A99-D66E-4861-80B0-E738C08901FB}" type="slidenum">
              <a:rPr lang="ar-SA" smtClean="0"/>
              <a:pPr/>
              <a:t>8</a:t>
            </a:fld>
            <a:endParaRPr lang="ar-SA"/>
          </a:p>
        </p:txBody>
      </p:sp>
      <p:pic>
        <p:nvPicPr>
          <p:cNvPr id="3" name="Picture 5" descr="FACE: impetigo, bullous">
            <a:hlinkClick r:id="rId2"/>
          </p:cNvPr>
          <p:cNvPicPr>
            <a:picLocks noChangeAspect="1" noChangeArrowheads="1"/>
          </p:cNvPicPr>
          <p:nvPr/>
        </p:nvPicPr>
        <p:blipFill>
          <a:blip r:embed="rId3" cstate="print"/>
          <a:srcRect/>
          <a:stretch>
            <a:fillRect/>
          </a:stretch>
        </p:blipFill>
        <p:spPr bwMode="auto">
          <a:xfrm>
            <a:off x="1763688" y="1556792"/>
            <a:ext cx="5904656" cy="4824536"/>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5" name="TextBox 4"/>
          <p:cNvSpPr txBox="1"/>
          <p:nvPr/>
        </p:nvSpPr>
        <p:spPr>
          <a:xfrm>
            <a:off x="2915816" y="332656"/>
            <a:ext cx="3600400" cy="954107"/>
          </a:xfrm>
          <a:prstGeom prst="rect">
            <a:avLst/>
          </a:prstGeom>
          <a:noFill/>
        </p:spPr>
        <p:txBody>
          <a:bodyPr wrap="square" rtlCol="0">
            <a:spAutoFit/>
          </a:bodyPr>
          <a:lstStyle/>
          <a:p>
            <a:pPr algn="ctr" rtl="0"/>
            <a:r>
              <a:rPr lang="en-US" sz="2800" b="1" dirty="0" smtClean="0">
                <a:solidFill>
                  <a:srgbClr val="FFFF00"/>
                </a:solidFill>
                <a:latin typeface="Constantia" pitchFamily="18" charset="0"/>
                <a:ea typeface="Batang" pitchFamily="18" charset="-127"/>
              </a:rPr>
              <a:t>IMPETIGO</a:t>
            </a:r>
          </a:p>
          <a:p>
            <a:pPr algn="ctr" rtl="0"/>
            <a:r>
              <a:rPr lang="en-US" sz="2800" b="1" dirty="0" smtClean="0">
                <a:solidFill>
                  <a:srgbClr val="FFFF00"/>
                </a:solidFill>
                <a:latin typeface="Constantia" pitchFamily="18" charset="0"/>
                <a:ea typeface="Batang" pitchFamily="18" charset="-127"/>
              </a:rPr>
              <a:t>(</a:t>
            </a:r>
            <a:r>
              <a:rPr lang="en-US" sz="2800" b="1" dirty="0" smtClean="0">
                <a:solidFill>
                  <a:srgbClr val="FFFF00"/>
                </a:solidFill>
                <a:latin typeface="Constantia" pitchFamily="18" charset="0"/>
              </a:rPr>
              <a:t> </a:t>
            </a:r>
            <a:r>
              <a:rPr lang="en-US" sz="2800" b="1" dirty="0" err="1" smtClean="0">
                <a:solidFill>
                  <a:srgbClr val="FFFF00"/>
                </a:solidFill>
                <a:latin typeface="Constantia" pitchFamily="18" charset="0"/>
                <a:ea typeface="Batang" pitchFamily="18" charset="-127"/>
              </a:rPr>
              <a:t>Pyoderma</a:t>
            </a:r>
            <a:r>
              <a:rPr lang="en-US" sz="2800" b="1" dirty="0" smtClean="0">
                <a:solidFill>
                  <a:srgbClr val="FFFF00"/>
                </a:solidFill>
                <a:latin typeface="Constantia" pitchFamily="18" charset="0"/>
                <a:ea typeface="Batang" pitchFamily="18" charset="-127"/>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Therapy </a:t>
            </a:r>
            <a:endParaRPr lang="ar-SA" b="1" dirty="0">
              <a:solidFill>
                <a:srgbClr val="FFFF00"/>
              </a:solidFill>
            </a:endParaRPr>
          </a:p>
        </p:txBody>
      </p:sp>
      <p:sp>
        <p:nvSpPr>
          <p:cNvPr id="3" name="Content Placeholder 2"/>
          <p:cNvSpPr>
            <a:spLocks noGrp="1"/>
          </p:cNvSpPr>
          <p:nvPr>
            <p:ph sz="quarter" idx="1"/>
          </p:nvPr>
        </p:nvSpPr>
        <p:spPr>
          <a:xfrm>
            <a:off x="323528" y="1412776"/>
            <a:ext cx="7416824" cy="4968552"/>
          </a:xfrm>
        </p:spPr>
        <p:txBody>
          <a:bodyPr>
            <a:normAutofit/>
          </a:bodyPr>
          <a:lstStyle/>
          <a:p>
            <a:pPr algn="l" rtl="0"/>
            <a:r>
              <a:rPr lang="en-US" sz="2400" b="1" dirty="0">
                <a:solidFill>
                  <a:srgbClr val="7030A0"/>
                </a:solidFill>
                <a:latin typeface="+mj-lt"/>
                <a:ea typeface="Batang" pitchFamily="18" charset="-127"/>
                <a:cs typeface="Aparajita" pitchFamily="34" charset="0"/>
              </a:rPr>
              <a:t>Because </a:t>
            </a:r>
            <a:r>
              <a:rPr lang="en-US" sz="2400" b="1" i="1" dirty="0">
                <a:solidFill>
                  <a:srgbClr val="7030A0"/>
                </a:solidFill>
                <a:latin typeface="+mj-lt"/>
                <a:ea typeface="Batang" pitchFamily="18" charset="-127"/>
                <a:cs typeface="Aparajita" pitchFamily="34" charset="0"/>
              </a:rPr>
              <a:t>S. </a:t>
            </a:r>
            <a:r>
              <a:rPr lang="en-US" sz="2400" b="1" i="1" dirty="0" err="1">
                <a:solidFill>
                  <a:srgbClr val="7030A0"/>
                </a:solidFill>
                <a:latin typeface="+mj-lt"/>
                <a:ea typeface="Batang" pitchFamily="18" charset="-127"/>
                <a:cs typeface="Aparajita" pitchFamily="34" charset="0"/>
              </a:rPr>
              <a:t>aureus</a:t>
            </a:r>
            <a:r>
              <a:rPr lang="en-US" sz="2400" b="1" i="1" dirty="0">
                <a:solidFill>
                  <a:srgbClr val="7030A0"/>
                </a:solidFill>
                <a:latin typeface="+mj-lt"/>
                <a:ea typeface="Batang" pitchFamily="18" charset="-127"/>
                <a:cs typeface="Aparajita" pitchFamily="34" charset="0"/>
              </a:rPr>
              <a:t> </a:t>
            </a:r>
            <a:r>
              <a:rPr lang="en-US" sz="2400" b="1" i="1" dirty="0" smtClean="0">
                <a:solidFill>
                  <a:srgbClr val="7030A0"/>
                </a:solidFill>
                <a:latin typeface="+mj-lt"/>
                <a:ea typeface="Batang" pitchFamily="18" charset="-127"/>
                <a:cs typeface="Aparajita" pitchFamily="34" charset="0"/>
              </a:rPr>
              <a:t> </a:t>
            </a:r>
            <a:r>
              <a:rPr lang="en-US" sz="2400" b="1" dirty="0" smtClean="0">
                <a:solidFill>
                  <a:srgbClr val="7030A0"/>
                </a:solidFill>
                <a:latin typeface="+mj-lt"/>
                <a:ea typeface="Batang" pitchFamily="18" charset="-127"/>
                <a:cs typeface="Aparajita" pitchFamily="34" charset="0"/>
              </a:rPr>
              <a:t>currently </a:t>
            </a:r>
            <a:r>
              <a:rPr lang="en-US" sz="2400" b="1" dirty="0">
                <a:solidFill>
                  <a:srgbClr val="7030A0"/>
                </a:solidFill>
                <a:latin typeface="+mj-lt"/>
                <a:ea typeface="Batang" pitchFamily="18" charset="-127"/>
                <a:cs typeface="Aparajita" pitchFamily="34" charset="0"/>
              </a:rPr>
              <a:t>accounts </a:t>
            </a:r>
            <a:r>
              <a:rPr lang="en-US" sz="2400" b="1" dirty="0" smtClean="0">
                <a:solidFill>
                  <a:srgbClr val="7030A0"/>
                </a:solidFill>
                <a:latin typeface="+mj-lt"/>
                <a:ea typeface="Batang" pitchFamily="18" charset="-127"/>
                <a:cs typeface="Aparajita" pitchFamily="34" charset="0"/>
              </a:rPr>
              <a:t>for most </a:t>
            </a:r>
            <a:r>
              <a:rPr lang="en-US" sz="2400" b="1" dirty="0">
                <a:solidFill>
                  <a:srgbClr val="7030A0"/>
                </a:solidFill>
                <a:latin typeface="+mj-lt"/>
                <a:ea typeface="Batang" pitchFamily="18" charset="-127"/>
                <a:cs typeface="Aparajita" pitchFamily="34" charset="0"/>
              </a:rPr>
              <a:t>cases of </a:t>
            </a:r>
            <a:r>
              <a:rPr lang="en-US" sz="2400" b="1" dirty="0" err="1">
                <a:solidFill>
                  <a:srgbClr val="7030A0"/>
                </a:solidFill>
                <a:latin typeface="+mj-lt"/>
                <a:ea typeface="Batang" pitchFamily="18" charset="-127"/>
                <a:cs typeface="Aparajita" pitchFamily="34" charset="0"/>
              </a:rPr>
              <a:t>bullous</a:t>
            </a:r>
            <a:r>
              <a:rPr lang="en-US" sz="2400" b="1" dirty="0">
                <a:solidFill>
                  <a:srgbClr val="7030A0"/>
                </a:solidFill>
                <a:latin typeface="+mj-lt"/>
                <a:ea typeface="Batang" pitchFamily="18" charset="-127"/>
                <a:cs typeface="Aparajita" pitchFamily="34" charset="0"/>
              </a:rPr>
              <a:t> </a:t>
            </a:r>
            <a:r>
              <a:rPr lang="en-US" sz="2400" b="1" dirty="0" smtClean="0">
                <a:solidFill>
                  <a:srgbClr val="7030A0"/>
                </a:solidFill>
                <a:latin typeface="+mj-lt"/>
                <a:ea typeface="Batang" pitchFamily="18" charset="-127"/>
                <a:cs typeface="Aparajita" pitchFamily="34" charset="0"/>
              </a:rPr>
              <a:t>impetigo</a:t>
            </a:r>
            <a:r>
              <a:rPr lang="en-US" sz="2400" b="1" dirty="0">
                <a:solidFill>
                  <a:srgbClr val="7030A0"/>
                </a:solidFill>
                <a:latin typeface="+mj-lt"/>
                <a:ea typeface="Batang" pitchFamily="18" charset="-127"/>
                <a:cs typeface="Aparajita" pitchFamily="34" charset="0"/>
              </a:rPr>
              <a:t> </a:t>
            </a:r>
            <a:r>
              <a:rPr lang="en-US" sz="2400" b="1" dirty="0" smtClean="0">
                <a:solidFill>
                  <a:srgbClr val="7030A0"/>
                </a:solidFill>
                <a:latin typeface="+mj-lt"/>
                <a:ea typeface="Batang" pitchFamily="18" charset="-127"/>
                <a:cs typeface="Aparajita" pitchFamily="34" charset="0"/>
              </a:rPr>
              <a:t>and substantial portion </a:t>
            </a:r>
            <a:r>
              <a:rPr lang="en-US" sz="2400" b="1" dirty="0">
                <a:solidFill>
                  <a:srgbClr val="7030A0"/>
                </a:solidFill>
                <a:latin typeface="+mj-lt"/>
                <a:ea typeface="Batang" pitchFamily="18" charset="-127"/>
                <a:cs typeface="Aparajita" pitchFamily="34" charset="0"/>
              </a:rPr>
              <a:t>of </a:t>
            </a:r>
            <a:r>
              <a:rPr lang="en-US" sz="2400" b="1" dirty="0" err="1">
                <a:solidFill>
                  <a:srgbClr val="7030A0"/>
                </a:solidFill>
                <a:latin typeface="+mj-lt"/>
                <a:ea typeface="Batang" pitchFamily="18" charset="-127"/>
                <a:cs typeface="Aparajita" pitchFamily="34" charset="0"/>
              </a:rPr>
              <a:t>nonbullous</a:t>
            </a:r>
            <a:r>
              <a:rPr lang="en-US" sz="2400" b="1" dirty="0">
                <a:solidFill>
                  <a:srgbClr val="7030A0"/>
                </a:solidFill>
                <a:latin typeface="+mj-lt"/>
                <a:ea typeface="Batang" pitchFamily="18" charset="-127"/>
                <a:cs typeface="Aparajita" pitchFamily="34" charset="0"/>
              </a:rPr>
              <a:t> </a:t>
            </a:r>
            <a:r>
              <a:rPr lang="en-US" sz="2400" b="1" dirty="0" smtClean="0">
                <a:solidFill>
                  <a:srgbClr val="7030A0"/>
                </a:solidFill>
                <a:latin typeface="+mj-lt"/>
                <a:ea typeface="Batang" pitchFamily="18" charset="-127"/>
                <a:cs typeface="Aparajita" pitchFamily="34" charset="0"/>
              </a:rPr>
              <a:t>infections</a:t>
            </a:r>
          </a:p>
          <a:p>
            <a:pPr lvl="1" algn="l" rtl="0"/>
            <a:r>
              <a:rPr lang="en-US" sz="2000" b="1" dirty="0" err="1" smtClean="0">
                <a:latin typeface="Baskerville Old Face" pitchFamily="18" charset="0"/>
                <a:ea typeface="Batang" pitchFamily="18" charset="-127"/>
              </a:rPr>
              <a:t>Penicillinase</a:t>
            </a:r>
            <a:r>
              <a:rPr lang="en-US" sz="2000" b="1" dirty="0" smtClean="0">
                <a:latin typeface="Baskerville Old Face" pitchFamily="18" charset="0"/>
                <a:ea typeface="Batang" pitchFamily="18" charset="-127"/>
              </a:rPr>
              <a:t> resistant </a:t>
            </a:r>
            <a:r>
              <a:rPr lang="en-US" sz="2000" b="1" dirty="0" err="1" smtClean="0">
                <a:latin typeface="Baskerville Old Face" pitchFamily="18" charset="0"/>
                <a:ea typeface="Batang" pitchFamily="18" charset="-127"/>
              </a:rPr>
              <a:t>penicillins</a:t>
            </a:r>
            <a:r>
              <a:rPr lang="en-US" sz="2000" b="1" dirty="0" smtClean="0">
                <a:latin typeface="Baskerville Old Face" pitchFamily="18" charset="0"/>
                <a:ea typeface="Batang" pitchFamily="18" charset="-127"/>
              </a:rPr>
              <a:t> </a:t>
            </a:r>
            <a:r>
              <a:rPr lang="en-US" sz="2000" b="1" dirty="0">
                <a:latin typeface="Baskerville Old Face" pitchFamily="18" charset="0"/>
                <a:ea typeface="Batang" pitchFamily="18" charset="-127"/>
              </a:rPr>
              <a:t>or </a:t>
            </a:r>
            <a:r>
              <a:rPr lang="en-US" sz="2000" b="1" dirty="0" smtClean="0">
                <a:latin typeface="Baskerville Old Face" pitchFamily="18" charset="0"/>
                <a:ea typeface="Batang" pitchFamily="18" charset="-127"/>
              </a:rPr>
              <a:t>first- generation </a:t>
            </a:r>
            <a:r>
              <a:rPr lang="en-US" sz="2000" b="1" dirty="0" err="1" smtClean="0">
                <a:latin typeface="Baskerville Old Face" pitchFamily="18" charset="0"/>
                <a:ea typeface="Batang" pitchFamily="18" charset="-127"/>
              </a:rPr>
              <a:t>cephalosporins</a:t>
            </a:r>
            <a:endParaRPr lang="en-US" sz="2000" b="1" dirty="0" smtClean="0">
              <a:latin typeface="Baskerville Old Face" pitchFamily="18" charset="0"/>
              <a:ea typeface="Batang" pitchFamily="18" charset="-127"/>
            </a:endParaRPr>
          </a:p>
          <a:p>
            <a:pPr lvl="1" algn="l" rtl="0"/>
            <a:r>
              <a:rPr lang="en-US" sz="2000" b="1" dirty="0" smtClean="0">
                <a:latin typeface="Baskerville Old Face" pitchFamily="18" charset="0"/>
                <a:ea typeface="Batang" pitchFamily="18" charset="-127"/>
              </a:rPr>
              <a:t>Erythromycin</a:t>
            </a:r>
            <a:endParaRPr lang="en-US" sz="2000" dirty="0" smtClean="0">
              <a:latin typeface="Baskerville Old Face" pitchFamily="18" charset="0"/>
            </a:endParaRPr>
          </a:p>
          <a:p>
            <a:pPr lvl="2" algn="l" rtl="0"/>
            <a:r>
              <a:rPr lang="en-US" sz="1800" b="1" dirty="0" smtClean="0">
                <a:solidFill>
                  <a:srgbClr val="FF0000"/>
                </a:solidFill>
                <a:latin typeface="+mj-lt"/>
              </a:rPr>
              <a:t>erythromycin-resistant  </a:t>
            </a:r>
            <a:r>
              <a:rPr lang="en-US" sz="1800" b="1" i="1" dirty="0" smtClean="0">
                <a:solidFill>
                  <a:srgbClr val="FF0000"/>
                </a:solidFill>
                <a:latin typeface="+mj-lt"/>
              </a:rPr>
              <a:t>S. aureus,</a:t>
            </a:r>
            <a:r>
              <a:rPr lang="en-US" sz="1800" b="1" i="1" dirty="0" smtClean="0">
                <a:solidFill>
                  <a:srgbClr val="FF0000"/>
                </a:solidFill>
                <a:latin typeface="+mj-lt"/>
                <a:ea typeface="Batang" pitchFamily="18" charset="-127"/>
              </a:rPr>
              <a:t> </a:t>
            </a:r>
            <a:r>
              <a:rPr lang="en-US" sz="1800" b="1" i="1" dirty="0" smtClean="0">
                <a:solidFill>
                  <a:srgbClr val="FF0000"/>
                </a:solidFill>
                <a:latin typeface="+mj-lt"/>
              </a:rPr>
              <a:t>S. </a:t>
            </a:r>
            <a:r>
              <a:rPr lang="en-US" sz="1800" b="1" i="1" dirty="0" err="1" smtClean="0">
                <a:solidFill>
                  <a:srgbClr val="FF0000"/>
                </a:solidFill>
                <a:latin typeface="+mj-lt"/>
              </a:rPr>
              <a:t>pyogenes</a:t>
            </a:r>
            <a:r>
              <a:rPr lang="en-US" i="1" dirty="0" smtClean="0">
                <a:latin typeface="+mj-lt"/>
              </a:rPr>
              <a:t>,</a:t>
            </a:r>
            <a:r>
              <a:rPr lang="en-US" sz="1800" b="1" i="1" dirty="0" smtClean="0">
                <a:latin typeface="+mj-lt"/>
                <a:ea typeface="Batang" pitchFamily="18" charset="-127"/>
              </a:rPr>
              <a:t>  </a:t>
            </a:r>
          </a:p>
          <a:p>
            <a:pPr lvl="1" algn="l" rtl="0"/>
            <a:r>
              <a:rPr lang="en-US" sz="2000" b="1" dirty="0" smtClean="0">
                <a:latin typeface="Baskerville Old Face" pitchFamily="18" charset="0"/>
                <a:ea typeface="Batang" pitchFamily="18" charset="-127"/>
              </a:rPr>
              <a:t>Topical therapy with </a:t>
            </a:r>
            <a:r>
              <a:rPr lang="en-US" sz="2000" b="1" dirty="0" err="1" smtClean="0">
                <a:latin typeface="Baskerville Old Face" pitchFamily="18" charset="0"/>
                <a:ea typeface="Batang" pitchFamily="18" charset="-127"/>
              </a:rPr>
              <a:t>mupirocin</a:t>
            </a:r>
            <a:r>
              <a:rPr lang="en-US" sz="2000" b="1" i="1" dirty="0" smtClean="0">
                <a:latin typeface="Baskerville Old Face" pitchFamily="18" charset="0"/>
                <a:ea typeface="Batang" pitchFamily="18" charset="-127"/>
              </a:rPr>
              <a:t> </a:t>
            </a:r>
          </a:p>
          <a:p>
            <a:pPr lvl="1" algn="l" rtl="0"/>
            <a:r>
              <a:rPr lang="en-US" sz="1800" b="1" i="1" dirty="0" smtClean="0">
                <a:latin typeface="Baskerville Old Face" pitchFamily="18" charset="0"/>
                <a:ea typeface="Batang" pitchFamily="18" charset="-127"/>
              </a:rPr>
              <a:t> </a:t>
            </a:r>
            <a:r>
              <a:rPr lang="en-US" sz="1800" b="1" dirty="0" smtClean="0">
                <a:latin typeface="Baskerville Old Face" pitchFamily="18" charset="0"/>
                <a:ea typeface="Batang" pitchFamily="18" charset="-127"/>
              </a:rPr>
              <a:t>(MRSA)</a:t>
            </a:r>
            <a:r>
              <a:rPr lang="en-US" sz="1800" b="1" i="1" dirty="0" smtClean="0">
                <a:latin typeface="Baskerville Old Face" pitchFamily="18" charset="0"/>
                <a:ea typeface="Batang" pitchFamily="18" charset="-127"/>
              </a:rPr>
              <a:t>                           </a:t>
            </a:r>
            <a:endParaRPr lang="en-US" sz="1800" b="1" dirty="0" smtClean="0">
              <a:latin typeface="Baskerville Old Face" pitchFamily="18" charset="0"/>
              <a:ea typeface="Batang" pitchFamily="18" charset="-127"/>
            </a:endParaRPr>
          </a:p>
          <a:p>
            <a:pPr lvl="1" algn="l" rtl="0">
              <a:buNone/>
            </a:pPr>
            <a:endParaRPr lang="en-US" sz="5600" dirty="0" smtClean="0"/>
          </a:p>
          <a:p>
            <a:pPr lvl="1" algn="l" rtl="0"/>
            <a:endParaRPr lang="en-US" sz="2000" dirty="0" smtClean="0"/>
          </a:p>
        </p:txBody>
      </p:sp>
      <p:sp>
        <p:nvSpPr>
          <p:cNvPr id="4" name="Slide Number Placeholder 3"/>
          <p:cNvSpPr>
            <a:spLocks noGrp="1"/>
          </p:cNvSpPr>
          <p:nvPr>
            <p:ph type="sldNum" sz="quarter" idx="12"/>
          </p:nvPr>
        </p:nvSpPr>
        <p:spPr/>
        <p:txBody>
          <a:bodyPr/>
          <a:lstStyle/>
          <a:p>
            <a:fld id="{C6896A99-D66E-4861-80B0-E738C08901FB}" type="slidenum">
              <a:rPr lang="ar-SA" smtClean="0"/>
              <a:pPr/>
              <a:t>9</a:t>
            </a:fld>
            <a:endParaRPr lang="ar-SA"/>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5154</TotalTime>
  <Words>1694</Words>
  <Application>Microsoft Office PowerPoint</Application>
  <PresentationFormat>On-screen Show (4:3)</PresentationFormat>
  <Paragraphs>317</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Origin</vt:lpstr>
      <vt:lpstr>Skin and Soft-Tissue Infections</vt:lpstr>
      <vt:lpstr>Slide 2</vt:lpstr>
      <vt:lpstr>   TAKE HOME POINTS </vt:lpstr>
      <vt:lpstr>Introduction </vt:lpstr>
      <vt:lpstr>Slide 5</vt:lpstr>
      <vt:lpstr>Slide 6</vt:lpstr>
      <vt:lpstr>   Clinical forms    </vt:lpstr>
      <vt:lpstr>Slide 8</vt:lpstr>
      <vt:lpstr>Therapy </vt:lpstr>
      <vt:lpstr>Slide 10</vt:lpstr>
      <vt:lpstr>Slide 11</vt:lpstr>
      <vt:lpstr>abscesses.</vt:lpstr>
      <vt:lpstr>Slide 13</vt:lpstr>
      <vt:lpstr>furunculosis</vt:lpstr>
      <vt:lpstr>Slide 15</vt:lpstr>
      <vt:lpstr>Slide 16</vt:lpstr>
      <vt:lpstr>Diagnosis </vt:lpstr>
      <vt:lpstr>Clinical presentations </vt:lpstr>
      <vt:lpstr>Cellulitis </vt:lpstr>
      <vt:lpstr>Slide 20</vt:lpstr>
      <vt:lpstr>Orbital cellulitis  </vt:lpstr>
      <vt:lpstr>Treatment </vt:lpstr>
      <vt:lpstr>Soft-tissue infections and the evaluation of MRSA infection</vt:lpstr>
      <vt:lpstr>Treatment </vt:lpstr>
      <vt:lpstr>Necrotizing fasciitis</vt:lpstr>
      <vt:lpstr>Introduction </vt:lpstr>
      <vt:lpstr>Slide 27</vt:lpstr>
      <vt:lpstr>Slide 28</vt:lpstr>
      <vt:lpstr>Etiology </vt:lpstr>
      <vt:lpstr>Risk factors </vt:lpstr>
      <vt:lpstr>Signs and symptoms</vt:lpstr>
      <vt:lpstr>Case history </vt:lpstr>
      <vt:lpstr>CA-MRSA </vt:lpstr>
      <vt:lpstr>Slide 34</vt:lpstr>
      <vt:lpstr>Pathophysiology</vt:lpstr>
      <vt:lpstr>Diagnosis </vt:lpstr>
      <vt:lpstr>Treatment </vt:lpstr>
      <vt:lpstr>Treatment </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and Soft-Tissue Infections</dc:title>
  <dc:creator>samsung</dc:creator>
  <cp:lastModifiedBy>Dr.Fauzia</cp:lastModifiedBy>
  <cp:revision>48</cp:revision>
  <dcterms:created xsi:type="dcterms:W3CDTF">2010-12-21T19:22:49Z</dcterms:created>
  <dcterms:modified xsi:type="dcterms:W3CDTF">2011-01-01T11:12:39Z</dcterms:modified>
</cp:coreProperties>
</file>