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8" r:id="rId3"/>
    <p:sldId id="309" r:id="rId4"/>
    <p:sldId id="323" r:id="rId5"/>
    <p:sldId id="311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22" r:id="rId25"/>
    <p:sldId id="257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260" r:id="rId37"/>
    <p:sldId id="269" r:id="rId38"/>
    <p:sldId id="295" r:id="rId39"/>
    <p:sldId id="352" r:id="rId40"/>
    <p:sldId id="353" r:id="rId41"/>
    <p:sldId id="354" r:id="rId42"/>
    <p:sldId id="355" r:id="rId43"/>
    <p:sldId id="356" r:id="rId44"/>
    <p:sldId id="35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med.wsu.edu/resources/Techniques/images/arthro_carpus.jpg&amp;imgrefurl=http://www.vetmed.wsu.edu/resources/Techniques/arthro.aspx&amp;usg=__7u8ys_XzRffEt_7pET1uCBxNDjU=&amp;h=226&amp;w=356&amp;sz=27&amp;hl=en&amp;start=10&amp;itbs=1&amp;tbnid=BTY9B4jqSIr5UM:&amp;tbnh=77&amp;tbnw=121&amp;prev=/images?q=arthrocentesis&amp;hl=en&amp;safe=active&amp;sa=G&amp;gbv=2&amp;tbs=isch:1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www.google.com/imgres?imgurl=http://www.mendmeshop.com/_img/arthrocentesis.jpg&amp;imgrefurl=http://www.mendmeshop.com/knee/knee_osteoarthritis_diagnosis.php&amp;usg=__yy-DOUkzNyhTTyB2d6MGcc-P1Ps=&amp;h=275&amp;w=207&amp;sz=6&amp;hl=en&amp;start=8&amp;itbs=1&amp;tbnid=ZrHR2ZkSLqIB2M:&amp;tbnh=114&amp;tbnw=86&amp;prev=/images?q=arthrocentesis&amp;hl=en&amp;safe=active&amp;sa=G&amp;gbv=2&amp;tbs=isch:1" TargetMode="External"/><Relationship Id="rId2" Type="http://schemas.openxmlformats.org/officeDocument/2006/relationships/hyperlink" Target="http://www.google.com/imgres?imgurl=http://www.aurorahealthcare.org/healthgate/images/si55550575.jpg&amp;imgrefurl=http://www.aurorahealthcare.org/yourhealth/healthgate/getcontent.asp?URLhealthgate=%2214768.html%22&amp;usg=__nH_blt7kf5CLKQvgSqGvJ6RW6Ek=&amp;h=254&amp;w=390&amp;sz=13&amp;hl=en&amp;start=1&amp;itbs=1&amp;tbnid=vEOaO9pLIY7cvM:&amp;tbnh=80&amp;tbnw=123&amp;prev=/images?q=arthrocentesis&amp;hl=en&amp;safe=active&amp;sa=G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dshealth.org/parent/system/medical/headers_73163/P_Joint_Aspiration_Arthrocentesis.gif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www.google.com/imgres?imgurl=http://www.netterimages.com/images/vtn/000/000/010/10437-150x150.jpg&amp;imgrefurl=http://www.netterimages.com/image/arthrocentesis.htm&amp;usg=__Sl0bChJ5W8OkNwEGY1q8VvSXHjc=&amp;h=150&amp;w=150&amp;sz=8&amp;hl=en&amp;start=7&amp;itbs=1&amp;tbnid=-NzeokeRKjJK3M:&amp;tbnh=96&amp;tbnw=96&amp;prev=/images?q=arthrocentesis&amp;hl=en&amp;safe=active&amp;sa=G&amp;gbv=2&amp;tbs=isch:1" TargetMode="External"/><Relationship Id="rId4" Type="http://schemas.openxmlformats.org/officeDocument/2006/relationships/hyperlink" Target="http://www.google.com/imgres?imgurl=http://i.ytimg.com/vi/I_byiWb21Bw/0.jpg&amp;imgrefurl=http://www.videowasi.com/videos/synovial/1/&amp;usg=__fbuxiksQqwm91QpVTonO_n5cihY=&amp;h=360&amp;w=480&amp;sz=6&amp;hl=en&amp;start=18&amp;itbs=1&amp;tbnid=v4Yc_nqj7_k3IM:&amp;tbnh=97&amp;tbnw=129&amp;prev=/images?q=arthrocentesis&amp;hl=en&amp;safe=active&amp;sa=G&amp;gbv=2&amp;tbs=isch:1" TargetMode="External"/><Relationship Id="rId9" Type="http://schemas.openxmlformats.org/officeDocument/2006/relationships/image" Target="../media/image1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Prof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  <a:r>
              <a:rPr lang="en-US" i="1" dirty="0" err="1" smtClean="0">
                <a:solidFill>
                  <a:schemeClr val="tx1"/>
                </a:solidFill>
              </a:rPr>
              <a:t>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r>
              <a:rPr lang="en-US" i="1" dirty="0" smtClean="0">
                <a:solidFill>
                  <a:schemeClr val="tx1"/>
                </a:solidFill>
              </a:rPr>
              <a:t> &amp; </a:t>
            </a:r>
            <a:r>
              <a:rPr lang="en-US" i="1" dirty="0" smtClean="0">
                <a:solidFill>
                  <a:schemeClr val="tx1"/>
                </a:solidFill>
              </a:rPr>
              <a:t>PROF A.M.KAMBAL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Microbiology of Bone and Joint Infections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</a:t>
            </a:r>
          </a:p>
          <a:p>
            <a:r>
              <a:rPr lang="en-US" dirty="0" smtClean="0"/>
              <a:t>Blood culture or aspiration of overlying abscess if blood cultures are negative.</a:t>
            </a:r>
          </a:p>
          <a:p>
            <a:r>
              <a:rPr lang="en-US" dirty="0" err="1" smtClean="0"/>
              <a:t>Leukocytosis</a:t>
            </a:r>
            <a:r>
              <a:rPr lang="en-US" dirty="0" smtClean="0"/>
              <a:t> may or may not occur.</a:t>
            </a:r>
          </a:p>
          <a:p>
            <a:r>
              <a:rPr lang="en-US" dirty="0" smtClean="0"/>
              <a:t>Erythrocyte sedimentation rate ( ESR) elevated or normal.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X-ray</a:t>
            </a:r>
            <a:r>
              <a:rPr lang="en-US" dirty="0" smtClean="0"/>
              <a:t> : normal early in disease, soft tissue swelling , </a:t>
            </a:r>
            <a:r>
              <a:rPr lang="en-US" dirty="0" err="1" smtClean="0"/>
              <a:t>subperiosteal</a:t>
            </a:r>
            <a:r>
              <a:rPr lang="en-US" dirty="0" smtClean="0"/>
              <a:t> elevation  seen early. Bone destruction changes seen by 2-4 weeks.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Continue- imaging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MRI</a:t>
            </a:r>
            <a:r>
              <a:rPr lang="en-US" dirty="0" smtClean="0"/>
              <a:t> </a:t>
            </a:r>
            <a:r>
              <a:rPr lang="en-US" dirty="0" smtClean="0"/>
              <a:t> (Magnetic Resonance Imaging) is </a:t>
            </a:r>
            <a:r>
              <a:rPr lang="en-US" dirty="0" smtClean="0"/>
              <a:t>highly sensitive &amp; specific. Preferred for vertebral </a:t>
            </a:r>
            <a:r>
              <a:rPr lang="en-US" dirty="0" err="1" smtClean="0"/>
              <a:t>oesteomyelitis</a:t>
            </a:r>
            <a:r>
              <a:rPr lang="en-US" dirty="0" smtClean="0"/>
              <a:t> and cases associated with contiguous foci of infection or peripheral vascular disease.</a:t>
            </a:r>
          </a:p>
          <a:p>
            <a:pPr marL="514350" indent="-514350"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C00000"/>
                </a:solidFill>
              </a:rPr>
              <a:t>CT Scan </a:t>
            </a:r>
            <a:r>
              <a:rPr lang="en-US" dirty="0" smtClean="0"/>
              <a:t>used as alternative of MRI.</a:t>
            </a:r>
          </a:p>
          <a:p>
            <a:pPr marL="514350" indent="-514350">
              <a:buNone/>
            </a:pPr>
            <a:r>
              <a:rPr lang="en-US" dirty="0" smtClean="0"/>
              <a:t>( detection within 3 days of onset). </a:t>
            </a:r>
          </a:p>
          <a:p>
            <a:pPr marL="514350" indent="-514350">
              <a:buNone/>
            </a:pPr>
            <a:r>
              <a:rPr lang="en-US" dirty="0" smtClean="0"/>
              <a:t>Has a maximum effect to rule out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&amp;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Appropriate antimicrobial therapy </a:t>
            </a:r>
            <a:r>
              <a:rPr lang="en-US" dirty="0" smtClean="0"/>
              <a:t>, for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2-4 weeks , </a:t>
            </a:r>
            <a:r>
              <a:rPr lang="en-US" dirty="0" err="1" smtClean="0"/>
              <a:t>parenteral</a:t>
            </a:r>
            <a:r>
              <a:rPr lang="en-US" dirty="0" smtClean="0"/>
              <a:t> ( </a:t>
            </a:r>
            <a:r>
              <a:rPr lang="en-US" sz="2000" dirty="0" smtClean="0"/>
              <a:t>to achieve optimal bone conc. and ensure compliance</a:t>
            </a:r>
            <a:r>
              <a:rPr lang="en-US" dirty="0" smtClean="0"/>
              <a:t>) followed by oral therapy for a total of at least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weeks.</a:t>
            </a:r>
          </a:p>
          <a:p>
            <a:r>
              <a:rPr lang="en-US" b="1" dirty="0" smtClean="0"/>
              <a:t>MSSA(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sensitive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sz="2400" dirty="0" err="1" smtClean="0"/>
              <a:t>Cloxacillin</a:t>
            </a:r>
            <a:r>
              <a:rPr lang="en-US" sz="2400" dirty="0" smtClean="0"/>
              <a:t>, or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 .</a:t>
            </a:r>
          </a:p>
          <a:p>
            <a:r>
              <a:rPr lang="en-US" b="1" dirty="0" smtClean="0"/>
              <a:t>MRSA(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resistant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</a:t>
            </a:r>
            <a:r>
              <a:rPr lang="en-US" dirty="0" smtClean="0"/>
              <a:t>: 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, </a:t>
            </a:r>
            <a:r>
              <a:rPr lang="en-US" sz="2400" dirty="0" err="1" smtClean="0"/>
              <a:t>Linezolid</a:t>
            </a:r>
            <a:r>
              <a:rPr lang="en-US" sz="2400" dirty="0" smtClean="0"/>
              <a:t>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Continue- treatment &amp;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Staphylococcus </a:t>
            </a:r>
            <a:r>
              <a:rPr lang="en-US" i="1" dirty="0" err="1" smtClean="0"/>
              <a:t>epidermidis</a:t>
            </a:r>
            <a:r>
              <a:rPr lang="en-US" dirty="0" smtClean="0"/>
              <a:t>:   </a:t>
            </a:r>
            <a:r>
              <a:rPr lang="en-US" sz="2000" dirty="0" err="1" smtClean="0"/>
              <a:t>Vancomycin</a:t>
            </a:r>
            <a:endParaRPr lang="en-US" sz="2000" dirty="0" smtClean="0"/>
          </a:p>
          <a:p>
            <a:r>
              <a:rPr lang="en-US" i="1" dirty="0" err="1" smtClean="0"/>
              <a:t>Enterobacteriacae</a:t>
            </a:r>
            <a:r>
              <a:rPr lang="en-US" dirty="0" smtClean="0"/>
              <a:t>:   </a:t>
            </a:r>
            <a:r>
              <a:rPr lang="en-US" sz="2000" dirty="0" err="1" smtClean="0"/>
              <a:t>Ceftriaxone</a:t>
            </a:r>
            <a:endParaRPr lang="en-US" sz="2000" dirty="0" smtClean="0"/>
          </a:p>
          <a:p>
            <a:r>
              <a:rPr lang="en-US" dirty="0" smtClean="0"/>
              <a:t>Other Gram negative bacilli:  </a:t>
            </a:r>
            <a:r>
              <a:rPr lang="en-US" sz="2000" dirty="0" err="1" smtClean="0"/>
              <a:t>Quinolones</a:t>
            </a:r>
            <a:endParaRPr lang="en-US" sz="2000" dirty="0" smtClean="0"/>
          </a:p>
          <a:p>
            <a:r>
              <a:rPr lang="en-US" i="1" dirty="0" smtClean="0"/>
              <a:t>Pseudomonas </a:t>
            </a:r>
            <a:r>
              <a:rPr lang="en-US" i="1" dirty="0" err="1" smtClean="0"/>
              <a:t>aeruginosa</a:t>
            </a:r>
            <a:r>
              <a:rPr lang="en-US" dirty="0" smtClean="0"/>
              <a:t>: </a:t>
            </a:r>
            <a:r>
              <a:rPr lang="en-US" sz="2000" dirty="0" err="1" smtClean="0"/>
              <a:t>Carbapenems</a:t>
            </a:r>
            <a:r>
              <a:rPr lang="en-US" sz="2000" dirty="0" smtClean="0"/>
              <a:t>, </a:t>
            </a:r>
            <a:r>
              <a:rPr lang="en-US" sz="2000" dirty="0" smtClean="0"/>
              <a:t>or </a:t>
            </a:r>
            <a:r>
              <a:rPr lang="en-US" sz="2000" dirty="0" err="1" smtClean="0"/>
              <a:t>Piperacillin</a:t>
            </a:r>
            <a:r>
              <a:rPr lang="en-US" sz="2000" dirty="0" smtClean="0"/>
              <a:t> +/- </a:t>
            </a:r>
            <a:r>
              <a:rPr lang="en-US" sz="2000" dirty="0" err="1" smtClean="0"/>
              <a:t>Aminoglycoside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Anaerobes:   </a:t>
            </a:r>
            <a:r>
              <a:rPr lang="en-US" sz="2000" dirty="0" err="1" smtClean="0"/>
              <a:t>Metronidazole</a:t>
            </a:r>
            <a:r>
              <a:rPr lang="en-US" sz="2000" dirty="0" smtClean="0"/>
              <a:t> or </a:t>
            </a:r>
            <a:r>
              <a:rPr lang="en-US" sz="2000" dirty="0" err="1" smtClean="0"/>
              <a:t>Clindamycin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Surgery</a:t>
            </a:r>
            <a:r>
              <a:rPr lang="en-US" dirty="0" smtClean="0"/>
              <a:t> for neurological complications, </a:t>
            </a:r>
            <a:r>
              <a:rPr lang="en-US" dirty="0" err="1" smtClean="0"/>
              <a:t>paravertebral</a:t>
            </a:r>
            <a:r>
              <a:rPr lang="en-US" dirty="0" smtClean="0"/>
              <a:t> abscess  &amp; hip joint involvement.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Prognosis &amp; Complications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Early diagnosis and antibiotic treatment produce optimal results.</a:t>
            </a:r>
          </a:p>
          <a:p>
            <a:r>
              <a:rPr lang="en-US" dirty="0" smtClean="0"/>
              <a:t>Inadequate therapy result in relapse and chronic disease.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Complications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septicemia, metastatic abscesses, septic arthritis, chronic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oesteomyelitis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loss of limb ,or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paravertebral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abscess.</a:t>
            </a:r>
          </a:p>
          <a:p>
            <a:r>
              <a:rPr lang="en-US" dirty="0" smtClean="0"/>
              <a:t>Monthly ESR for 3 months and at 6 months is useful to document treatment.</a:t>
            </a:r>
          </a:p>
          <a:p>
            <a:r>
              <a:rPr lang="en-US" dirty="0" smtClean="0"/>
              <a:t>Cases due to contiguous source more difficult to eradicate . </a:t>
            </a:r>
            <a:r>
              <a:rPr lang="en-US" dirty="0" smtClean="0">
                <a:solidFill>
                  <a:srgbClr val="0070C0"/>
                </a:solidFill>
              </a:rPr>
              <a:t>Relapse common (50%) , surgery indicated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Oesteomyelitis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years, decades,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disease;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oesteomyelitis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Etiology, Epidemiology &amp; Risk factors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General risk factors:</a:t>
            </a:r>
          </a:p>
          <a:p>
            <a:pPr>
              <a:buNone/>
            </a:pPr>
            <a:r>
              <a:rPr lang="en-US" dirty="0" smtClean="0"/>
              <a:t>Penetrating trauma</a:t>
            </a:r>
          </a:p>
          <a:p>
            <a:pPr>
              <a:buNone/>
            </a:pPr>
            <a:r>
              <a:rPr lang="en-US" dirty="0" smtClean="0"/>
              <a:t>Prosthetic devices</a:t>
            </a:r>
          </a:p>
          <a:p>
            <a:pPr>
              <a:buNone/>
            </a:pPr>
            <a:r>
              <a:rPr lang="en-US" dirty="0" smtClean="0"/>
              <a:t>Animal bites</a:t>
            </a:r>
          </a:p>
          <a:p>
            <a:pPr>
              <a:buNone/>
            </a:pPr>
            <a:r>
              <a:rPr lang="en-US" dirty="0" smtClean="0"/>
              <a:t>IV </a:t>
            </a:r>
            <a:r>
              <a:rPr lang="en-US" dirty="0" smtClean="0"/>
              <a:t>( intravenous ) drug </a:t>
            </a:r>
            <a:r>
              <a:rPr lang="en-US" dirty="0" smtClean="0"/>
              <a:t>use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Host risk factors:</a:t>
            </a:r>
          </a:p>
          <a:p>
            <a:pPr>
              <a:buNone/>
            </a:pPr>
            <a:r>
              <a:rPr lang="en-US" dirty="0" smtClean="0"/>
              <a:t>Peripheral vascular disease</a:t>
            </a:r>
          </a:p>
          <a:p>
            <a:pPr>
              <a:buNone/>
            </a:pPr>
            <a:r>
              <a:rPr lang="en-US" dirty="0" smtClean="0"/>
              <a:t>Peripheral neuropathy</a:t>
            </a:r>
          </a:p>
          <a:p>
            <a:pPr>
              <a:buNone/>
            </a:pPr>
            <a:r>
              <a:rPr lang="en-US" dirty="0" smtClean="0"/>
              <a:t>Sickle cell disease, diabetes mellitus &amp; </a:t>
            </a:r>
            <a:r>
              <a:rPr lang="en-US" dirty="0" err="1" smtClean="0"/>
              <a:t>immunocompromized</a:t>
            </a:r>
            <a:r>
              <a:rPr lang="en-US" dirty="0" smtClean="0"/>
              <a:t>  states.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Extent of disease and outcome depends on general nutritional status of involved tissues, degree of bone necrosis, virulence of pathogen. 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err="1" smtClean="0"/>
              <a:t>S.epidermidis</a:t>
            </a:r>
            <a:r>
              <a:rPr lang="en-US" i="1" dirty="0" smtClean="0"/>
              <a:t>, </a:t>
            </a:r>
            <a:r>
              <a:rPr lang="en-US" i="1" dirty="0" err="1" smtClean="0"/>
              <a:t>enterococci</a:t>
            </a:r>
            <a:r>
              <a:rPr lang="en-US" dirty="0" smtClean="0"/>
              <a:t>, streptococci, </a:t>
            </a:r>
            <a:r>
              <a:rPr lang="en-US" i="1" dirty="0" err="1" smtClean="0"/>
              <a:t>Enterobactericae</a:t>
            </a:r>
            <a:r>
              <a:rPr lang="en-US" i="1" dirty="0" smtClean="0"/>
              <a:t>, Pseudomonas, </a:t>
            </a:r>
            <a:r>
              <a:rPr lang="en-US" dirty="0" smtClean="0"/>
              <a:t>anaerobes.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</a:t>
            </a:r>
            <a:r>
              <a:rPr lang="en-US" dirty="0" err="1" smtClean="0"/>
              <a:t>decubitus</a:t>
            </a:r>
            <a:r>
              <a:rPr lang="en-US" dirty="0" smtClean="0"/>
              <a:t> ulcers and diabetic foot infections.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Mycobacteria</a:t>
            </a:r>
            <a:r>
              <a:rPr lang="en-US" dirty="0" smtClean="0"/>
              <a:t> and fungi may be seen in </a:t>
            </a:r>
            <a:r>
              <a:rPr lang="en-US" dirty="0" err="1" smtClean="0"/>
              <a:t>immunosuppressed</a:t>
            </a:r>
            <a:r>
              <a:rPr lang="en-US" dirty="0" smtClean="0"/>
              <a:t> 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MTB 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 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spine). It resembles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oesteomyelitis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TB </a:t>
            </a:r>
            <a:r>
              <a:rPr lang="en-US" dirty="0" smtClean="0">
                <a:solidFill>
                  <a:srgbClr val="C00000"/>
                </a:solidFill>
              </a:rPr>
              <a:t>&amp;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are common in KSA.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 err="1" smtClean="0"/>
              <a:t>oesteomyelitis</a:t>
            </a:r>
            <a:r>
              <a:rPr lang="en-US" dirty="0" smtClean="0"/>
              <a:t> due to fungi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Candida</a:t>
            </a:r>
            <a:r>
              <a:rPr lang="en-US" dirty="0" smtClean="0"/>
              <a:t> spp.,</a:t>
            </a:r>
            <a:r>
              <a:rPr lang="en-US" i="1" dirty="0" smtClean="0"/>
              <a:t>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spp. and other fungi may occur.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Sinus tract, persistent wound drainage or a chronic non-healing ulcer are common presentations.</a:t>
            </a:r>
          </a:p>
          <a:p>
            <a:r>
              <a:rPr lang="en-US" dirty="0" smtClean="0"/>
              <a:t>Overlying skin may be scarred and adherent to the involved bone.</a:t>
            </a:r>
          </a:p>
          <a:p>
            <a:r>
              <a:rPr lang="en-US" dirty="0" smtClean="0"/>
              <a:t>Acute symptoms and systemic manifestations are uncommon.</a:t>
            </a:r>
          </a:p>
          <a:p>
            <a:r>
              <a:rPr lang="en-US" dirty="0" smtClean="0"/>
              <a:t>Local signs may be absent except during acute exacerbation.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children.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dirty="0" smtClean="0"/>
              <a:t> borne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trauma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Osteoid</a:t>
            </a:r>
            <a:r>
              <a:rPr lang="en-US" dirty="0" smtClean="0"/>
              <a:t> </a:t>
            </a:r>
            <a:r>
              <a:rPr lang="en-US" dirty="0" err="1" smtClean="0"/>
              <a:t>osteoma</a:t>
            </a:r>
            <a:endParaRPr lang="en-US" dirty="0" smtClean="0"/>
          </a:p>
          <a:p>
            <a:r>
              <a:rPr lang="en-US" dirty="0" err="1" smtClean="0"/>
              <a:t>Osteosarcoma</a:t>
            </a:r>
            <a:endParaRPr lang="en-US" dirty="0" smtClean="0"/>
          </a:p>
          <a:p>
            <a:r>
              <a:rPr lang="en-US" dirty="0" smtClean="0"/>
              <a:t>Secondary bony metastases</a:t>
            </a:r>
          </a:p>
          <a:p>
            <a:r>
              <a:rPr lang="en-US" dirty="0" smtClean="0"/>
              <a:t>Paget’s disease of the bone</a:t>
            </a:r>
          </a:p>
          <a:p>
            <a:r>
              <a:rPr lang="en-US" dirty="0" smtClean="0"/>
              <a:t>Gout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Blood culture not very helpful- because </a:t>
            </a:r>
            <a:r>
              <a:rPr lang="en-US" dirty="0" err="1" smtClean="0"/>
              <a:t>bacteremia</a:t>
            </a:r>
            <a:r>
              <a:rPr lang="en-US" dirty="0" smtClean="0"/>
              <a:t> is rare.</a:t>
            </a:r>
          </a:p>
          <a:p>
            <a:r>
              <a:rPr lang="en-US" dirty="0" smtClean="0"/>
              <a:t>WBC  normal, ESR elevated but not specific.</a:t>
            </a:r>
          </a:p>
          <a:p>
            <a:r>
              <a:rPr lang="en-US" dirty="0" smtClean="0"/>
              <a:t>Radiologic changes complicated by the presence of bony abnormalities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extent of disease.</a:t>
            </a:r>
          </a:p>
          <a:p>
            <a:r>
              <a:rPr lang="en-US" dirty="0" smtClean="0"/>
              <a:t>Wound /sinus culture not reliable. Isolation of MRSA or </a:t>
            </a:r>
            <a:r>
              <a:rPr lang="en-US" dirty="0" err="1" smtClean="0"/>
              <a:t>vancomycin</a:t>
            </a:r>
            <a:r>
              <a:rPr lang="en-US" dirty="0" smtClean="0"/>
              <a:t> resistant </a:t>
            </a:r>
            <a:r>
              <a:rPr lang="en-US" dirty="0" err="1" smtClean="0"/>
              <a:t>enterococci</a:t>
            </a:r>
            <a:r>
              <a:rPr lang="en-US" dirty="0" smtClean="0"/>
              <a:t> should initiate infection control measures.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Definite microbiological diagnosis by culture of bone biopsy or FNA &amp; Histological examination 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Surgery for diagnosis and therapeutic purposes.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Parenteral</a:t>
            </a:r>
            <a:r>
              <a:rPr lang="en-US" dirty="0" smtClean="0">
                <a:solidFill>
                  <a:srgbClr val="002060"/>
                </a:solidFill>
              </a:rPr>
              <a:t>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 treat as acute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</a:t>
            </a:r>
            <a:r>
              <a:rPr lang="en-US" b="1" dirty="0" smtClean="0">
                <a:solidFill>
                  <a:srgbClr val="C00000"/>
                </a:solidFill>
              </a:rPr>
              <a:t>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months followed by RIF + INH for additional 4 months.  </a:t>
            </a:r>
            <a:r>
              <a:rPr lang="en-US" i="1" dirty="0" err="1" smtClean="0">
                <a:solidFill>
                  <a:srgbClr val="FF0000"/>
                </a:solidFill>
              </a:rPr>
              <a:t>Brucella</a:t>
            </a:r>
            <a:r>
              <a:rPr lang="en-US" dirty="0" smtClean="0">
                <a:solidFill>
                  <a:srgbClr val="FF0000"/>
                </a:solidFill>
              </a:rPr>
              <a:t> is treated with tetracycline and </a:t>
            </a:r>
            <a:r>
              <a:rPr lang="en-US" dirty="0" err="1" smtClean="0">
                <a:solidFill>
                  <a:srgbClr val="FF0000"/>
                </a:solidFill>
              </a:rPr>
              <a:t>rifampicin</a:t>
            </a:r>
            <a:r>
              <a:rPr lang="en-US" dirty="0" smtClean="0">
                <a:solidFill>
                  <a:srgbClr val="FF0000"/>
                </a:solidFill>
              </a:rPr>
              <a:t> for 2 to 3 months.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Prognosis &amp; Complications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Relapses are frequent </a:t>
            </a:r>
          </a:p>
          <a:p>
            <a:r>
              <a:rPr lang="en-US" b="1" dirty="0" smtClean="0"/>
              <a:t>Complications:</a:t>
            </a:r>
          </a:p>
          <a:p>
            <a:pPr>
              <a:buNone/>
            </a:pPr>
            <a:r>
              <a:rPr lang="en-US" dirty="0" smtClean="0"/>
              <a:t>Recurrence</a:t>
            </a:r>
          </a:p>
          <a:p>
            <a:pPr>
              <a:buNone/>
            </a:pPr>
            <a:r>
              <a:rPr lang="en-US" dirty="0" smtClean="0"/>
              <a:t>Loss of limb</a:t>
            </a:r>
          </a:p>
          <a:p>
            <a:pPr>
              <a:buNone/>
            </a:pPr>
            <a:r>
              <a:rPr lang="en-US" dirty="0" smtClean="0"/>
              <a:t>Pathological fractures</a:t>
            </a:r>
          </a:p>
          <a:p>
            <a:pPr>
              <a:buNone/>
            </a:pPr>
            <a:r>
              <a:rPr lang="en-US" dirty="0" smtClean="0"/>
              <a:t>Primary </a:t>
            </a:r>
            <a:r>
              <a:rPr lang="en-US" dirty="0" err="1" smtClean="0"/>
              <a:t>epidermoid</a:t>
            </a:r>
            <a:r>
              <a:rPr lang="en-US" dirty="0" smtClean="0"/>
              <a:t> carcinoma of sinus tract</a:t>
            </a:r>
          </a:p>
          <a:p>
            <a:pPr>
              <a:buNone/>
            </a:pPr>
            <a:r>
              <a:rPr lang="en-US" dirty="0" smtClean="0"/>
              <a:t>Malignant </a:t>
            </a:r>
            <a:r>
              <a:rPr lang="en-US" dirty="0" err="1" smtClean="0"/>
              <a:t>histocytoma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Secondary </a:t>
            </a:r>
            <a:r>
              <a:rPr lang="en-US" dirty="0" err="1" smtClean="0"/>
              <a:t>amyloidosis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Lymphoma &amp; multiple myeloma( rare)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6002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Hematogenous</a:t>
            </a:r>
            <a:r>
              <a:rPr lang="en-US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Pain, swelling, limitation of movement common symptoms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b="1" dirty="0" err="1" smtClean="0">
                <a:solidFill>
                  <a:srgbClr val="7030A0"/>
                </a:solidFill>
              </a:rPr>
              <a:t>Arthrocentesis</a:t>
            </a:r>
            <a:r>
              <a:rPr lang="en-US" dirty="0" smtClean="0">
                <a:solidFill>
                  <a:srgbClr val="7030A0"/>
                </a:solidFill>
              </a:rPr>
              <a:t> to obtain synovial fluid for analysis.</a:t>
            </a:r>
          </a:p>
          <a:p>
            <a:pPr>
              <a:buNone/>
            </a:pPr>
            <a:r>
              <a:rPr lang="en-US" dirty="0" smtClean="0"/>
              <a:t>Gram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Etiology, Epidemiology&amp; Risk factors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</a:t>
            </a:r>
            <a:r>
              <a:rPr lang="en-US" i="1" dirty="0" smtClean="0"/>
              <a:t>. </a:t>
            </a:r>
            <a:r>
              <a:rPr lang="en-US" dirty="0" smtClean="0"/>
              <a:t>Leads </a:t>
            </a:r>
            <a:r>
              <a:rPr lang="en-US" dirty="0" smtClean="0"/>
              <a:t>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fever, skin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Nongonococcal</a:t>
            </a:r>
            <a:r>
              <a:rPr lang="en-US" dirty="0" smtClean="0">
                <a:solidFill>
                  <a:srgbClr val="002060"/>
                </a:solidFill>
              </a:rPr>
              <a:t> arthritis occurs in older adults. Results from introduction of organisms into joint space as a results of </a:t>
            </a:r>
            <a:r>
              <a:rPr lang="en-US" dirty="0" err="1" smtClean="0">
                <a:solidFill>
                  <a:srgbClr val="002060"/>
                </a:solidFill>
              </a:rPr>
              <a:t>bacteremia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fungemia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Lyme disease in endemic areas</a:t>
            </a:r>
            <a:r>
              <a:rPr lang="en-US" dirty="0" smtClean="0"/>
              <a:t>. Uncommon in KSA.</a:t>
            </a:r>
          </a:p>
          <a:p>
            <a:r>
              <a:rPr lang="en-US" dirty="0" smtClean="0"/>
              <a:t>In sickle cell disease patients and like </a:t>
            </a:r>
            <a:r>
              <a:rPr lang="en-US" dirty="0" err="1" smtClean="0"/>
              <a:t>oesteomyelitis</a:t>
            </a:r>
            <a:r>
              <a:rPr lang="en-US" dirty="0" smtClean="0"/>
              <a:t> it is caused by </a:t>
            </a:r>
            <a:r>
              <a:rPr lang="en-US" i="1" dirty="0" smtClean="0">
                <a:solidFill>
                  <a:srgbClr val="FF0000"/>
                </a:solidFill>
              </a:rPr>
              <a:t>Salmonella</a:t>
            </a:r>
            <a:r>
              <a:rPr lang="en-US" dirty="0" smtClean="0"/>
              <a:t> species.</a:t>
            </a:r>
          </a:p>
          <a:p>
            <a:r>
              <a:rPr lang="en-US" dirty="0" smtClean="0"/>
              <a:t>Chronic arthritis may be due to MTB or fungi.</a:t>
            </a:r>
          </a:p>
          <a:p>
            <a:r>
              <a:rPr lang="en-US" b="1" dirty="0" smtClean="0"/>
              <a:t>Risk factors</a:t>
            </a:r>
            <a:r>
              <a:rPr lang="en-US" dirty="0" smtClean="0"/>
              <a:t>: age, diabetes, </a:t>
            </a:r>
            <a:r>
              <a:rPr lang="en-US" dirty="0" err="1" smtClean="0"/>
              <a:t>immunosuppresion</a:t>
            </a:r>
            <a:r>
              <a:rPr lang="en-US" dirty="0" smtClean="0"/>
              <a:t>, IV drug use,  CV catheters, prior joint damage (</a:t>
            </a:r>
            <a:r>
              <a:rPr lang="en-US" sz="2000" dirty="0" smtClean="0"/>
              <a:t>rheumatoid arthritis</a:t>
            </a:r>
            <a:r>
              <a:rPr lang="en-US" dirty="0" smtClean="0"/>
              <a:t>) or procedure (</a:t>
            </a:r>
            <a:r>
              <a:rPr lang="en-US" b="1" dirty="0" smtClean="0">
                <a:solidFill>
                  <a:srgbClr val="0070C0"/>
                </a:solidFill>
              </a:rPr>
              <a:t>arthroscopy</a:t>
            </a:r>
            <a:r>
              <a:rPr lang="en-US" dirty="0" smtClean="0"/>
              <a:t>),history of sexually transmitted diseases.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Patient Presentation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Early disease</a:t>
            </a:r>
            <a:r>
              <a:rPr lang="en-US" dirty="0" smtClean="0"/>
              <a:t>: fever, rash, </a:t>
            </a:r>
            <a:r>
              <a:rPr lang="en-US" dirty="0" err="1" smtClean="0"/>
              <a:t>tenosynovitis</a:t>
            </a:r>
            <a:r>
              <a:rPr lang="en-US" dirty="0" smtClean="0"/>
              <a:t> ( </a:t>
            </a:r>
            <a:r>
              <a:rPr lang="en-US" sz="2000" dirty="0" smtClean="0"/>
              <a:t>especially of hands, wrists</a:t>
            </a:r>
            <a:r>
              <a:rPr lang="en-US" dirty="0" smtClean="0"/>
              <a:t>), </a:t>
            </a:r>
            <a:r>
              <a:rPr lang="en-US" dirty="0" err="1" smtClean="0"/>
              <a:t>polyarthralgia</a:t>
            </a:r>
            <a:r>
              <a:rPr lang="en-US" dirty="0" smtClean="0"/>
              <a:t> resulting from non-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Late disease</a:t>
            </a:r>
            <a:r>
              <a:rPr lang="en-US" dirty="0" smtClean="0"/>
              <a:t>: </a:t>
            </a:r>
            <a:r>
              <a:rPr lang="en-US" dirty="0" err="1" smtClean="0"/>
              <a:t>monoarticular</a:t>
            </a:r>
            <a:r>
              <a:rPr lang="en-US" dirty="0" smtClean="0"/>
              <a:t>, 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Non-</a:t>
            </a:r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None/>
            </a:pPr>
            <a:r>
              <a:rPr lang="en-US" dirty="0" err="1" smtClean="0"/>
              <a:t>Monoarthicular</a:t>
            </a:r>
            <a:r>
              <a:rPr lang="en-US" dirty="0" smtClean="0"/>
              <a:t> </a:t>
            </a:r>
            <a:r>
              <a:rPr lang="en-US" dirty="0" err="1" smtClean="0"/>
              <a:t>suppurative</a:t>
            </a:r>
            <a:r>
              <a:rPr lang="en-US" dirty="0" smtClean="0"/>
              <a:t> arthritis ( </a:t>
            </a:r>
            <a:r>
              <a:rPr lang="en-US" sz="2000" dirty="0" smtClean="0"/>
              <a:t>knee, wrist  most common</a:t>
            </a:r>
            <a:r>
              <a:rPr lang="en-US" dirty="0" smtClean="0"/>
              <a:t>),fever, pain, limitation of joint movement, swollen and tender joint, joint effusion, limited range of movement.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Sternoclavecular</a:t>
            </a:r>
            <a:r>
              <a:rPr lang="en-US" dirty="0" smtClean="0"/>
              <a:t> or </a:t>
            </a:r>
            <a:r>
              <a:rPr lang="en-US" dirty="0" err="1" smtClean="0"/>
              <a:t>Sacroilliac</a:t>
            </a:r>
            <a:r>
              <a:rPr lang="en-US" dirty="0" smtClean="0"/>
              <a:t> joint pain in IV drug users( </a:t>
            </a:r>
            <a:r>
              <a:rPr lang="en-US" b="1" dirty="0" smtClean="0">
                <a:solidFill>
                  <a:srgbClr val="0070C0"/>
                </a:solidFill>
              </a:rPr>
              <a:t>commonly </a:t>
            </a:r>
            <a:r>
              <a:rPr lang="en-US" b="1" i="1" dirty="0" err="1" smtClean="0">
                <a:solidFill>
                  <a:srgbClr val="0070C0"/>
                </a:solidFill>
              </a:rPr>
              <a:t>P.aeruginosa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Immunocommpromized</a:t>
            </a:r>
            <a:r>
              <a:rPr lang="en-US" dirty="0" smtClean="0"/>
              <a:t> hosts: disseminated </a:t>
            </a:r>
            <a:r>
              <a:rPr lang="en-US" b="1" dirty="0" smtClean="0"/>
              <a:t>fungal </a:t>
            </a:r>
            <a:r>
              <a:rPr lang="en-US" dirty="0" smtClean="0"/>
              <a:t>or </a:t>
            </a:r>
            <a:r>
              <a:rPr lang="en-US" b="1" dirty="0" err="1" smtClean="0"/>
              <a:t>mycobacterial</a:t>
            </a:r>
            <a:r>
              <a:rPr lang="en-US" dirty="0" smtClean="0"/>
              <a:t> disease may present as septic arthritis.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Oesteomyelitis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oesteomyelitis</a:t>
            </a:r>
            <a:r>
              <a:rPr lang="en-US" dirty="0" smtClean="0"/>
              <a:t> is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can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Can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Differential Diagnosis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Crystal –induced arthritis </a:t>
            </a:r>
            <a:r>
              <a:rPr lang="en-US" dirty="0" smtClean="0">
                <a:solidFill>
                  <a:srgbClr val="0070C0"/>
                </a:solidFill>
              </a:rPr>
              <a:t>( gout, </a:t>
            </a:r>
            <a:r>
              <a:rPr lang="en-US" dirty="0" err="1" smtClean="0">
                <a:solidFill>
                  <a:srgbClr val="0070C0"/>
                </a:solidFill>
              </a:rPr>
              <a:t>pseudogout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Noninfectious inflammatory arthritis </a:t>
            </a:r>
            <a:r>
              <a:rPr lang="en-US" dirty="0" smtClean="0">
                <a:solidFill>
                  <a:srgbClr val="0070C0"/>
                </a:solidFill>
              </a:rPr>
              <a:t>( acute rheumatoid arthritis)</a:t>
            </a:r>
          </a:p>
          <a:p>
            <a:r>
              <a:rPr lang="en-US" dirty="0" smtClean="0"/>
              <a:t>Reactive arthritis </a:t>
            </a:r>
            <a:r>
              <a:rPr lang="en-US" dirty="0" smtClean="0">
                <a:solidFill>
                  <a:srgbClr val="0070C0"/>
                </a:solidFill>
              </a:rPr>
              <a:t>( Reiter syndrome, acute rheumatic fever)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Viral arthritis </a:t>
            </a:r>
            <a:r>
              <a:rPr lang="en-US" dirty="0" smtClean="0">
                <a:solidFill>
                  <a:srgbClr val="0070C0"/>
                </a:solidFill>
              </a:rPr>
              <a:t>( Parvovirus B19, Hepatitis B virus).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Infectious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history of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2- Leukocyte count generally &gt; 50,000/mm3,with &gt; 75 % PMN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Blood cultures indicated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-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Culture of joint fluid, skin lesions and blood culture also indicated.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Ocassionally</a:t>
            </a:r>
            <a:r>
              <a:rPr lang="en-US" dirty="0" smtClean="0">
                <a:solidFill>
                  <a:srgbClr val="0070C0"/>
                </a:solidFill>
              </a:rPr>
              <a:t>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the  suspected organism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</a:t>
            </a:r>
            <a:r>
              <a:rPr lang="en-US" dirty="0" err="1" smtClean="0"/>
              <a:t>Ceftriaxone</a:t>
            </a:r>
            <a:r>
              <a:rPr lang="en-US" dirty="0" smtClean="0"/>
              <a:t> ( 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</a:t>
            </a:r>
            <a:r>
              <a:rPr lang="en-US" dirty="0" err="1" smtClean="0"/>
              <a:t>Quinolone</a:t>
            </a:r>
            <a:r>
              <a:rPr lang="en-US" dirty="0" smtClean="0"/>
              <a:t>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Nongonococcal</a:t>
            </a:r>
            <a:r>
              <a:rPr lang="en-US" b="1" dirty="0" smtClean="0"/>
              <a:t> </a:t>
            </a:r>
            <a:r>
              <a:rPr lang="en-US" b="1" dirty="0" err="1" smtClean="0"/>
              <a:t>infectiuos</a:t>
            </a:r>
            <a:r>
              <a:rPr lang="en-US" b="1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Pesudomonas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Nongonococcal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Risk factors for long –term adverse </a:t>
            </a:r>
            <a:r>
              <a:rPr lang="en-US" dirty="0" err="1" smtClean="0">
                <a:solidFill>
                  <a:srgbClr val="002060"/>
                </a:solidFill>
              </a:rPr>
              <a:t>sequellae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Age, prior rheumatoid arthritis, </a:t>
            </a:r>
            <a:r>
              <a:rPr lang="en-US" dirty="0" err="1" smtClean="0">
                <a:solidFill>
                  <a:srgbClr val="002060"/>
                </a:solidFill>
              </a:rPr>
              <a:t>polyarticular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vEOaO9pLIY7cvM:http://www.aurorahealthcare.org/healthgate/images/si555505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2209800" cy="22098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v4Yc_nqj7_k3IM:http://i.ytimg.com/vi/I_byiWb21Bw/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286000"/>
            <a:ext cx="2209800" cy="1295400"/>
          </a:xfrm>
          <a:prstGeom prst="rect">
            <a:avLst/>
          </a:prstGeom>
          <a:noFill/>
        </p:spPr>
      </p:pic>
      <p:pic>
        <p:nvPicPr>
          <p:cNvPr id="19462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304800"/>
            <a:ext cx="4038600" cy="1219200"/>
          </a:xfrm>
          <a:prstGeom prst="rect">
            <a:avLst/>
          </a:prstGeom>
          <a:noFill/>
        </p:spPr>
      </p:pic>
      <p:pic>
        <p:nvPicPr>
          <p:cNvPr id="19464" name="Picture 8" descr="http://t1.gstatic.com/images?q=tbn:BTY9B4jqSIr5UM:http://www.vetmed.wsu.edu/resources/Techniques/images/arthro_carpu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62200"/>
            <a:ext cx="2209800" cy="1447800"/>
          </a:xfrm>
          <a:prstGeom prst="rect">
            <a:avLst/>
          </a:prstGeom>
          <a:noFill/>
        </p:spPr>
      </p:pic>
      <p:pic>
        <p:nvPicPr>
          <p:cNvPr id="19466" name="Picture 10" descr="http://t2.gstatic.com/images?q=tbn:-NzeokeRKjJK3M:http://www.netterimages.com/images/vtn/000/000/010/10437-150x15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962400"/>
            <a:ext cx="2057400" cy="1981200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ZrHR2ZkSLqIB2M:http://www.mendmeshop.com/_img/arthrocentes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38800" y="2362200"/>
            <a:ext cx="18288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0125" y="1289050"/>
          <a:ext cx="7145338" cy="4281488"/>
        </p:xfrm>
        <a:graphic>
          <a:graphicData uri="http://schemas.openxmlformats.org/presentationml/2006/ole">
            <p:oleObj spid="_x0000_s54274" name="Document" r:id="rId3" imgW="7145426" imgH="42821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in 1 - 5  % of total joint replacement.</a:t>
            </a:r>
          </a:p>
          <a:p>
            <a:r>
              <a:rPr lang="en-US" dirty="0" smtClean="0"/>
              <a:t>Most  infections occur within 5 years of joint replacement.</a:t>
            </a:r>
          </a:p>
          <a:p>
            <a:r>
              <a:rPr lang="en-US" dirty="0" smtClean="0"/>
              <a:t>Often caused by skin flora.</a:t>
            </a:r>
          </a:p>
          <a:p>
            <a:r>
              <a:rPr lang="en-US" dirty="0" smtClean="0"/>
              <a:t>Diagnostic aspiration of joint fluid necessary .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25146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Etiology, Epidemiology&amp; Risk factors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Results from contamination during surgery or post op. wound infection adjacent to the prosthesis.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Factors delay healing ( hematoma, ischemia)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Occasionally result from </a:t>
            </a:r>
            <a:r>
              <a:rPr lang="en-US" dirty="0" err="1" smtClean="0">
                <a:solidFill>
                  <a:srgbClr val="C00000"/>
                </a:solidFill>
              </a:rPr>
              <a:t>bacteremia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Prosthesis &amp; bone cement predispose to infection</a:t>
            </a:r>
          </a:p>
          <a:p>
            <a:r>
              <a:rPr lang="en-US" dirty="0" smtClean="0"/>
              <a:t>Occurs at the prosthesis-bone interface</a:t>
            </a:r>
          </a:p>
          <a:p>
            <a:r>
              <a:rPr lang="en-US" dirty="0" smtClean="0"/>
              <a:t>Bacteria adhere to biomaterials and develop a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biofilm</a:t>
            </a:r>
            <a:r>
              <a:rPr lang="en-US" dirty="0" smtClean="0"/>
              <a:t> that protect them from host defenses and antimicrobial agents.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Mostly caused by </a:t>
            </a:r>
            <a:r>
              <a:rPr lang="en-US" dirty="0" err="1" smtClean="0">
                <a:solidFill>
                  <a:srgbClr val="002060"/>
                </a:solidFill>
              </a:rPr>
              <a:t>coagulase</a:t>
            </a:r>
            <a:r>
              <a:rPr lang="en-US" dirty="0" smtClean="0">
                <a:solidFill>
                  <a:srgbClr val="002060"/>
                </a:solidFill>
              </a:rPr>
              <a:t> negative staph., or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Occasional pathogens: streptococci, </a:t>
            </a:r>
            <a:r>
              <a:rPr lang="en-US" dirty="0" err="1" smtClean="0">
                <a:solidFill>
                  <a:srgbClr val="002060"/>
                </a:solidFill>
              </a:rPr>
              <a:t>enterococci</a:t>
            </a:r>
            <a:r>
              <a:rPr lang="en-US" dirty="0" smtClean="0">
                <a:solidFill>
                  <a:srgbClr val="002060"/>
                </a:solidFill>
              </a:rPr>
              <a:t> ,and anaerobes</a:t>
            </a:r>
          </a:p>
          <a:p>
            <a:r>
              <a:rPr lang="en-US" dirty="0" smtClean="0"/>
              <a:t>Usually single pathogen ,occasionally </a:t>
            </a:r>
            <a:r>
              <a:rPr lang="en-US" dirty="0" err="1" smtClean="0"/>
              <a:t>polymicrobial</a:t>
            </a:r>
            <a:endParaRPr lang="en-US" dirty="0" smtClean="0"/>
          </a:p>
          <a:p>
            <a:r>
              <a:rPr lang="en-US" b="1" dirty="0" smtClean="0"/>
              <a:t>Risk factors</a:t>
            </a:r>
            <a:r>
              <a:rPr lang="en-US" dirty="0" smtClean="0"/>
              <a:t>: </a:t>
            </a:r>
            <a:r>
              <a:rPr lang="en-US" dirty="0" smtClean="0"/>
              <a:t>History of superficial </a:t>
            </a:r>
            <a:r>
              <a:rPr lang="en-US" dirty="0" smtClean="0"/>
              <a:t>wound infection, post surgical complications, underlying illness, any source of  </a:t>
            </a:r>
            <a:r>
              <a:rPr lang="en-US" dirty="0" err="1" smtClean="0"/>
              <a:t>bacteremia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Aseptic loosening or dislocation of prosthetic joint</a:t>
            </a:r>
          </a:p>
          <a:p>
            <a:pPr>
              <a:buNone/>
            </a:pPr>
            <a:r>
              <a:rPr lang="en-US" dirty="0" smtClean="0"/>
              <a:t>Prosthetic debris  induced </a:t>
            </a:r>
            <a:r>
              <a:rPr lang="en-US" dirty="0" err="1" smtClean="0"/>
              <a:t>synovitis</a:t>
            </a:r>
            <a:r>
              <a:rPr lang="en-US" dirty="0" smtClean="0"/>
              <a:t> &amp;</a:t>
            </a:r>
          </a:p>
          <a:p>
            <a:pPr>
              <a:buNone/>
            </a:pPr>
            <a:r>
              <a:rPr lang="en-US" dirty="0" err="1" smtClean="0"/>
              <a:t>hemarthrosis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Subacute</a:t>
            </a:r>
            <a:r>
              <a:rPr lang="en-US" dirty="0" smtClean="0"/>
              <a:t> onset</a:t>
            </a: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 streptococci, Gram negative rods can cause acute ,rapidly progressive infection</a:t>
            </a:r>
          </a:p>
          <a:p>
            <a:r>
              <a:rPr lang="en-US" dirty="0" smtClean="0"/>
              <a:t>Joint pain ,swelling most common</a:t>
            </a:r>
          </a:p>
          <a:p>
            <a:r>
              <a:rPr lang="en-US" dirty="0" smtClean="0"/>
              <a:t>Fever with acute ,early postsurgical infections</a:t>
            </a:r>
          </a:p>
          <a:p>
            <a:r>
              <a:rPr lang="en-US" dirty="0" err="1" smtClean="0"/>
              <a:t>Cellulitis</a:t>
            </a:r>
            <a:r>
              <a:rPr lang="en-US" dirty="0" smtClean="0"/>
              <a:t>, </a:t>
            </a:r>
            <a:r>
              <a:rPr lang="en-US" dirty="0" err="1" smtClean="0"/>
              <a:t>cutaneous</a:t>
            </a:r>
            <a:r>
              <a:rPr lang="en-US" dirty="0" smtClean="0"/>
              <a:t> wound, or discharging sinus overlying the joint.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&amp; sensitivity testing &amp; histopathology.</a:t>
            </a:r>
          </a:p>
          <a:p>
            <a:r>
              <a:rPr lang="en-US" dirty="0" smtClean="0"/>
              <a:t>Skin flora regarded as pathogens if isolated from multiple deep tissue cultures.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</a:t>
            </a:r>
          </a:p>
          <a:p>
            <a:r>
              <a:rPr lang="en-US" dirty="0" smtClean="0"/>
              <a:t>Bone scan-not specific  for infection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Ciprofloxacin, or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Etiology, Epidemiology &amp; Risk Factors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B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E.coli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A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of long bones ( femur, tibia,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humerus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Adults: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Hematogenous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cases less common, but may occur due to reactivation of a quiescent focus of infection from infancy or childhood. Most cases due to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 arthritis common as the  infection begins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 Acute </a:t>
            </a:r>
            <a:r>
              <a:rPr lang="en-US" b="1" dirty="0" err="1" smtClean="0">
                <a:solidFill>
                  <a:schemeClr val="tx1"/>
                </a:solidFill>
              </a:rPr>
              <a:t>Oesteomyelitis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Vertebral </a:t>
            </a:r>
            <a:r>
              <a:rPr lang="en-US" dirty="0" err="1" smtClean="0"/>
              <a:t>oesteomyelitis</a:t>
            </a:r>
            <a:r>
              <a:rPr lang="en-US" dirty="0" smtClean="0"/>
              <a:t> can occur in adults secondary to a UTI or </a:t>
            </a:r>
            <a:r>
              <a:rPr lang="en-US" dirty="0" err="1" smtClean="0"/>
              <a:t>prostatitis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Candidemia</a:t>
            </a:r>
            <a:r>
              <a:rPr lang="en-US" dirty="0" smtClean="0"/>
              <a:t> from infected central venous catheters can lead to fungal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Contiguous infection</a:t>
            </a:r>
            <a:r>
              <a:rPr lang="en-US" dirty="0" smtClean="0"/>
              <a:t>: bacteria related to primary focus , it includes: Gram positive </a:t>
            </a:r>
            <a:r>
              <a:rPr lang="en-US" dirty="0" err="1" smtClean="0"/>
              <a:t>cocci</a:t>
            </a:r>
            <a:r>
              <a:rPr lang="en-US" dirty="0" smtClean="0"/>
              <a:t>, Gram negative bacilli,  anaerobes, and poly-microbial infection.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Special clinical situations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coagulase</a:t>
            </a:r>
            <a:r>
              <a:rPr lang="en-US" dirty="0" smtClean="0">
                <a:solidFill>
                  <a:srgbClr val="002060"/>
                </a:solidFill>
              </a:rPr>
              <a:t> -negative staphylococci, </a:t>
            </a:r>
            <a:r>
              <a:rPr lang="en-US" i="1" dirty="0" err="1" smtClean="0">
                <a:solidFill>
                  <a:srgbClr val="002060"/>
                </a:solidFill>
              </a:rPr>
              <a:t>Propionebacterium</a:t>
            </a:r>
            <a:r>
              <a:rPr lang="en-US" dirty="0" smtClean="0">
                <a:solidFill>
                  <a:srgbClr val="002060"/>
                </a:solidFill>
              </a:rPr>
              <a:t>, and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>
                <a:solidFill>
                  <a:srgbClr val="002060"/>
                </a:solidFill>
              </a:rPr>
              <a:t> in foreign body infections ( </a:t>
            </a:r>
            <a:r>
              <a:rPr lang="en-US" dirty="0" err="1" smtClean="0">
                <a:solidFill>
                  <a:srgbClr val="002060"/>
                </a:solidFill>
              </a:rPr>
              <a:t>eg.Prosthesis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Enterobacteriacea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Pseudomonas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nosocomial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infections and IV drug use,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Streptococci and anaerobes in fist injuries, diabetic foot and </a:t>
            </a:r>
            <a:r>
              <a:rPr lang="en-US" dirty="0" err="1" smtClean="0">
                <a:solidFill>
                  <a:srgbClr val="002060"/>
                </a:solidFill>
              </a:rPr>
              <a:t>decubitus</a:t>
            </a:r>
            <a:r>
              <a:rPr lang="en-US" dirty="0" smtClean="0">
                <a:solidFill>
                  <a:srgbClr val="002060"/>
                </a:solidFill>
              </a:rPr>
              <a:t> ulcers,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>
                <a:solidFill>
                  <a:srgbClr val="C00000"/>
                </a:solidFill>
              </a:rPr>
              <a:t> or </a:t>
            </a:r>
            <a:r>
              <a:rPr lang="en-US" i="1" dirty="0" smtClean="0">
                <a:solidFill>
                  <a:srgbClr val="C00000"/>
                </a:solidFill>
              </a:rPr>
              <a:t>Streptococcus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pneumoniae</a:t>
            </a:r>
            <a:r>
              <a:rPr lang="en-US" dirty="0" smtClean="0">
                <a:solidFill>
                  <a:srgbClr val="C00000"/>
                </a:solidFill>
              </a:rPr>
              <a:t> in sickle cell patients</a:t>
            </a:r>
            <a:r>
              <a:rPr lang="en-US" dirty="0" smtClean="0"/>
              <a:t>; 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Mycobacterium tuberculosis</a:t>
            </a:r>
            <a:r>
              <a:rPr lang="en-US" dirty="0" smtClean="0"/>
              <a:t> ( MTB) or </a:t>
            </a:r>
            <a:r>
              <a:rPr lang="en-US" i="1" dirty="0" smtClean="0"/>
              <a:t>Mycobacterium  </a:t>
            </a:r>
            <a:r>
              <a:rPr lang="en-US" i="1" dirty="0" err="1" smtClean="0"/>
              <a:t>avium</a:t>
            </a:r>
            <a:r>
              <a:rPr lang="en-US" i="1" dirty="0" smtClean="0"/>
              <a:t> </a:t>
            </a:r>
            <a:r>
              <a:rPr lang="en-US" dirty="0" smtClean="0"/>
              <a:t>in AIDS patients.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Systemic manifestations occur in less than 50% of patients.</a:t>
            </a:r>
          </a:p>
          <a:p>
            <a:r>
              <a:rPr lang="en-US" b="1" dirty="0" smtClean="0"/>
              <a:t>Acute onset of </a:t>
            </a:r>
            <a:r>
              <a:rPr lang="en-US" b="1" dirty="0" smtClean="0">
                <a:solidFill>
                  <a:srgbClr val="FF0000"/>
                </a:solidFill>
              </a:rPr>
              <a:t>bone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pain, fever </a:t>
            </a:r>
            <a:r>
              <a:rPr lang="en-US" b="1" dirty="0" smtClean="0"/>
              <a:t>with rigors .</a:t>
            </a:r>
          </a:p>
          <a:p>
            <a:r>
              <a:rPr lang="en-US" dirty="0" smtClean="0"/>
              <a:t>Symptoms usually of less than 3 week’s duration.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Local signs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soft tissue swelling, </a:t>
            </a:r>
            <a:r>
              <a:rPr lang="en-US" dirty="0" err="1" smtClean="0">
                <a:solidFill>
                  <a:srgbClr val="0070C0"/>
                </a:solidFill>
              </a:rPr>
              <a:t>erythema</a:t>
            </a:r>
            <a:r>
              <a:rPr lang="en-US" dirty="0" smtClean="0">
                <a:solidFill>
                  <a:srgbClr val="0070C0"/>
                </a:solidFill>
              </a:rPr>
              <a:t>, warmth, point tenderness, percussion tenderness over the vertebral body &amp; </a:t>
            </a:r>
            <a:r>
              <a:rPr lang="en-US" dirty="0" smtClean="0">
                <a:solidFill>
                  <a:srgbClr val="FF0000"/>
                </a:solidFill>
              </a:rPr>
              <a:t>limited mobility </a:t>
            </a:r>
            <a:r>
              <a:rPr lang="en-US" dirty="0" smtClean="0">
                <a:solidFill>
                  <a:srgbClr val="0070C0"/>
                </a:solidFill>
              </a:rPr>
              <a:t>of the involved extremity.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and metastatic bone </a:t>
            </a:r>
            <a:r>
              <a:rPr lang="en-US" dirty="0" err="1" smtClean="0"/>
              <a:t>malignacies</a:t>
            </a:r>
            <a:endParaRPr lang="en-US" dirty="0" smtClean="0"/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Acute rheumatic arthritis</a:t>
            </a:r>
          </a:p>
          <a:p>
            <a:r>
              <a:rPr lang="en-US" dirty="0" err="1" smtClean="0"/>
              <a:t>Hemarthrosis</a:t>
            </a:r>
            <a:endParaRPr lang="en-US" dirty="0" smtClean="0"/>
          </a:p>
          <a:p>
            <a:r>
              <a:rPr lang="en-US" dirty="0" smtClean="0"/>
              <a:t>Ewing sarcoma</a:t>
            </a:r>
          </a:p>
          <a:p>
            <a:r>
              <a:rPr lang="en-US" dirty="0" smtClean="0"/>
              <a:t>Vertebral compression fracture.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2203</TotalTime>
  <Words>2288</Words>
  <Application>Microsoft Office PowerPoint</Application>
  <PresentationFormat>On-screen Show (4:3)</PresentationFormat>
  <Paragraphs>248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Civic</vt:lpstr>
      <vt:lpstr>Document</vt:lpstr>
      <vt:lpstr>Microbiology of Bone and Joint Infections</vt:lpstr>
      <vt:lpstr>Introduction</vt:lpstr>
      <vt:lpstr>Acute Oesteomyelitis</vt:lpstr>
      <vt:lpstr>Slide 4</vt:lpstr>
      <vt:lpstr> Etiology, Epidemiology &amp; Risk Factors</vt:lpstr>
      <vt:lpstr> Acute Oesteomyelitis  </vt:lpstr>
      <vt:lpstr>continue-special clinical situations</vt:lpstr>
      <vt:lpstr>Patient Presentation</vt:lpstr>
      <vt:lpstr>Differential diagnosis</vt:lpstr>
      <vt:lpstr>Diagnosis  </vt:lpstr>
      <vt:lpstr>Continue- imaging</vt:lpstr>
      <vt:lpstr>Treatment &amp; Management</vt:lpstr>
      <vt:lpstr>Continue- treatment &amp; management</vt:lpstr>
      <vt:lpstr>Prognosis &amp; Complications</vt:lpstr>
      <vt:lpstr>Chronic Oesteomyelitis</vt:lpstr>
      <vt:lpstr>Etiology, Epidemiology &amp; Risk factors</vt:lpstr>
      <vt:lpstr>Slide 17</vt:lpstr>
      <vt:lpstr>Slide 18</vt:lpstr>
      <vt:lpstr>Patient Presentation</vt:lpstr>
      <vt:lpstr>Differential Diagnosis</vt:lpstr>
      <vt:lpstr>Diagnosis</vt:lpstr>
      <vt:lpstr>Treatment and Management</vt:lpstr>
      <vt:lpstr>Prognosis &amp; Complications</vt:lpstr>
      <vt:lpstr> Blood culture &amp; Bone images and cases</vt:lpstr>
      <vt:lpstr>Arthritis</vt:lpstr>
      <vt:lpstr>Etiology, Epidemiology&amp; Risk factors</vt:lpstr>
      <vt:lpstr>Slide 27</vt:lpstr>
      <vt:lpstr>Patient Presentation</vt:lpstr>
      <vt:lpstr>Slide 29</vt:lpstr>
      <vt:lpstr>Differential Diagnosis</vt:lpstr>
      <vt:lpstr>Diagnosis of Infectious Arthritis</vt:lpstr>
      <vt:lpstr>Slide 32</vt:lpstr>
      <vt:lpstr>Treatment &amp; Management</vt:lpstr>
      <vt:lpstr>Slide 34</vt:lpstr>
      <vt:lpstr>Prognosis &amp; Complications</vt:lpstr>
      <vt:lpstr>Arthritis</vt:lpstr>
      <vt:lpstr>Slide 37</vt:lpstr>
      <vt:lpstr>Slide 38</vt:lpstr>
      <vt:lpstr>Infections of Joint Prosthesis</vt:lpstr>
      <vt:lpstr>Etiology, Epidemiology&amp; Risk factors</vt:lpstr>
      <vt:lpstr>Slide 41</vt:lpstr>
      <vt:lpstr>Patient Presentation</vt:lpstr>
      <vt:lpstr>Diagnosis of Prosthetic Arthritis</vt:lpstr>
      <vt:lpstr>Treatment &amp; 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DRHANNAN</cp:lastModifiedBy>
  <cp:revision>218</cp:revision>
  <dcterms:created xsi:type="dcterms:W3CDTF">2010-04-25T08:14:52Z</dcterms:created>
  <dcterms:modified xsi:type="dcterms:W3CDTF">2011-12-24T06:26:54Z</dcterms:modified>
</cp:coreProperties>
</file>