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3"/>
  </p:notesMasterIdLst>
  <p:sldIdLst>
    <p:sldId id="256" r:id="rId2"/>
    <p:sldId id="477" r:id="rId3"/>
    <p:sldId id="429" r:id="rId4"/>
    <p:sldId id="292" r:id="rId5"/>
    <p:sldId id="471" r:id="rId6"/>
    <p:sldId id="431" r:id="rId7"/>
    <p:sldId id="293" r:id="rId8"/>
    <p:sldId id="432" r:id="rId9"/>
    <p:sldId id="294" r:id="rId10"/>
    <p:sldId id="295" r:id="rId11"/>
    <p:sldId id="484" r:id="rId12"/>
    <p:sldId id="485" r:id="rId13"/>
    <p:sldId id="486" r:id="rId14"/>
    <p:sldId id="487" r:id="rId15"/>
    <p:sldId id="488" r:id="rId16"/>
    <p:sldId id="489" r:id="rId17"/>
    <p:sldId id="490" r:id="rId18"/>
    <p:sldId id="435" r:id="rId19"/>
    <p:sldId id="472" r:id="rId20"/>
    <p:sldId id="460" r:id="rId21"/>
    <p:sldId id="458" r:id="rId22"/>
    <p:sldId id="437" r:id="rId23"/>
    <p:sldId id="491" r:id="rId24"/>
    <p:sldId id="492" r:id="rId25"/>
    <p:sldId id="478" r:id="rId26"/>
    <p:sldId id="464" r:id="rId27"/>
    <p:sldId id="473" r:id="rId28"/>
    <p:sldId id="463" r:id="rId29"/>
    <p:sldId id="462" r:id="rId30"/>
    <p:sldId id="465" r:id="rId31"/>
    <p:sldId id="476" r:id="rId32"/>
    <p:sldId id="474" r:id="rId33"/>
    <p:sldId id="493" r:id="rId34"/>
    <p:sldId id="480" r:id="rId35"/>
    <p:sldId id="446" r:id="rId36"/>
    <p:sldId id="475" r:id="rId37"/>
    <p:sldId id="481" r:id="rId38"/>
    <p:sldId id="483" r:id="rId39"/>
    <p:sldId id="466" r:id="rId40"/>
    <p:sldId id="468" r:id="rId41"/>
    <p:sldId id="47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charset="0"/>
        <a:ea typeface="ＭＳ Ｐゴシック" charset="0"/>
        <a:cs typeface="Arial" charset="0"/>
      </a:defRPr>
    </a:lvl1pPr>
    <a:lvl2pPr marL="457200" algn="l" rtl="0" fontAlgn="base">
      <a:spcBef>
        <a:spcPct val="0"/>
      </a:spcBef>
      <a:spcAft>
        <a:spcPct val="0"/>
      </a:spcAft>
      <a:defRPr kern="1200">
        <a:solidFill>
          <a:schemeClr val="tx1"/>
        </a:solidFill>
        <a:latin typeface="Garamond" charset="0"/>
        <a:ea typeface="ＭＳ Ｐゴシック" charset="0"/>
        <a:cs typeface="Arial" charset="0"/>
      </a:defRPr>
    </a:lvl2pPr>
    <a:lvl3pPr marL="914400" algn="l" rtl="0" fontAlgn="base">
      <a:spcBef>
        <a:spcPct val="0"/>
      </a:spcBef>
      <a:spcAft>
        <a:spcPct val="0"/>
      </a:spcAft>
      <a:defRPr kern="1200">
        <a:solidFill>
          <a:schemeClr val="tx1"/>
        </a:solidFill>
        <a:latin typeface="Garamond" charset="0"/>
        <a:ea typeface="ＭＳ Ｐゴシック" charset="0"/>
        <a:cs typeface="Arial" charset="0"/>
      </a:defRPr>
    </a:lvl3pPr>
    <a:lvl4pPr marL="1371600" algn="l" rtl="0" fontAlgn="base">
      <a:spcBef>
        <a:spcPct val="0"/>
      </a:spcBef>
      <a:spcAft>
        <a:spcPct val="0"/>
      </a:spcAft>
      <a:defRPr kern="1200">
        <a:solidFill>
          <a:schemeClr val="tx1"/>
        </a:solidFill>
        <a:latin typeface="Garamond" charset="0"/>
        <a:ea typeface="ＭＳ Ｐゴシック" charset="0"/>
        <a:cs typeface="Arial" charset="0"/>
      </a:defRPr>
    </a:lvl4pPr>
    <a:lvl5pPr marL="1828800" algn="l" rtl="0" fontAlgn="base">
      <a:spcBef>
        <a:spcPct val="0"/>
      </a:spcBef>
      <a:spcAft>
        <a:spcPct val="0"/>
      </a:spcAft>
      <a:defRPr kern="1200">
        <a:solidFill>
          <a:schemeClr val="tx1"/>
        </a:solidFill>
        <a:latin typeface="Garamond" charset="0"/>
        <a:ea typeface="ＭＳ Ｐゴシック" charset="0"/>
        <a:cs typeface="Arial" charset="0"/>
      </a:defRPr>
    </a:lvl5pPr>
    <a:lvl6pPr marL="2286000" algn="l" defTabSz="457200" rtl="0" eaLnBrk="1" latinLnBrk="0" hangingPunct="1">
      <a:defRPr kern="1200">
        <a:solidFill>
          <a:schemeClr val="tx1"/>
        </a:solidFill>
        <a:latin typeface="Garamond" charset="0"/>
        <a:ea typeface="ＭＳ Ｐゴシック" charset="0"/>
        <a:cs typeface="Arial" charset="0"/>
      </a:defRPr>
    </a:lvl6pPr>
    <a:lvl7pPr marL="2743200" algn="l" defTabSz="457200" rtl="0" eaLnBrk="1" latinLnBrk="0" hangingPunct="1">
      <a:defRPr kern="1200">
        <a:solidFill>
          <a:schemeClr val="tx1"/>
        </a:solidFill>
        <a:latin typeface="Garamond" charset="0"/>
        <a:ea typeface="ＭＳ Ｐゴシック" charset="0"/>
        <a:cs typeface="Arial" charset="0"/>
      </a:defRPr>
    </a:lvl7pPr>
    <a:lvl8pPr marL="3200400" algn="l" defTabSz="457200" rtl="0" eaLnBrk="1" latinLnBrk="0" hangingPunct="1">
      <a:defRPr kern="1200">
        <a:solidFill>
          <a:schemeClr val="tx1"/>
        </a:solidFill>
        <a:latin typeface="Garamond" charset="0"/>
        <a:ea typeface="ＭＳ Ｐゴシック" charset="0"/>
        <a:cs typeface="Arial" charset="0"/>
      </a:defRPr>
    </a:lvl8pPr>
    <a:lvl9pPr marL="3657600" algn="l" defTabSz="457200" rtl="0" eaLnBrk="1" latinLnBrk="0" hangingPunct="1">
      <a:defRPr kern="1200">
        <a:solidFill>
          <a:schemeClr val="tx1"/>
        </a:solidFill>
        <a:latin typeface="Garamond"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4660"/>
  </p:normalViewPr>
  <p:slideViewPr>
    <p:cSldViewPr>
      <p:cViewPr>
        <p:scale>
          <a:sx n="75" d="100"/>
          <a:sy n="75" d="100"/>
        </p:scale>
        <p:origin x="-4184" y="-9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C8CD1AA-22F0-074E-8887-C91A162A712C}" type="slidenum">
              <a:rPr lang="en-US"/>
              <a:pPr/>
              <a:t>‹#›</a:t>
            </a:fld>
            <a:endParaRPr lang="en-US"/>
          </a:p>
        </p:txBody>
      </p:sp>
    </p:spTree>
    <p:extLst>
      <p:ext uri="{BB962C8B-B14F-4D97-AF65-F5344CB8AC3E}">
        <p14:creationId xmlns:p14="http://schemas.microsoft.com/office/powerpoint/2010/main" val="4023555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76244F42-023B-014D-9DD7-30CB1FE75442}" type="slidenum">
              <a:rPr lang="en-US">
                <a:latin typeface="Arial" charset="0"/>
              </a:rPr>
              <a:pPr eaLnBrk="1" hangingPunct="1"/>
              <a:t>1</a:t>
            </a:fld>
            <a:endParaRPr lang="en-US">
              <a:latin typeface="Arial"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E0CA000E-165D-064E-8ADC-83726F4F68FF}" type="slidenum">
              <a:rPr lang="ar-sa">
                <a:latin typeface="Arial" charset="0"/>
              </a:rPr>
              <a:pPr eaLnBrk="1" hangingPunct="1"/>
              <a:t>12</a:t>
            </a:fld>
            <a:endParaRPr lang="ar-sa">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61350C04-0706-014B-BA4E-495037EE4DBE}" type="slidenum">
              <a:rPr lang="ar-sa">
                <a:latin typeface="Arial" charset="0"/>
              </a:rPr>
              <a:pPr eaLnBrk="1" hangingPunct="1"/>
              <a:t>13</a:t>
            </a:fld>
            <a:endParaRPr lang="ar-sa">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D62C79D3-50D9-7C4D-8E48-3C13CB4731F0}" type="slidenum">
              <a:rPr lang="ar-sa">
                <a:latin typeface="Arial" charset="0"/>
              </a:rPr>
              <a:pPr eaLnBrk="1" hangingPunct="1"/>
              <a:t>14</a:t>
            </a:fld>
            <a:endParaRPr lang="ar-sa">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9B61DEDC-FA73-1042-B13F-77151177D481}" type="slidenum">
              <a:rPr lang="ar-sa">
                <a:latin typeface="Arial" charset="0"/>
              </a:rPr>
              <a:pPr eaLnBrk="1" hangingPunct="1"/>
              <a:t>15</a:t>
            </a:fld>
            <a:endParaRPr lang="ar-sa">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550FE741-4F89-DA4F-8608-10AFFC206846}" type="slidenum">
              <a:rPr lang="ar-sa">
                <a:latin typeface="Arial" charset="0"/>
              </a:rPr>
              <a:pPr eaLnBrk="1" hangingPunct="1"/>
              <a:t>16</a:t>
            </a:fld>
            <a:endParaRPr lang="ar-sa">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D37CB123-E96E-9B42-8C07-D38B361E76D0}" type="slidenum">
              <a:rPr lang="ar-sa">
                <a:latin typeface="Arial" charset="0"/>
              </a:rPr>
              <a:pPr eaLnBrk="1" hangingPunct="1"/>
              <a:t>17</a:t>
            </a:fld>
            <a:endParaRPr lang="ar-sa">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ar-sa"/>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1274C35A-0A30-B34E-92F2-DF0A4E9104C7}" type="slidenum">
              <a:rPr lang="en-US">
                <a:latin typeface="Arial" charset="0"/>
              </a:rPr>
              <a:pPr eaLnBrk="1" hangingPunct="1"/>
              <a:t>18</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6E4BA9A6-50AA-F24B-902C-3FEFF40A9550}" type="slidenum">
              <a:rPr lang="ar-sa">
                <a:latin typeface="Arial" charset="0"/>
              </a:rPr>
              <a:pPr eaLnBrk="1" hangingPunct="1"/>
              <a:t>34</a:t>
            </a:fld>
            <a:endParaRPr lang="ar-sa">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41ACC344-E39E-5645-B281-36A84118C973}" type="slidenum">
              <a:rPr lang="ar-sa">
                <a:latin typeface="Arial" charset="0"/>
              </a:rPr>
              <a:pPr eaLnBrk="1" hangingPunct="1"/>
              <a:t>37</a:t>
            </a:fld>
            <a:endParaRPr lang="ar-sa">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8373AA6D-25CD-1449-9B20-A802213746DC}" type="slidenum">
              <a:rPr lang="ar-sa">
                <a:latin typeface="Arial" charset="0"/>
              </a:rPr>
              <a:pPr eaLnBrk="1" hangingPunct="1"/>
              <a:t>38</a:t>
            </a:fld>
            <a:endParaRPr lang="ar-sa">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ar-sa"/>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31C985F2-3195-3645-B0D5-7AEBC956DE28}" type="slidenum">
              <a:rPr lang="en-US">
                <a:latin typeface="Arial" charset="0"/>
              </a:rPr>
              <a:pPr eaLnBrk="1" hangingPunct="1"/>
              <a:t>3</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F6C046E2-356F-C743-B0EA-7890D4E0B435}" type="slidenum">
              <a:rPr lang="en-US">
                <a:latin typeface="Arial" charset="0"/>
              </a:rPr>
              <a:pPr eaLnBrk="1" hangingPunct="1"/>
              <a:t>4</a:t>
            </a:fld>
            <a:endParaRPr lang="en-US">
              <a:latin typeface="Arial"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ar-sa"/>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B501DF16-8676-AC41-B007-BF25F293F520}" type="slidenum">
              <a:rPr lang="en-US">
                <a:latin typeface="Arial" charset="0"/>
              </a:rPr>
              <a:pPr eaLnBrk="1" hangingPunct="1"/>
              <a:t>6</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E77E3FC6-AEBB-A345-BDD2-288CDC760013}" type="slidenum">
              <a:rPr lang="en-US">
                <a:latin typeface="Arial" charset="0"/>
              </a:rPr>
              <a:pPr eaLnBrk="1" hangingPunct="1"/>
              <a:t>7</a:t>
            </a:fld>
            <a:endParaRPr lang="en-US">
              <a:latin typeface="Arial"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ar-sa"/>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CCB34ED1-F44B-D144-9AC9-542B2F2498CE}" type="slidenum">
              <a:rPr lang="en-US">
                <a:latin typeface="Arial" charset="0"/>
              </a:rPr>
              <a:pPr eaLnBrk="1" hangingPunct="1"/>
              <a:t>8</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CF30A9E7-3E5B-8449-B802-AB7DC7EE9CD5}" type="slidenum">
              <a:rPr lang="en-US">
                <a:latin typeface="Arial" charset="0"/>
              </a:rPr>
              <a:pPr eaLnBrk="1" hangingPunct="1"/>
              <a:t>9</a:t>
            </a:fld>
            <a:endParaRPr lang="en-US">
              <a:latin typeface="Arial"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0212CD02-A650-374D-9591-F7FB717774E9}" type="slidenum">
              <a:rPr lang="en-US">
                <a:latin typeface="Arial" charset="0"/>
              </a:rPr>
              <a:pPr eaLnBrk="1" hangingPunct="1"/>
              <a:t>10</a:t>
            </a:fld>
            <a:endParaRPr lang="en-US">
              <a:latin typeface="Arial"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ar-sa"/>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fld id="{BB6C8474-4F9F-8545-B8DE-2160FA1E6EC8}" type="slidenum">
              <a:rPr lang="ar-sa">
                <a:latin typeface="Arial" charset="0"/>
              </a:rPr>
              <a:pPr eaLnBrk="1" hangingPunct="1"/>
              <a:t>11</a:t>
            </a:fld>
            <a:endParaRPr lang="ar-sa">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8" charset="0"/>
                  <a:ea typeface="+mn-ea"/>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8" charset="0"/>
                  <a:ea typeface="+mn-ea"/>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8" charset="0"/>
                  <a:ea typeface="+mn-ea"/>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latin typeface="Garamond" pitchFamily="18" charset="0"/>
                  <a:ea typeface="+mn-ea"/>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Garamond" pitchFamily="18" charset="0"/>
                <a:ea typeface="+mn-ea"/>
              </a:endParaRPr>
            </a:p>
          </p:txBody>
        </p:sp>
      </p:grpSp>
      <p:sp>
        <p:nvSpPr>
          <p:cNvPr id="2969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6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79A15A76-E5B5-754D-988B-B16DBBDCB85F}" type="slidenum">
              <a:rPr lang="en-US"/>
              <a:pPr/>
              <a:t>‹#›</a:t>
            </a:fld>
            <a:endParaRPr lang="en-US"/>
          </a:p>
        </p:txBody>
      </p:sp>
    </p:spTree>
    <p:extLst>
      <p:ext uri="{BB962C8B-B14F-4D97-AF65-F5344CB8AC3E}">
        <p14:creationId xmlns:p14="http://schemas.microsoft.com/office/powerpoint/2010/main" val="221163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56898B17-90D1-8545-94CD-1E6227CB5BF2}"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822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D8256B3-E5F2-A444-8013-044D9FC16DF0}"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665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x-none"/>
          </a:p>
        </p:txBody>
      </p:sp>
      <p:sp>
        <p:nvSpPr>
          <p:cNvPr id="3" name="Table Placeholder 2"/>
          <p:cNvSpPr>
            <a:spLocks noGrp="1"/>
          </p:cNvSpPr>
          <p:nvPr>
            <p:ph type="tbl" idx="1"/>
          </p:nvPr>
        </p:nvSpPr>
        <p:spPr>
          <a:xfrm>
            <a:off x="457200" y="1600200"/>
            <a:ext cx="8229600" cy="4495800"/>
          </a:xfrm>
        </p:spPr>
        <p:txBody>
          <a:bodyPr/>
          <a:lstStyle/>
          <a:p>
            <a:pPr lvl="0"/>
            <a:endParaRPr lang="x-none" noProof="0" smtClean="0"/>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fld id="{B70917C2-90A5-1349-B798-4958BA357870}" type="slidenum">
              <a:rPr lang="ar-sa"/>
              <a:pPr/>
              <a:t>‹#›</a:t>
            </a:fld>
            <a:endParaRPr lang="en-US"/>
          </a:p>
        </p:txBody>
      </p:sp>
    </p:spTree>
    <p:extLst>
      <p:ext uri="{BB962C8B-B14F-4D97-AF65-F5344CB8AC3E}">
        <p14:creationId xmlns:p14="http://schemas.microsoft.com/office/powerpoint/2010/main" val="137873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x-none"/>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fld id="{10851495-0E13-634A-A7EC-37CC7123957D}" type="slidenum">
              <a:rPr lang="ar-sa"/>
              <a:pPr/>
              <a:t>‹#›</a:t>
            </a:fld>
            <a:endParaRPr lang="en-US"/>
          </a:p>
        </p:txBody>
      </p:sp>
    </p:spTree>
    <p:extLst>
      <p:ext uri="{BB962C8B-B14F-4D97-AF65-F5344CB8AC3E}">
        <p14:creationId xmlns:p14="http://schemas.microsoft.com/office/powerpoint/2010/main" val="84760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x-none"/>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fld id="{92A691AB-4C0A-844E-BD75-342E6AE513B6}" type="slidenum">
              <a:rPr lang="ar-sa"/>
              <a:pPr/>
              <a:t>‹#›</a:t>
            </a:fld>
            <a:endParaRPr lang="en-US"/>
          </a:p>
        </p:txBody>
      </p:sp>
    </p:spTree>
    <p:extLst>
      <p:ext uri="{BB962C8B-B14F-4D97-AF65-F5344CB8AC3E}">
        <p14:creationId xmlns:p14="http://schemas.microsoft.com/office/powerpoint/2010/main" val="90419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44B9BAB7-4D9E-8744-A5A0-BD18D467C20B}"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567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3C8682A2-2992-F342-A021-DC8DF9BDDC4D}"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2521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38D0B422-1780-A94C-B44F-62704AB5A843}"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914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BF6F7729-0E4B-4447-9E47-253DEF0A70C0}" type="slidenum">
              <a:rPr lang="en-US"/>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90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9529C717-9E37-7A42-B594-03FD12390B1E}"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326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7B5DC03C-1305-D84A-9917-3D8746613CA9}" type="slidenum">
              <a:rPr lang="en-US"/>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41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20D20571-32ED-7547-949B-1023F9AD842C}"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18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55F60860-43A6-7F48-8AFE-9805C3377858}"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2963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295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A764B35-4B3F-D54B-825D-CDEE3BCB48CE}" type="slidenum">
              <a:rPr lang="en-US"/>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5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8" charset="0"/>
                  <a:ea typeface="+mn-ea"/>
                </a:endParaRPr>
              </a:p>
            </p:txBody>
          </p:sp>
          <p:sp>
            <p:nvSpPr>
              <p:cNvPr id="295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8" charset="0"/>
                  <a:ea typeface="+mn-ea"/>
                </a:endParaRPr>
              </a:p>
            </p:txBody>
          </p:sp>
          <p:sp>
            <p:nvSpPr>
              <p:cNvPr id="295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8" charset="0"/>
                  <a:ea typeface="+mn-ea"/>
                </a:endParaRPr>
              </a:p>
            </p:txBody>
          </p:sp>
          <p:sp>
            <p:nvSpPr>
              <p:cNvPr id="295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latin typeface="Garamond" pitchFamily="18" charset="0"/>
                  <a:ea typeface="+mn-ea"/>
                </a:endParaRPr>
              </a:p>
            </p:txBody>
          </p:sp>
          <p:sp>
            <p:nvSpPr>
              <p:cNvPr id="295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endParaRPr>
              </a:p>
            </p:txBody>
          </p:sp>
        </p:grpSp>
        <p:sp>
          <p:nvSpPr>
            <p:cNvPr id="295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8" charset="0"/>
                <a:ea typeface="+mn-ea"/>
              </a:endParaRPr>
            </a:p>
          </p:txBody>
        </p:sp>
        <p:sp>
          <p:nvSpPr>
            <p:cNvPr id="295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Garamond" pitchFamily="18" charset="0"/>
                <a:ea typeface="+mn-ea"/>
              </a:endParaRPr>
            </a:p>
          </p:txBody>
        </p:sp>
      </p:grpSp>
      <p:sp>
        <p:nvSpPr>
          <p:cNvPr id="295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5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ea typeface="+mn-ea"/>
                <a:cs typeface="Arial" charset="0"/>
              </a:defRPr>
            </a:lvl1pPr>
          </a:lstStyle>
          <a:p>
            <a:pPr>
              <a:defRPr/>
            </a:pPr>
            <a:endParaRPr lang="en-US"/>
          </a:p>
        </p:txBody>
      </p:sp>
      <p:sp>
        <p:nvSpPr>
          <p:cNvPr id="295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1" r:id="rId12"/>
    <p:sldLayoutId id="2147483912" r:id="rId13"/>
    <p:sldLayoutId id="2147483913"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5/51/Caput_femoris_cortex_medulla.jpg"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1752600"/>
            <a:ext cx="7772400" cy="1920875"/>
          </a:xfrm>
        </p:spPr>
        <p:txBody>
          <a:bodyPr/>
          <a:lstStyle/>
          <a:p>
            <a:pPr eaLnBrk="1" hangingPunct="1"/>
            <a:r>
              <a:rPr lang="en-US" sz="4800" b="0">
                <a:latin typeface="Garamond" charset="0"/>
                <a:cs typeface="Arial" charset="0"/>
              </a:rPr>
              <a:t>MUSCULOSKELETAL BLOCK</a:t>
            </a:r>
            <a:br>
              <a:rPr lang="en-US" sz="4800" b="0">
                <a:latin typeface="Garamond" charset="0"/>
                <a:cs typeface="Arial" charset="0"/>
              </a:rPr>
            </a:br>
            <a:r>
              <a:rPr lang="en-US" sz="4800" b="0">
                <a:latin typeface="Garamond" charset="0"/>
                <a:cs typeface="Arial" charset="0"/>
              </a:rPr>
              <a:t/>
            </a:r>
            <a:br>
              <a:rPr lang="en-US" sz="4800" b="0">
                <a:latin typeface="Garamond" charset="0"/>
                <a:cs typeface="Arial" charset="0"/>
              </a:rPr>
            </a:br>
            <a:r>
              <a:rPr lang="en-US" sz="4800">
                <a:latin typeface="Garamond" charset="0"/>
                <a:cs typeface="Arial" charset="0"/>
              </a:rPr>
              <a:t> Pathology</a:t>
            </a:r>
            <a:br>
              <a:rPr lang="en-US" sz="4800">
                <a:latin typeface="Garamond" charset="0"/>
                <a:cs typeface="Arial" charset="0"/>
              </a:rPr>
            </a:br>
            <a:r>
              <a:rPr lang="en-US" sz="3600" b="0">
                <a:latin typeface="Garamond" charset="0"/>
                <a:cs typeface="Arial" charset="0"/>
              </a:rPr>
              <a:t>Lecture 1: Fracture and bone healing</a:t>
            </a:r>
            <a:r>
              <a:rPr lang="en-US">
                <a:latin typeface="Garamond" charset="0"/>
                <a:cs typeface="Arial" charset="0"/>
              </a:rPr>
              <a:t/>
            </a:r>
            <a:br>
              <a:rPr lang="en-US">
                <a:latin typeface="Garamond" charset="0"/>
                <a:cs typeface="Arial" charset="0"/>
              </a:rPr>
            </a:br>
            <a:endParaRPr lang="en-US">
              <a:latin typeface="Garamond" charset="0"/>
              <a:cs typeface="Arial" charset="0"/>
            </a:endParaRPr>
          </a:p>
        </p:txBody>
      </p:sp>
      <p:sp>
        <p:nvSpPr>
          <p:cNvPr id="3" name="Subtitle 2"/>
          <p:cNvSpPr>
            <a:spLocks noGrp="1"/>
          </p:cNvSpPr>
          <p:nvPr>
            <p:ph type="subTitle" sz="quarter" idx="1"/>
          </p:nvPr>
        </p:nvSpPr>
        <p:spPr>
          <a:xfrm>
            <a:off x="1219200" y="4495800"/>
            <a:ext cx="6400800" cy="1752600"/>
          </a:xfrm>
        </p:spPr>
        <p:txBody>
          <a:bodyPr/>
          <a:lstStyle/>
          <a:p>
            <a:pPr eaLnBrk="1" hangingPunct="1">
              <a:buFont typeface="Wingdings" charset="0"/>
              <a:buNone/>
            </a:pPr>
            <a:r>
              <a:rPr lang="en-US">
                <a:latin typeface="Garamond" charset="0"/>
                <a:cs typeface="Arial" charset="0"/>
              </a:rPr>
              <a:t>Dr. Maha Arafah</a:t>
            </a:r>
          </a:p>
          <a:p>
            <a:pPr eaLnBrk="1" hangingPunct="1">
              <a:buFont typeface="Wingdings" charset="0"/>
              <a:buNone/>
            </a:pPr>
            <a:r>
              <a:rPr lang="en-US">
                <a:latin typeface="Garamond" charset="0"/>
                <a:cs typeface="Arial" charset="0"/>
              </a:rPr>
              <a:t>Dr. Abdulmalik Alsheikh, MD, FRCPC</a:t>
            </a:r>
          </a:p>
          <a:p>
            <a:pPr>
              <a:buFont typeface="Wingdings" charset="0"/>
              <a:buNone/>
            </a:pPr>
            <a:endParaRPr lang="ar-sa">
              <a:latin typeface="Garamond" charset="0"/>
              <a:cs typeface="Arial" charset="0"/>
            </a:endParaRPr>
          </a:p>
        </p:txBody>
      </p:sp>
      <p:sp>
        <p:nvSpPr>
          <p:cNvPr id="6148" name="TextBox 3"/>
          <p:cNvSpPr txBox="1">
            <a:spLocks noChangeArrowheads="1"/>
          </p:cNvSpPr>
          <p:nvPr/>
        </p:nvSpPr>
        <p:spPr bwMode="auto">
          <a:xfrm>
            <a:off x="6553200" y="5943600"/>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r>
              <a:rPr lang="en-US"/>
              <a:t>Dec 11, 2011</a:t>
            </a:r>
            <a:endParaRPr lang="ar-sa"/>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flipV="1">
            <a:off x="457200" y="0"/>
            <a:ext cx="8229600" cy="274638"/>
          </a:xfrm>
        </p:spPr>
        <p:txBody>
          <a:bodyPr/>
          <a:lstStyle/>
          <a:p>
            <a:pPr eaLnBrk="1" hangingPunct="1">
              <a:defRPr/>
            </a:pPr>
            <a:endParaRPr lang="en-US" dirty="0" smtClean="0">
              <a:ea typeface="+mj-ea"/>
            </a:endParaRPr>
          </a:p>
        </p:txBody>
      </p:sp>
      <p:sp>
        <p:nvSpPr>
          <p:cNvPr id="80899" name="Rectangle 3"/>
          <p:cNvSpPr>
            <a:spLocks noGrp="1" noChangeArrowheads="1"/>
          </p:cNvSpPr>
          <p:nvPr>
            <p:ph idx="1"/>
          </p:nvPr>
        </p:nvSpPr>
        <p:spPr/>
        <p:txBody>
          <a:bodyPr/>
          <a:lstStyle/>
          <a:p>
            <a:pPr eaLnBrk="1" hangingPunct="1">
              <a:buFont typeface="Wingdings" pitchFamily="2" charset="2"/>
              <a:buChar char="n"/>
              <a:defRPr/>
            </a:pPr>
            <a:endParaRPr lang="en-US" smtClean="0">
              <a:ea typeface="+mn-ea"/>
            </a:endParaRPr>
          </a:p>
        </p:txBody>
      </p:sp>
      <p:pic>
        <p:nvPicPr>
          <p:cNvPr id="15364" name="Picture 5" descr="BM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and 2"/>
          <p:cNvPicPr>
            <a:picLocks noChangeAspect="1" noChangeArrowheads="1"/>
          </p:cNvPicPr>
          <p:nvPr>
            <p:ph idx="1"/>
          </p:nvPr>
        </p:nvPicPr>
        <p:blipFill>
          <a:blip r:embed="rId3">
            <a:lum bright="-36000"/>
            <a:extLst>
              <a:ext uri="{28A0092B-C50C-407E-A947-70E740481C1C}">
                <a14:useLocalDpi xmlns:a14="http://schemas.microsoft.com/office/drawing/2010/main" val="0"/>
              </a:ext>
            </a:extLst>
          </a:blip>
          <a:srcRect/>
          <a:stretch>
            <a:fillRect/>
          </a:stretch>
        </p:blipFill>
        <p:spPr>
          <a:xfrm>
            <a:off x="914400" y="1905000"/>
            <a:ext cx="7391400" cy="4076700"/>
          </a:xfrm>
        </p:spPr>
      </p:pic>
      <p:sp>
        <p:nvSpPr>
          <p:cNvPr id="82951" name="Rectangle 7"/>
          <p:cNvSpPr>
            <a:spLocks noChangeArrowheads="1"/>
          </p:cNvSpPr>
          <p:nvPr/>
        </p:nvSpPr>
        <p:spPr bwMode="auto">
          <a:xfrm>
            <a:off x="609600" y="457200"/>
            <a:ext cx="7696200" cy="1006475"/>
          </a:xfrm>
          <a:prstGeom prst="rect">
            <a:avLst/>
          </a:prstGeom>
          <a:noFill/>
          <a:ln w="9525">
            <a:noFill/>
            <a:miter lim="800000"/>
            <a:headEnd/>
            <a:tailEnd/>
          </a:ln>
          <a:effectLst/>
        </p:spPr>
        <p:txBody>
          <a:bodyPr>
            <a:spAutoFit/>
          </a:bodyPr>
          <a:lstStyle/>
          <a:p>
            <a:pPr>
              <a:defRPr/>
            </a:pPr>
            <a:r>
              <a:rPr lang="en-US" altLang="x-none" sz="3200" b="1" i="1">
                <a:solidFill>
                  <a:srgbClr val="F3EE27"/>
                </a:solidFill>
                <a:effectLst>
                  <a:outerShdw blurRad="38100" dist="38100" dir="2700000" algn="tl">
                    <a:srgbClr val="000000"/>
                  </a:outerShdw>
                </a:effectLst>
                <a:latin typeface="Garamond" pitchFamily="18" charset="0"/>
                <a:ea typeface="+mn-ea"/>
                <a:cs typeface="Arial" pitchFamily="34" charset="0"/>
              </a:rPr>
              <a:t>Fracture:-</a:t>
            </a:r>
            <a:r>
              <a:rPr lang="en-US" altLang="x-none" sz="2800" b="1">
                <a:solidFill>
                  <a:schemeClr val="tx2"/>
                </a:solidFill>
                <a:effectLst>
                  <a:outerShdw blurRad="38100" dist="38100" dir="2700000" algn="tl">
                    <a:srgbClr val="000000"/>
                  </a:outerShdw>
                </a:effectLst>
                <a:latin typeface="Garamond" pitchFamily="18" charset="0"/>
                <a:ea typeface="+mn-ea"/>
                <a:cs typeface="Arial" pitchFamily="34" charset="0"/>
              </a:rPr>
              <a:t>    </a:t>
            </a:r>
            <a:br>
              <a:rPr lang="en-US" altLang="x-none" sz="2800" b="1">
                <a:solidFill>
                  <a:schemeClr val="tx2"/>
                </a:solidFill>
                <a:effectLst>
                  <a:outerShdw blurRad="38100" dist="38100" dir="2700000" algn="tl">
                    <a:srgbClr val="000000"/>
                  </a:outerShdw>
                </a:effectLst>
                <a:latin typeface="Garamond" pitchFamily="18" charset="0"/>
                <a:ea typeface="+mn-ea"/>
                <a:cs typeface="Arial" pitchFamily="34" charset="0"/>
              </a:rPr>
            </a:br>
            <a:r>
              <a:rPr lang="en-US" altLang="x-none" sz="2800" b="1">
                <a:solidFill>
                  <a:schemeClr val="tx2"/>
                </a:solidFill>
                <a:effectLst>
                  <a:outerShdw blurRad="38100" dist="38100" dir="2700000" algn="tl">
                    <a:srgbClr val="000000"/>
                  </a:outerShdw>
                </a:effectLst>
                <a:latin typeface="Garamond" pitchFamily="18" charset="0"/>
                <a:ea typeface="+mn-ea"/>
                <a:cs typeface="Arial" pitchFamily="34" charset="0"/>
              </a:rPr>
              <a:t>             Break in the continuity of bone</a:t>
            </a:r>
            <a:endParaRPr lang="en-US" sz="2800" b="1">
              <a:solidFill>
                <a:schemeClr val="tx2"/>
              </a:solidFill>
              <a:effectLst>
                <a:outerShdw blurRad="38100" dist="38100" dir="2700000" algn="tl">
                  <a:srgbClr val="000000"/>
                </a:outerShdw>
              </a:effectLst>
              <a:latin typeface="Garamond" pitchFamily="18" charset="0"/>
              <a:ea typeface="+mn-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7" name="Rectangle 11"/>
          <p:cNvSpPr>
            <a:spLocks noGrp="1" noChangeArrowheads="1"/>
          </p:cNvSpPr>
          <p:nvPr>
            <p:ph type="title"/>
          </p:nvPr>
        </p:nvSpPr>
        <p:spPr/>
        <p:txBody>
          <a:bodyPr/>
          <a:lstStyle/>
          <a:p>
            <a:pPr eaLnBrk="1" hangingPunct="1"/>
            <a:r>
              <a:rPr lang="en-US" sz="4800" i="1">
                <a:solidFill>
                  <a:srgbClr val="F3EE27"/>
                </a:solidFill>
                <a:latin typeface="Garamond" charset="0"/>
                <a:cs typeface="Arial" charset="0"/>
              </a:rPr>
              <a:t>Defintions.</a:t>
            </a:r>
          </a:p>
        </p:txBody>
      </p:sp>
      <p:pic>
        <p:nvPicPr>
          <p:cNvPr id="17411" name="Picture 7" descr="100-0007_IMG"/>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33625"/>
            <a:ext cx="4038600" cy="3028950"/>
          </a:xfrm>
          <a:noFill/>
          <a:extLst>
            <a:ext uri="{909E8E84-426E-40dd-AFC4-6F175D3DCCD1}">
              <a14:hiddenFill xmlns:a14="http://schemas.microsoft.com/office/drawing/2010/main">
                <a:solidFill>
                  <a:srgbClr val="FFFFFF"/>
                </a:solidFill>
              </a14:hiddenFill>
            </a:ext>
          </a:extLst>
        </p:spPr>
      </p:pic>
      <p:pic>
        <p:nvPicPr>
          <p:cNvPr id="17412" name="Picture 10"/>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295400" y="2590800"/>
            <a:ext cx="1952625" cy="2847975"/>
          </a:xfrm>
          <a:noFill/>
          <a:extLst>
            <a:ext uri="{909E8E84-426E-40dd-AFC4-6F175D3DCCD1}">
              <a14:hiddenFill xmlns:a14="http://schemas.microsoft.com/office/drawing/2010/main">
                <a:solidFill>
                  <a:srgbClr val="FFFFFF"/>
                </a:solidFill>
              </a14:hiddenFill>
            </a:ext>
          </a:extLst>
        </p:spPr>
      </p:pic>
      <p:sp>
        <p:nvSpPr>
          <p:cNvPr id="17413" name="Rectangle 13"/>
          <p:cNvSpPr>
            <a:spLocks noChangeArrowheads="1"/>
          </p:cNvSpPr>
          <p:nvPr/>
        </p:nvSpPr>
        <p:spPr bwMode="auto">
          <a:xfrm>
            <a:off x="6172200" y="19050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Complete</a:t>
            </a:r>
          </a:p>
        </p:txBody>
      </p:sp>
      <p:sp>
        <p:nvSpPr>
          <p:cNvPr id="17414" name="Rectangle 14"/>
          <p:cNvSpPr>
            <a:spLocks noChangeArrowheads="1"/>
          </p:cNvSpPr>
          <p:nvPr/>
        </p:nvSpPr>
        <p:spPr bwMode="auto">
          <a:xfrm>
            <a:off x="1600200" y="20574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Incomplete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800" i="1">
                <a:solidFill>
                  <a:srgbClr val="F3EE27"/>
                </a:solidFill>
                <a:latin typeface="Garamond" charset="0"/>
                <a:cs typeface="Arial" charset="0"/>
              </a:rPr>
              <a:t>Defintions.</a:t>
            </a:r>
          </a:p>
        </p:txBody>
      </p:sp>
      <p:sp>
        <p:nvSpPr>
          <p:cNvPr id="7171" name="Rectangle 3"/>
          <p:cNvSpPr>
            <a:spLocks noGrp="1" noChangeArrowheads="1"/>
          </p:cNvSpPr>
          <p:nvPr>
            <p:ph type="body" idx="1"/>
          </p:nvPr>
        </p:nvSpPr>
        <p:spPr/>
        <p:txBody>
          <a:bodyPr/>
          <a:lstStyle/>
          <a:p>
            <a:pPr eaLnBrk="1" hangingPunct="1">
              <a:buFontTx/>
              <a:buNone/>
              <a:defRPr/>
            </a:pPr>
            <a:endParaRPr lang="en-US" smtClean="0">
              <a:ea typeface="+mn-ea"/>
            </a:endParaRPr>
          </a:p>
          <a:p>
            <a:pPr eaLnBrk="1" hangingPunct="1">
              <a:buFont typeface="Wingdings" pitchFamily="2" charset="2"/>
              <a:buChar char="n"/>
              <a:defRPr/>
            </a:pPr>
            <a:r>
              <a:rPr lang="en-US" smtClean="0">
                <a:ea typeface="+mn-ea"/>
              </a:rPr>
              <a:t>Closed fracture (simple).</a:t>
            </a:r>
          </a:p>
          <a:p>
            <a:pPr eaLnBrk="1" hangingPunct="1">
              <a:buFont typeface="Wingdings" pitchFamily="2" charset="2"/>
              <a:buChar char="n"/>
              <a:defRPr/>
            </a:pPr>
            <a:endParaRPr lang="en-US" smtClean="0">
              <a:ea typeface="+mn-ea"/>
            </a:endParaRPr>
          </a:p>
          <a:p>
            <a:pPr eaLnBrk="1" hangingPunct="1">
              <a:buFont typeface="Wingdings" pitchFamily="2" charset="2"/>
              <a:buChar char="n"/>
              <a:defRPr/>
            </a:pPr>
            <a:r>
              <a:rPr lang="en-US" smtClean="0">
                <a:ea typeface="+mn-ea"/>
              </a:rPr>
              <a:t>Open fracture (compound).</a:t>
            </a:r>
          </a:p>
          <a:p>
            <a:pPr eaLnBrk="1" hangingPunct="1">
              <a:buFont typeface="Wingdings" pitchFamily="2" charset="2"/>
              <a:buChar char="n"/>
              <a:defRPr/>
            </a:pPr>
            <a:endParaRPr lang="en-US" smtClean="0">
              <a:ea typeface="+mn-ea"/>
            </a:endParaRPr>
          </a:p>
          <a:p>
            <a:pPr eaLnBrk="1" hangingPunct="1">
              <a:buFont typeface="Wingdings" pitchFamily="2" charset="2"/>
              <a:buChar char="n"/>
              <a:defRPr/>
            </a:pPr>
            <a:r>
              <a:rPr lang="en-US" smtClean="0">
                <a:ea typeface="+mn-ea"/>
              </a:rPr>
              <a:t>Complicated fracture.</a:t>
            </a:r>
          </a:p>
          <a:p>
            <a:pPr eaLnBrk="1" hangingPunct="1">
              <a:buFontTx/>
              <a:buNone/>
              <a:defRPr/>
            </a:pPr>
            <a:endParaRPr lang="en-US" smtClean="0">
              <a:ea typeface="+mn-e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pPr eaLnBrk="1" hangingPunct="1"/>
            <a:r>
              <a:rPr lang="en-US" sz="4800" i="1">
                <a:solidFill>
                  <a:srgbClr val="F3EE27"/>
                </a:solidFill>
                <a:latin typeface="Garamond" charset="0"/>
                <a:cs typeface="Arial" charset="0"/>
              </a:rPr>
              <a:t>Defintions.</a:t>
            </a:r>
          </a:p>
        </p:txBody>
      </p:sp>
      <p:sp>
        <p:nvSpPr>
          <p:cNvPr id="8195" name="Rectangle 3"/>
          <p:cNvSpPr>
            <a:spLocks noGrp="1" noChangeArrowheads="1"/>
          </p:cNvSpPr>
          <p:nvPr>
            <p:ph type="body" sz="half" idx="1"/>
          </p:nvPr>
        </p:nvSpPr>
        <p:spPr>
          <a:xfrm>
            <a:off x="457200" y="1600200"/>
            <a:ext cx="5105400" cy="4495800"/>
          </a:xfrm>
        </p:spPr>
        <p:txBody>
          <a:bodyPr/>
          <a:lstStyle/>
          <a:p>
            <a:pPr eaLnBrk="1" hangingPunct="1">
              <a:buFont typeface="Wingdings" pitchFamily="2" charset="2"/>
              <a:buChar char="n"/>
              <a:defRPr/>
            </a:pPr>
            <a:r>
              <a:rPr lang="en-US" altLang="x-none" sz="4400" b="1" smtClean="0">
                <a:solidFill>
                  <a:schemeClr val="tx2"/>
                </a:solidFill>
                <a:ea typeface="+mn-ea"/>
              </a:rPr>
              <a:t>Closed Fracture (simple ):-</a:t>
            </a:r>
          </a:p>
          <a:p>
            <a:pPr eaLnBrk="1" hangingPunct="1">
              <a:buFontTx/>
              <a:buNone/>
              <a:defRPr/>
            </a:pPr>
            <a:r>
              <a:rPr lang="en-US" altLang="x-none" sz="2400" smtClean="0">
                <a:solidFill>
                  <a:schemeClr val="tx2"/>
                </a:solidFill>
                <a:ea typeface="+mn-ea"/>
              </a:rPr>
              <a:t>          </a:t>
            </a:r>
          </a:p>
          <a:p>
            <a:pPr eaLnBrk="1" hangingPunct="1">
              <a:buFontTx/>
              <a:buNone/>
              <a:defRPr/>
            </a:pPr>
            <a:r>
              <a:rPr lang="en-US" altLang="x-none" sz="2400" smtClean="0">
                <a:solidFill>
                  <a:schemeClr val="tx2"/>
                </a:solidFill>
                <a:ea typeface="+mn-ea"/>
              </a:rPr>
              <a:t>         </a:t>
            </a:r>
            <a:r>
              <a:rPr lang="en-US" altLang="x-none" b="1" smtClean="0">
                <a:solidFill>
                  <a:schemeClr val="tx2"/>
                </a:solidFill>
                <a:ea typeface="+mn-ea"/>
              </a:rPr>
              <a:t>Does </a:t>
            </a:r>
            <a:r>
              <a:rPr lang="en-US" altLang="x-none" sz="4000" b="1" smtClean="0">
                <a:solidFill>
                  <a:schemeClr val="tx2"/>
                </a:solidFill>
                <a:ea typeface="+mn-ea"/>
              </a:rPr>
              <a:t>NOT</a:t>
            </a:r>
            <a:r>
              <a:rPr lang="en-US" altLang="x-none" b="1" smtClean="0">
                <a:solidFill>
                  <a:schemeClr val="tx2"/>
                </a:solidFill>
                <a:ea typeface="+mn-ea"/>
              </a:rPr>
              <a:t> communicate with external environment</a:t>
            </a:r>
            <a:endParaRPr lang="en-US" b="1" smtClean="0">
              <a:solidFill>
                <a:schemeClr val="tx2"/>
              </a:solidFill>
              <a:ea typeface="+mn-ea"/>
            </a:endParaRPr>
          </a:p>
        </p:txBody>
      </p:sp>
      <p:pic>
        <p:nvPicPr>
          <p:cNvPr id="19460" name="Picture 4" descr="3"/>
          <p:cNvPicPr>
            <a:picLocks noChangeAspect="1" noChangeArrowheads="1"/>
          </p:cNvPicPr>
          <p:nvPr>
            <p:ph sz="half" idx="2"/>
          </p:nvPr>
        </p:nvPicPr>
        <p:blipFill>
          <a:blip r:embed="rId3">
            <a:lum bright="-30000"/>
            <a:extLst>
              <a:ext uri="{28A0092B-C50C-407E-A947-70E740481C1C}">
                <a14:useLocalDpi xmlns:a14="http://schemas.microsoft.com/office/drawing/2010/main" val="0"/>
              </a:ext>
            </a:extLst>
          </a:blip>
          <a:srcRect/>
          <a:stretch>
            <a:fillRect/>
          </a:stretch>
        </p:blipFill>
        <p:spPr>
          <a:xfrm>
            <a:off x="6400800" y="1524000"/>
            <a:ext cx="2516188" cy="44958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hangingPunct="1"/>
            <a:r>
              <a:rPr lang="en-US" sz="4800" i="1">
                <a:solidFill>
                  <a:srgbClr val="F3EE27"/>
                </a:solidFill>
                <a:latin typeface="Garamond" charset="0"/>
                <a:cs typeface="Arial" charset="0"/>
              </a:rPr>
              <a:t>Defintions.</a:t>
            </a:r>
          </a:p>
        </p:txBody>
      </p:sp>
      <p:sp>
        <p:nvSpPr>
          <p:cNvPr id="9219" name="Rectangle 3"/>
          <p:cNvSpPr>
            <a:spLocks noGrp="1" noChangeArrowheads="1"/>
          </p:cNvSpPr>
          <p:nvPr>
            <p:ph type="body" sz="half" idx="1"/>
          </p:nvPr>
        </p:nvSpPr>
        <p:spPr/>
        <p:txBody>
          <a:bodyPr/>
          <a:lstStyle/>
          <a:p>
            <a:pPr eaLnBrk="1" hangingPunct="1">
              <a:buFont typeface="Wingdings" pitchFamily="2" charset="2"/>
              <a:buChar char="n"/>
              <a:defRPr/>
            </a:pPr>
            <a:r>
              <a:rPr lang="en-US" altLang="x-none" sz="4000" b="1" smtClean="0">
                <a:solidFill>
                  <a:schemeClr val="tx2"/>
                </a:solidFill>
                <a:ea typeface="+mn-ea"/>
              </a:rPr>
              <a:t>Open Fracture (compound ):-</a:t>
            </a:r>
            <a:r>
              <a:rPr lang="en-US" altLang="x-none" sz="2000" smtClean="0">
                <a:solidFill>
                  <a:schemeClr val="tx2"/>
                </a:solidFill>
                <a:ea typeface="+mn-ea"/>
              </a:rPr>
              <a:t>   </a:t>
            </a:r>
          </a:p>
          <a:p>
            <a:pPr eaLnBrk="1" hangingPunct="1">
              <a:buFont typeface="Wingdings" pitchFamily="2" charset="2"/>
              <a:buChar char="n"/>
              <a:defRPr/>
            </a:pPr>
            <a:endParaRPr lang="en-US" altLang="x-none" sz="2000" smtClean="0">
              <a:solidFill>
                <a:schemeClr val="tx2"/>
              </a:solidFill>
              <a:ea typeface="+mn-ea"/>
            </a:endParaRPr>
          </a:p>
          <a:p>
            <a:pPr eaLnBrk="1" hangingPunct="1">
              <a:buFontTx/>
              <a:buNone/>
              <a:defRPr/>
            </a:pPr>
            <a:r>
              <a:rPr lang="en-US" altLang="x-none" sz="2000" smtClean="0">
                <a:solidFill>
                  <a:schemeClr val="tx2"/>
                </a:solidFill>
                <a:ea typeface="+mn-ea"/>
              </a:rPr>
              <a:t>  </a:t>
            </a:r>
            <a:r>
              <a:rPr lang="en-US" altLang="x-none" sz="3600" b="1" smtClean="0">
                <a:solidFill>
                  <a:schemeClr val="tx2"/>
                </a:solidFill>
                <a:ea typeface="+mn-ea"/>
              </a:rPr>
              <a:t>Communicate</a:t>
            </a:r>
            <a:r>
              <a:rPr lang="en-US" altLang="x-none" sz="2800" b="1" smtClean="0">
                <a:solidFill>
                  <a:schemeClr val="tx2"/>
                </a:solidFill>
                <a:ea typeface="+mn-ea"/>
              </a:rPr>
              <a:t> with external environment</a:t>
            </a:r>
          </a:p>
          <a:p>
            <a:pPr eaLnBrk="1" hangingPunct="1">
              <a:buFontTx/>
              <a:buNone/>
              <a:defRPr/>
            </a:pPr>
            <a:endParaRPr lang="en-US" altLang="x-none" sz="2800" b="1" smtClean="0">
              <a:solidFill>
                <a:schemeClr val="tx2"/>
              </a:solidFill>
              <a:ea typeface="+mn-ea"/>
            </a:endParaRPr>
          </a:p>
          <a:p>
            <a:pPr eaLnBrk="1" hangingPunct="1">
              <a:buFontTx/>
              <a:buNone/>
              <a:defRPr/>
            </a:pPr>
            <a:r>
              <a:rPr lang="en-US" altLang="x-none" sz="2800" b="1" smtClean="0">
                <a:solidFill>
                  <a:schemeClr val="tx2"/>
                </a:solidFill>
                <a:ea typeface="+mn-ea"/>
              </a:rPr>
              <a:t>      </a:t>
            </a:r>
            <a:r>
              <a:rPr lang="en-US" altLang="x-none" sz="3600" b="1" smtClean="0">
                <a:solidFill>
                  <a:srgbClr val="F3EE27"/>
                </a:solidFill>
                <a:ea typeface="+mn-ea"/>
              </a:rPr>
              <a:t>Infection !!</a:t>
            </a:r>
            <a:endParaRPr lang="en-US" sz="3600" b="1" smtClean="0">
              <a:solidFill>
                <a:srgbClr val="F3EE27"/>
              </a:solidFill>
              <a:ea typeface="+mn-ea"/>
            </a:endParaRPr>
          </a:p>
        </p:txBody>
      </p:sp>
      <p:pic>
        <p:nvPicPr>
          <p:cNvPr id="20484" name="Picture 4" descr="4"/>
          <p:cNvPicPr>
            <a:picLocks noChangeAspect="1" noChangeArrowheads="1"/>
          </p:cNvPicPr>
          <p:nvPr>
            <p:ph sz="quarter" idx="2"/>
          </p:nvPr>
        </p:nvPicPr>
        <p:blipFill>
          <a:blip r:embed="rId3">
            <a:lum bright="-36000"/>
            <a:extLst>
              <a:ext uri="{28A0092B-C50C-407E-A947-70E740481C1C}">
                <a14:useLocalDpi xmlns:a14="http://schemas.microsoft.com/office/drawing/2010/main" val="0"/>
              </a:ext>
            </a:extLst>
          </a:blip>
          <a:srcRect/>
          <a:stretch>
            <a:fillRect/>
          </a:stretch>
        </p:blipFill>
        <p:spPr>
          <a:xfrm>
            <a:off x="5410200" y="1219200"/>
            <a:ext cx="2743200" cy="55340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pPr eaLnBrk="1" hangingPunct="1"/>
            <a:r>
              <a:rPr lang="en-US" sz="4800" i="1">
                <a:solidFill>
                  <a:srgbClr val="F3EE27"/>
                </a:solidFill>
                <a:latin typeface="Garamond" charset="0"/>
                <a:cs typeface="Arial" charset="0"/>
              </a:rPr>
              <a:t>Defintions.</a:t>
            </a:r>
          </a:p>
        </p:txBody>
      </p:sp>
      <p:sp>
        <p:nvSpPr>
          <p:cNvPr id="10243" name="Rectangle 3"/>
          <p:cNvSpPr>
            <a:spLocks noGrp="1" noChangeArrowheads="1"/>
          </p:cNvSpPr>
          <p:nvPr>
            <p:ph type="body" sz="half" idx="1"/>
          </p:nvPr>
        </p:nvSpPr>
        <p:spPr/>
        <p:txBody>
          <a:bodyPr/>
          <a:lstStyle/>
          <a:p>
            <a:pPr eaLnBrk="1" hangingPunct="1">
              <a:buFont typeface="Wingdings" pitchFamily="2" charset="2"/>
              <a:buChar char="n"/>
              <a:defRPr/>
            </a:pPr>
            <a:r>
              <a:rPr lang="en-US" altLang="x-none" sz="4400" b="1" smtClean="0">
                <a:solidFill>
                  <a:schemeClr val="tx2"/>
                </a:solidFill>
                <a:ea typeface="+mn-ea"/>
              </a:rPr>
              <a:t>Complicated Fracture:-</a:t>
            </a:r>
            <a:r>
              <a:rPr lang="en-US" altLang="x-none" sz="2800" smtClean="0">
                <a:solidFill>
                  <a:schemeClr val="tx2"/>
                </a:solidFill>
                <a:ea typeface="+mn-ea"/>
              </a:rPr>
              <a:t>                      </a:t>
            </a:r>
          </a:p>
          <a:p>
            <a:pPr eaLnBrk="1" hangingPunct="1">
              <a:buFontTx/>
              <a:buNone/>
              <a:defRPr/>
            </a:pPr>
            <a:endParaRPr lang="en-US" altLang="x-none" sz="2800" smtClean="0">
              <a:solidFill>
                <a:schemeClr val="tx2"/>
              </a:solidFill>
              <a:ea typeface="+mn-ea"/>
            </a:endParaRPr>
          </a:p>
          <a:p>
            <a:pPr eaLnBrk="1" hangingPunct="1">
              <a:buFontTx/>
              <a:buNone/>
              <a:defRPr/>
            </a:pPr>
            <a:r>
              <a:rPr lang="en-US" altLang="x-none" b="1" smtClean="0">
                <a:solidFill>
                  <a:schemeClr val="tx2"/>
                </a:solidFill>
                <a:ea typeface="+mn-ea"/>
              </a:rPr>
              <a:t>    Associated with damage to nerves, vessels or internal organs</a:t>
            </a:r>
            <a:endParaRPr lang="en-US" b="1" smtClean="0">
              <a:solidFill>
                <a:schemeClr val="tx2"/>
              </a:solidFill>
              <a:ea typeface="+mn-ea"/>
            </a:endParaRPr>
          </a:p>
        </p:txBody>
      </p:sp>
      <p:pic>
        <p:nvPicPr>
          <p:cNvPr id="21508" name="Picture 4" descr="5">
            <a:hlinkClick r:id="rId3" action="ppaction://hlinksldjump"/>
          </p:cNvPr>
          <p:cNvPicPr>
            <a:picLocks noChangeAspect="1" noChangeArrowheads="1"/>
          </p:cNvPicPr>
          <p:nvPr>
            <p:ph sz="half" idx="2"/>
          </p:nvPr>
        </p:nvPicPr>
        <p:blipFill>
          <a:blip r:embed="rId4">
            <a:lum bright="-36000"/>
            <a:extLst>
              <a:ext uri="{28A0092B-C50C-407E-A947-70E740481C1C}">
                <a14:useLocalDpi xmlns:a14="http://schemas.microsoft.com/office/drawing/2010/main" val="0"/>
              </a:ext>
            </a:extLst>
          </a:blip>
          <a:srcRect/>
          <a:stretch>
            <a:fillRect/>
          </a:stretch>
        </p:blipFill>
        <p:spPr>
          <a:xfrm>
            <a:off x="4648200" y="1684338"/>
            <a:ext cx="4038600" cy="4327525"/>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Rectangle 8"/>
          <p:cNvSpPr>
            <a:spLocks noGrp="1" noChangeArrowheads="1"/>
          </p:cNvSpPr>
          <p:nvPr>
            <p:ph type="title"/>
          </p:nvPr>
        </p:nvSpPr>
        <p:spPr/>
        <p:txBody>
          <a:bodyPr/>
          <a:lstStyle/>
          <a:p>
            <a:pPr eaLnBrk="1" hangingPunct="1"/>
            <a:r>
              <a:rPr lang="en-US" sz="4800" i="1">
                <a:solidFill>
                  <a:srgbClr val="F3EE27"/>
                </a:solidFill>
                <a:latin typeface="Garamond" charset="0"/>
                <a:cs typeface="Arial" charset="0"/>
              </a:rPr>
              <a:t>Defintions.</a:t>
            </a:r>
          </a:p>
        </p:txBody>
      </p:sp>
      <p:sp>
        <p:nvSpPr>
          <p:cNvPr id="14339" name="Rectangle 3"/>
          <p:cNvSpPr>
            <a:spLocks noGrp="1" noChangeArrowheads="1"/>
          </p:cNvSpPr>
          <p:nvPr>
            <p:ph type="body" sz="half" idx="1"/>
          </p:nvPr>
        </p:nvSpPr>
        <p:spPr/>
        <p:txBody>
          <a:bodyPr/>
          <a:lstStyle/>
          <a:p>
            <a:pPr eaLnBrk="1" hangingPunct="1">
              <a:buFont typeface="Wingdings" pitchFamily="2" charset="2"/>
              <a:buChar char="n"/>
              <a:defRPr/>
            </a:pPr>
            <a:r>
              <a:rPr lang="en-US" altLang="x-none" sz="4400" b="1" dirty="0" smtClean="0">
                <a:solidFill>
                  <a:schemeClr val="tx2"/>
                </a:solidFill>
                <a:ea typeface="+mn-ea"/>
              </a:rPr>
              <a:t>Fracture Dislocation:-</a:t>
            </a:r>
            <a:r>
              <a:rPr lang="en-US" altLang="x-none" sz="2400" dirty="0" smtClean="0">
                <a:solidFill>
                  <a:schemeClr val="tx2"/>
                </a:solidFill>
                <a:ea typeface="+mn-ea"/>
              </a:rPr>
              <a:t>                                     </a:t>
            </a:r>
          </a:p>
          <a:p>
            <a:pPr eaLnBrk="1" hangingPunct="1">
              <a:buFontTx/>
              <a:buNone/>
              <a:defRPr/>
            </a:pPr>
            <a:endParaRPr lang="en-US" altLang="x-none" sz="2400" dirty="0" smtClean="0">
              <a:solidFill>
                <a:schemeClr val="tx2"/>
              </a:solidFill>
              <a:ea typeface="+mn-ea"/>
            </a:endParaRPr>
          </a:p>
          <a:p>
            <a:pPr eaLnBrk="1" hangingPunct="1">
              <a:buFontTx/>
              <a:buNone/>
              <a:defRPr/>
            </a:pPr>
            <a:r>
              <a:rPr lang="en-US" altLang="x-none" dirty="0" smtClean="0">
                <a:solidFill>
                  <a:schemeClr val="tx2"/>
                </a:solidFill>
                <a:ea typeface="+mn-ea"/>
              </a:rPr>
              <a:t>    </a:t>
            </a:r>
            <a:r>
              <a:rPr lang="en-US" altLang="x-none" b="1" dirty="0" smtClean="0">
                <a:solidFill>
                  <a:schemeClr val="tx2"/>
                </a:solidFill>
                <a:ea typeface="+mn-ea"/>
              </a:rPr>
              <a:t> </a:t>
            </a:r>
          </a:p>
          <a:p>
            <a:pPr eaLnBrk="1" hangingPunct="1">
              <a:buFontTx/>
              <a:buNone/>
              <a:defRPr/>
            </a:pPr>
            <a:endParaRPr lang="en-US" altLang="x-none" dirty="0" smtClean="0">
              <a:solidFill>
                <a:schemeClr val="tx2"/>
              </a:solidFill>
              <a:ea typeface="+mn-ea"/>
            </a:endParaRPr>
          </a:p>
          <a:p>
            <a:pPr eaLnBrk="1" hangingPunct="1">
              <a:buFontTx/>
              <a:buNone/>
              <a:defRPr/>
            </a:pPr>
            <a:r>
              <a:rPr lang="en-US" altLang="x-none" dirty="0" smtClean="0">
                <a:solidFill>
                  <a:srgbClr val="660033"/>
                </a:solidFill>
                <a:ea typeface="+mn-ea"/>
              </a:rPr>
              <a:t>  </a:t>
            </a:r>
            <a:r>
              <a:rPr lang="en-US" altLang="x-none" dirty="0" smtClean="0">
                <a:solidFill>
                  <a:srgbClr val="F3EE27"/>
                </a:solidFill>
                <a:ea typeface="+mn-ea"/>
              </a:rPr>
              <a:t>Always X-Ray Joint</a:t>
            </a:r>
          </a:p>
          <a:p>
            <a:pPr eaLnBrk="1" hangingPunct="1">
              <a:buFontTx/>
              <a:buNone/>
              <a:defRPr/>
            </a:pPr>
            <a:r>
              <a:rPr lang="en-US" altLang="x-none" dirty="0" smtClean="0">
                <a:solidFill>
                  <a:srgbClr val="F3EE27"/>
                </a:solidFill>
                <a:ea typeface="+mn-ea"/>
              </a:rPr>
              <a:t>   Above and Below</a:t>
            </a:r>
            <a:r>
              <a:rPr lang="en-US" altLang="x-none" dirty="0" smtClean="0">
                <a:solidFill>
                  <a:schemeClr val="tx2"/>
                </a:solidFill>
                <a:ea typeface="+mn-ea"/>
              </a:rPr>
              <a:t> </a:t>
            </a:r>
            <a:r>
              <a:rPr lang="en-US" altLang="x-none" dirty="0" smtClean="0">
                <a:ea typeface="+mn-ea"/>
              </a:rPr>
              <a:t> </a:t>
            </a:r>
          </a:p>
          <a:p>
            <a:pPr eaLnBrk="1" hangingPunct="1">
              <a:buFont typeface="Wingdings" pitchFamily="2" charset="2"/>
              <a:buChar char="n"/>
              <a:defRPr/>
            </a:pPr>
            <a:endParaRPr lang="en-US" sz="2800" dirty="0" smtClean="0">
              <a:ea typeface="+mn-ea"/>
            </a:endParaRPr>
          </a:p>
        </p:txBody>
      </p:sp>
      <p:pic>
        <p:nvPicPr>
          <p:cNvPr id="22532" name="Picture 4" descr="100-0013_IMG"/>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19700" y="1600200"/>
            <a:ext cx="2895600" cy="2171700"/>
          </a:xfrm>
          <a:noFill/>
          <a:extLst>
            <a:ext uri="{909E8E84-426E-40dd-AFC4-6F175D3DCCD1}">
              <a14:hiddenFill xmlns:a14="http://schemas.microsoft.com/office/drawing/2010/main">
                <a:solidFill>
                  <a:srgbClr val="FFFFFF"/>
                </a:solidFill>
              </a14:hiddenFill>
            </a:ext>
          </a:extLst>
        </p:spPr>
      </p:pic>
      <p:pic>
        <p:nvPicPr>
          <p:cNvPr id="22533" name="Picture 7" descr="100-0015_IMG"/>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19700" y="3924300"/>
            <a:ext cx="2895600" cy="21717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atin typeface="Garamond" charset="0"/>
                <a:cs typeface="Arial" charset="0"/>
              </a:rPr>
              <a:t>Classification of fractures</a:t>
            </a:r>
          </a:p>
        </p:txBody>
      </p:sp>
      <p:sp>
        <p:nvSpPr>
          <p:cNvPr id="3" name="Content Placeholder 2"/>
          <p:cNvSpPr>
            <a:spLocks noGrp="1"/>
          </p:cNvSpPr>
          <p:nvPr>
            <p:ph idx="1"/>
          </p:nvPr>
        </p:nvSpPr>
        <p:spPr/>
        <p:txBody>
          <a:bodyPr/>
          <a:lstStyle/>
          <a:p>
            <a:pPr eaLnBrk="1" hangingPunct="1"/>
            <a:r>
              <a:rPr lang="en-US">
                <a:latin typeface="Garamond" charset="0"/>
                <a:cs typeface="Arial" charset="0"/>
              </a:rPr>
              <a:t>Complete or incomplete</a:t>
            </a:r>
          </a:p>
          <a:p>
            <a:pPr eaLnBrk="1" hangingPunct="1"/>
            <a:r>
              <a:rPr lang="en-US">
                <a:latin typeface="Garamond" charset="0"/>
                <a:cs typeface="Arial" charset="0"/>
              </a:rPr>
              <a:t>Closed or compound</a:t>
            </a:r>
          </a:p>
          <a:p>
            <a:pPr eaLnBrk="1" hangingPunct="1"/>
            <a:r>
              <a:rPr lang="en-US">
                <a:latin typeface="Garamond" charset="0"/>
                <a:cs typeface="Arial" charset="0"/>
              </a:rPr>
              <a:t>Comminuted</a:t>
            </a:r>
          </a:p>
          <a:p>
            <a:pPr eaLnBrk="1" hangingPunct="1"/>
            <a:r>
              <a:rPr lang="en-US">
                <a:latin typeface="Garamond" charset="0"/>
                <a:cs typeface="Arial" charset="0"/>
              </a:rPr>
              <a:t>Displaced </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743200"/>
            <a:ext cx="43434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Dr.Lubna\My Documents\My Pictures\typical_frac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0">
                <a:latin typeface="Garamond" charset="0"/>
                <a:cs typeface="Arial" charset="0"/>
              </a:rPr>
              <a:t>MUSCULOSKELETAL  BLOCK</a:t>
            </a:r>
            <a:br>
              <a:rPr lang="en-US" b="0">
                <a:latin typeface="Garamond" charset="0"/>
                <a:cs typeface="Arial" charset="0"/>
              </a:rPr>
            </a:br>
            <a:r>
              <a:rPr lang="en-US" b="0">
                <a:latin typeface="Garamond" charset="0"/>
                <a:cs typeface="Arial" charset="0"/>
              </a:rPr>
              <a:t>Pathology: 5 lectures</a:t>
            </a:r>
            <a:endParaRPr lang="ar-sa">
              <a:latin typeface="Garamond" charset="0"/>
              <a:cs typeface="Arial" charset="0"/>
            </a:endParaRPr>
          </a:p>
        </p:txBody>
      </p:sp>
      <p:sp>
        <p:nvSpPr>
          <p:cNvPr id="3" name="Content Placeholder 2"/>
          <p:cNvSpPr>
            <a:spLocks noGrp="1"/>
          </p:cNvSpPr>
          <p:nvPr>
            <p:ph idx="1"/>
          </p:nvPr>
        </p:nvSpPr>
        <p:spPr>
          <a:xfrm>
            <a:off x="533400" y="1981200"/>
            <a:ext cx="8229600" cy="4525963"/>
          </a:xfrm>
        </p:spPr>
        <p:txBody>
          <a:bodyPr/>
          <a:lstStyle/>
          <a:p>
            <a:pPr marL="514350" indent="-514350">
              <a:buFont typeface="Garamond" charset="0"/>
              <a:buAutoNum type="arabicPeriod"/>
            </a:pPr>
            <a:r>
              <a:rPr lang="en-US">
                <a:latin typeface="Garamond" charset="0"/>
                <a:cs typeface="Arial" charset="0"/>
              </a:rPr>
              <a:t>Fracture and bone healing</a:t>
            </a:r>
          </a:p>
          <a:p>
            <a:pPr marL="514350" indent="-514350">
              <a:buFont typeface="Garamond" charset="0"/>
              <a:buAutoNum type="arabicPeriod"/>
            </a:pPr>
            <a:r>
              <a:rPr lang="en-US">
                <a:latin typeface="Garamond" charset="0"/>
                <a:cs typeface="Arial" charset="0"/>
              </a:rPr>
              <a:t>Congenital and developmental bone diseases</a:t>
            </a:r>
          </a:p>
          <a:p>
            <a:pPr marL="514350" indent="-514350">
              <a:buFont typeface="Garamond" charset="0"/>
              <a:buAutoNum type="arabicPeriod"/>
            </a:pPr>
            <a:r>
              <a:rPr lang="en-US">
                <a:latin typeface="Garamond" charset="0"/>
                <a:cs typeface="Arial" charset="0"/>
              </a:rPr>
              <a:t>Introduction to myopathies and muscular dystrophy</a:t>
            </a:r>
          </a:p>
          <a:p>
            <a:pPr marL="514350" indent="-514350">
              <a:buFont typeface="Garamond" charset="0"/>
              <a:buAutoNum type="arabicPeriod"/>
            </a:pPr>
            <a:r>
              <a:rPr lang="en-US">
                <a:latin typeface="Garamond" charset="0"/>
                <a:cs typeface="Arial" charset="0"/>
              </a:rPr>
              <a:t>Non-infectious arthritis</a:t>
            </a:r>
          </a:p>
          <a:p>
            <a:pPr marL="514350" indent="-514350">
              <a:buFont typeface="Garamond" charset="0"/>
              <a:buAutoNum type="arabicPeriod"/>
            </a:pPr>
            <a:r>
              <a:rPr lang="en-US">
                <a:latin typeface="Garamond" charset="0"/>
                <a:cs typeface="Arial" charset="0"/>
              </a:rPr>
              <a:t>Osteomyelitis and septic arthritis</a:t>
            </a:r>
            <a:endParaRPr lang="ar-sa">
              <a:latin typeface="Garamond"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r>
              <a:rPr lang="en-US" sz="4800" i="1">
                <a:solidFill>
                  <a:srgbClr val="FFFF00"/>
                </a:solidFill>
                <a:latin typeface="Garamond" charset="0"/>
                <a:cs typeface="Arial" charset="0"/>
              </a:rPr>
              <a:t>Causes of fractures</a:t>
            </a:r>
          </a:p>
        </p:txBody>
      </p:sp>
      <p:sp>
        <p:nvSpPr>
          <p:cNvPr id="3" name="Content Placeholder 2"/>
          <p:cNvSpPr>
            <a:spLocks noGrp="1"/>
          </p:cNvSpPr>
          <p:nvPr>
            <p:ph idx="1"/>
          </p:nvPr>
        </p:nvSpPr>
        <p:spPr>
          <a:xfrm>
            <a:off x="381000" y="990600"/>
            <a:ext cx="8229600" cy="4525963"/>
          </a:xfrm>
        </p:spPr>
        <p:txBody>
          <a:bodyPr/>
          <a:lstStyle/>
          <a:p>
            <a:pPr eaLnBrk="1" hangingPunct="1"/>
            <a:r>
              <a:rPr lang="en-US">
                <a:latin typeface="Garamond" charset="0"/>
                <a:cs typeface="Arial" charset="0"/>
              </a:rPr>
              <a:t>Traumatic fracture: Sever trauma</a:t>
            </a:r>
          </a:p>
          <a:p>
            <a:pPr eaLnBrk="1" hangingPunct="1"/>
            <a:r>
              <a:rPr lang="en-US">
                <a:latin typeface="Garamond" charset="0"/>
                <a:cs typeface="Arial" charset="0"/>
              </a:rPr>
              <a:t>Pathological fracture:</a:t>
            </a:r>
          </a:p>
          <a:p>
            <a:pPr lvl="1" eaLnBrk="1" hangingPunct="1"/>
            <a:r>
              <a:rPr lang="en-US" b="1">
                <a:latin typeface="Garamond" charset="0"/>
                <a:cs typeface="Arial" charset="0"/>
              </a:rPr>
              <a:t>Fracture occur with minimal trauma </a:t>
            </a:r>
          </a:p>
          <a:p>
            <a:pPr lvl="1" eaLnBrk="1" hangingPunct="1"/>
            <a:r>
              <a:rPr lang="en-US" b="1">
                <a:latin typeface="Garamond" charset="0"/>
                <a:cs typeface="Arial" charset="0"/>
              </a:rPr>
              <a:t>the underlying bone is abnormal e.g.</a:t>
            </a:r>
          </a:p>
          <a:p>
            <a:pPr lvl="2" eaLnBrk="1" hangingPunct="1"/>
            <a:r>
              <a:rPr lang="en-US" b="1">
                <a:latin typeface="Garamond" charset="0"/>
                <a:cs typeface="Arial" charset="0"/>
              </a:rPr>
              <a:t>Osteoporosis</a:t>
            </a:r>
            <a:r>
              <a:rPr lang="en-US">
                <a:latin typeface="Garamond" charset="0"/>
                <a:cs typeface="Arial" charset="0"/>
              </a:rPr>
              <a:t> </a:t>
            </a:r>
          </a:p>
          <a:p>
            <a:pPr lvl="2" eaLnBrk="1" hangingPunct="1"/>
            <a:r>
              <a:rPr lang="en-US" b="1">
                <a:latin typeface="Garamond" charset="0"/>
                <a:cs typeface="Arial" charset="0"/>
              </a:rPr>
              <a:t>Osteomalacia</a:t>
            </a:r>
            <a:r>
              <a:rPr lang="en-US">
                <a:latin typeface="Garamond" charset="0"/>
                <a:cs typeface="Arial" charset="0"/>
              </a:rPr>
              <a:t> </a:t>
            </a:r>
          </a:p>
          <a:p>
            <a:pPr lvl="2" eaLnBrk="1" hangingPunct="1"/>
            <a:r>
              <a:rPr lang="en-US">
                <a:latin typeface="Garamond" charset="0"/>
                <a:cs typeface="Arial" charset="0"/>
              </a:rPr>
              <a:t> </a:t>
            </a:r>
            <a:r>
              <a:rPr lang="en-US" b="1">
                <a:latin typeface="Garamond" charset="0"/>
                <a:cs typeface="Arial" charset="0"/>
              </a:rPr>
              <a:t>Paget's disease of bone</a:t>
            </a:r>
            <a:r>
              <a:rPr lang="en-US">
                <a:latin typeface="Garamond" charset="0"/>
                <a:cs typeface="Arial" charset="0"/>
              </a:rPr>
              <a:t> </a:t>
            </a:r>
          </a:p>
          <a:p>
            <a:pPr lvl="2" eaLnBrk="1" hangingPunct="1"/>
            <a:r>
              <a:rPr lang="en-US" b="1">
                <a:latin typeface="Garamond" charset="0"/>
                <a:cs typeface="Arial" charset="0"/>
              </a:rPr>
              <a:t>Primary</a:t>
            </a:r>
            <a:r>
              <a:rPr lang="en-US">
                <a:latin typeface="Garamond" charset="0"/>
                <a:cs typeface="Arial" charset="0"/>
              </a:rPr>
              <a:t> or </a:t>
            </a:r>
            <a:r>
              <a:rPr lang="en-US" b="1">
                <a:latin typeface="Garamond" charset="0"/>
                <a:cs typeface="Arial" charset="0"/>
              </a:rPr>
              <a:t>metastatic tumor</a:t>
            </a:r>
            <a:r>
              <a:rPr lang="en-US">
                <a:latin typeface="Garamond" charset="0"/>
                <a:cs typeface="Arial" charset="0"/>
              </a:rPr>
              <a:t>. </a:t>
            </a:r>
          </a:p>
          <a:p>
            <a:pPr eaLnBrk="1" hangingPunct="1"/>
            <a:r>
              <a:rPr lang="en-US">
                <a:latin typeface="Garamond" charset="0"/>
                <a:cs typeface="Arial" charset="0"/>
              </a:rPr>
              <a:t>Stress fracture</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22638"/>
            <a:ext cx="2524125"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a:solidFill>
                  <a:srgbClr val="FFFF00"/>
                </a:solidFill>
                <a:latin typeface="Garamond" charset="0"/>
                <a:cs typeface="Arial" charset="0"/>
              </a:rPr>
              <a:t>Stress fracture</a:t>
            </a:r>
            <a:r>
              <a:rPr lang="en-US">
                <a:latin typeface="Garamond" charset="0"/>
                <a:cs typeface="Arial" charset="0"/>
              </a:rPr>
              <a:t/>
            </a:r>
            <a:br>
              <a:rPr lang="en-US">
                <a:latin typeface="Garamond" charset="0"/>
                <a:cs typeface="Arial" charset="0"/>
              </a:rPr>
            </a:br>
            <a:endParaRPr lang="ar-sa">
              <a:latin typeface="Garamond" charset="0"/>
              <a:cs typeface="Arial" charset="0"/>
            </a:endParaRPr>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143000"/>
            <a:ext cx="3371850" cy="5486400"/>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905000"/>
            <a:ext cx="5486400" cy="30464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r>
              <a:rPr lang="en-US" sz="2400">
                <a:solidFill>
                  <a:srgbClr val="000514"/>
                </a:solidFill>
              </a:rPr>
              <a:t>A stress fracture is generally an overuse injury. It occurs when muscles become fatigued or overloaded and can not absorb the stress and shock and repeated impact. Fatigued muscles transfer that stress to the nearby bone and the result is a small crack or fracture, in the bone.</a:t>
            </a:r>
          </a:p>
          <a:p>
            <a:pPr eaLnBrk="1" hangingPunct="1"/>
            <a:endParaRPr lang="ar-sa" sz="2400">
              <a:solidFill>
                <a:srgbClr val="00051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800" i="1">
                <a:solidFill>
                  <a:srgbClr val="FFFF00"/>
                </a:solidFill>
                <a:latin typeface="Garamond" charset="0"/>
                <a:cs typeface="Arial" charset="0"/>
              </a:rPr>
              <a:t>Healing of fractures</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dirty="0" smtClean="0">
                <a:ea typeface="+mn-ea"/>
              </a:rPr>
              <a:t>1. </a:t>
            </a:r>
            <a:r>
              <a:rPr lang="en-US" b="1" dirty="0" smtClean="0">
                <a:ea typeface="+mn-ea"/>
              </a:rPr>
              <a:t>Reactive Phase</a:t>
            </a:r>
            <a:r>
              <a:rPr lang="en-US" dirty="0" smtClean="0">
                <a:ea typeface="+mn-ea"/>
              </a:rPr>
              <a:t> </a:t>
            </a:r>
          </a:p>
          <a:p>
            <a:pPr lvl="1" eaLnBrk="1" hangingPunct="1">
              <a:buFont typeface="Wingdings" pitchFamily="2" charset="2"/>
              <a:buNone/>
              <a:defRPr/>
            </a:pPr>
            <a:r>
              <a:rPr lang="en-US" dirty="0" err="1" smtClean="0"/>
              <a:t>i</a:t>
            </a:r>
            <a:r>
              <a:rPr lang="en-US" dirty="0" smtClean="0"/>
              <a:t> Fracture and inflammatory phase </a:t>
            </a:r>
          </a:p>
          <a:p>
            <a:pPr lvl="1" eaLnBrk="1" hangingPunct="1">
              <a:buFont typeface="Wingdings" pitchFamily="2" charset="2"/>
              <a:buNone/>
              <a:defRPr/>
            </a:pPr>
            <a:r>
              <a:rPr lang="en-US" dirty="0" smtClean="0"/>
              <a:t>ii. Granulation tissue formation </a:t>
            </a:r>
          </a:p>
          <a:p>
            <a:pPr eaLnBrk="1" hangingPunct="1">
              <a:buFont typeface="Wingdings" pitchFamily="2" charset="2"/>
              <a:buNone/>
              <a:defRPr/>
            </a:pPr>
            <a:r>
              <a:rPr lang="en-US" dirty="0" smtClean="0">
                <a:ea typeface="+mn-ea"/>
              </a:rPr>
              <a:t>2. </a:t>
            </a:r>
            <a:r>
              <a:rPr lang="en-US" b="1" dirty="0" smtClean="0">
                <a:ea typeface="+mn-ea"/>
              </a:rPr>
              <a:t>Reparative Phase</a:t>
            </a:r>
            <a:r>
              <a:rPr lang="en-US" dirty="0" smtClean="0">
                <a:ea typeface="+mn-ea"/>
              </a:rPr>
              <a:t> </a:t>
            </a:r>
          </a:p>
          <a:p>
            <a:pPr lvl="1" eaLnBrk="1" hangingPunct="1">
              <a:buFont typeface="Wingdings" pitchFamily="2" charset="2"/>
              <a:buNone/>
              <a:defRPr/>
            </a:pPr>
            <a:r>
              <a:rPr lang="en-US" dirty="0" smtClean="0"/>
              <a:t>iii. Callus formation </a:t>
            </a:r>
          </a:p>
          <a:p>
            <a:pPr lvl="1" eaLnBrk="1" hangingPunct="1">
              <a:buFont typeface="Wingdings" pitchFamily="2" charset="2"/>
              <a:buNone/>
              <a:defRPr/>
            </a:pPr>
            <a:r>
              <a:rPr lang="en-US" dirty="0" smtClean="0"/>
              <a:t>iv. Lamellar bone deposition </a:t>
            </a:r>
          </a:p>
          <a:p>
            <a:pPr eaLnBrk="1" hangingPunct="1">
              <a:buFont typeface="Wingdings" pitchFamily="2" charset="2"/>
              <a:buNone/>
              <a:defRPr/>
            </a:pPr>
            <a:r>
              <a:rPr lang="en-US" dirty="0" smtClean="0">
                <a:ea typeface="+mn-ea"/>
              </a:rPr>
              <a:t>3. </a:t>
            </a:r>
            <a:r>
              <a:rPr lang="en-US" b="1" dirty="0" smtClean="0">
                <a:ea typeface="+mn-ea"/>
              </a:rPr>
              <a:t>Remodeling Phase</a:t>
            </a:r>
            <a:r>
              <a:rPr lang="en-US" dirty="0" smtClean="0">
                <a:ea typeface="+mn-ea"/>
              </a:rPr>
              <a:t> </a:t>
            </a:r>
          </a:p>
          <a:p>
            <a:pPr lvl="1" eaLnBrk="1" hangingPunct="1">
              <a:buFont typeface="Wingdings" pitchFamily="2" charset="2"/>
              <a:buNone/>
              <a:defRPr/>
            </a:pPr>
            <a:r>
              <a:rPr lang="en-US" dirty="0" smtClean="0"/>
              <a:t>v. Remodeling to original bone contour </a:t>
            </a:r>
          </a:p>
          <a:p>
            <a:pPr eaLnBrk="1" hangingPunct="1">
              <a:buFont typeface="Wingdings" pitchFamily="2" charset="2"/>
              <a:buChar char="n"/>
              <a:defRPr/>
            </a:pPr>
            <a:endParaRPr lang="en-US"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4000">
                <a:solidFill>
                  <a:srgbClr val="FFFF00"/>
                </a:solidFill>
                <a:latin typeface="Garamond" charset="0"/>
                <a:cs typeface="Arial" charset="0"/>
              </a:rPr>
              <a:t>Excellent Reduction with Well Molded Cast</a:t>
            </a:r>
          </a:p>
        </p:txBody>
      </p:sp>
      <p:pic>
        <p:nvPicPr>
          <p:cNvPr id="28675" name="Picture 3" descr="sf09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65288" y="1981200"/>
            <a:ext cx="1851025" cy="4114800"/>
          </a:xfrm>
        </p:spPr>
      </p:pic>
      <p:pic>
        <p:nvPicPr>
          <p:cNvPr id="28676" name="Picture 4" descr="sf09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5588" y="1981200"/>
            <a:ext cx="2435225" cy="4114800"/>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endParaRPr>
          </a:p>
        </p:txBody>
      </p:sp>
      <p:pic>
        <p:nvPicPr>
          <p:cNvPr id="2969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6300" y="1752600"/>
            <a:ext cx="4922838" cy="4267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latin typeface="Garamond" charset="0"/>
              <a:cs typeface="Arial" charset="0"/>
            </a:endParaRPr>
          </a:p>
        </p:txBody>
      </p:sp>
      <p:pic>
        <p:nvPicPr>
          <p:cNvPr id="30723" name="Picture 9" descr="DSC0007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524000"/>
            <a:ext cx="3716338" cy="4953000"/>
          </a:xfrm>
          <a:noFill/>
          <a:extLst>
            <a:ext uri="{909E8E84-426E-40dd-AFC4-6F175D3DCCD1}">
              <a14:hiddenFill xmlns:a14="http://schemas.microsoft.com/office/drawing/2010/main">
                <a:solidFill>
                  <a:srgbClr val="FFFFFF"/>
                </a:solidFill>
              </a14:hiddenFill>
            </a:ext>
          </a:extLst>
        </p:spPr>
      </p:pic>
      <p:pic>
        <p:nvPicPr>
          <p:cNvPr id="30724" name="Picture 6" descr="Fractures Upper Limb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35671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latin typeface="Garamond" charset="0"/>
              <a:cs typeface="Arial" charset="0"/>
            </a:endParaRPr>
          </a:p>
        </p:txBody>
      </p:sp>
      <p:sp>
        <p:nvSpPr>
          <p:cNvPr id="3" name="Content Placeholder 2"/>
          <p:cNvSpPr>
            <a:spLocks noGrp="1"/>
          </p:cNvSpPr>
          <p:nvPr>
            <p:ph idx="1"/>
          </p:nvPr>
        </p:nvSpPr>
        <p:spPr/>
        <p:txBody>
          <a:bodyPr/>
          <a:lstStyle/>
          <a:p>
            <a:r>
              <a:rPr lang="en-US" b="1" i="1">
                <a:latin typeface="Garamond" charset="0"/>
                <a:cs typeface="Arial" charset="0"/>
              </a:rPr>
              <a:t>How does a fracture heal? </a:t>
            </a:r>
            <a:br>
              <a:rPr lang="en-US" b="1" i="1">
                <a:latin typeface="Garamond" charset="0"/>
                <a:cs typeface="Arial" charset="0"/>
              </a:rPr>
            </a:br>
            <a:r>
              <a:rPr lang="en-US">
                <a:latin typeface="Garamond" charset="0"/>
                <a:cs typeface="Arial" charset="0"/>
              </a:rPr>
              <a:t>Stage 1: Inflammation </a:t>
            </a:r>
            <a:br>
              <a:rPr lang="en-US">
                <a:latin typeface="Garamond" charset="0"/>
                <a:cs typeface="Arial" charset="0"/>
              </a:rPr>
            </a:br>
            <a:r>
              <a:rPr lang="en-US">
                <a:latin typeface="Garamond" charset="0"/>
                <a:cs typeface="Arial" charset="0"/>
              </a:rPr>
              <a:t>Bleeding from the fractured bone and surrounding tissue causes the fractured area to swell. This stage begins the day you fracture the bone and lasts about 2 to 3 weeks.</a:t>
            </a:r>
            <a:endParaRPr lang="ar-sa">
              <a:latin typeface="Garamond"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latin typeface="Garamond" charset="0"/>
              <a:cs typeface="Arial" charset="0"/>
            </a:endParaRPr>
          </a:p>
        </p:txBody>
      </p:sp>
      <p:pic>
        <p:nvPicPr>
          <p:cNvPr id="32771" name="Picture 1" descr="D:\SCContent\9780723434443\graphics\fullsize\M9780723434443-024-f0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0"/>
            <a:ext cx="5791200" cy="6873875"/>
          </a:xfr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a:solidFill>
                  <a:srgbClr val="FFFF00"/>
                </a:solidFill>
                <a:latin typeface="Garamond" charset="0"/>
                <a:cs typeface="Arial" charset="0"/>
              </a:rPr>
              <a:t>Reparative Phase</a:t>
            </a:r>
            <a:endParaRPr lang="ar-sa" sz="4800" i="1">
              <a:solidFill>
                <a:srgbClr val="FFFF00"/>
              </a:solidFill>
              <a:latin typeface="Garamond" charset="0"/>
              <a:cs typeface="Arial" charset="0"/>
            </a:endParaRPr>
          </a:p>
        </p:txBody>
      </p:sp>
      <p:sp>
        <p:nvSpPr>
          <p:cNvPr id="3" name="Content Placeholder 2"/>
          <p:cNvSpPr>
            <a:spLocks noGrp="1"/>
          </p:cNvSpPr>
          <p:nvPr>
            <p:ph idx="1"/>
          </p:nvPr>
        </p:nvSpPr>
        <p:spPr>
          <a:xfrm>
            <a:off x="533400" y="990600"/>
            <a:ext cx="8229600" cy="4525963"/>
          </a:xfrm>
        </p:spPr>
        <p:txBody>
          <a:bodyPr/>
          <a:lstStyle/>
          <a:p>
            <a:r>
              <a:rPr lang="en-US">
                <a:latin typeface="Garamond" charset="0"/>
                <a:cs typeface="Arial" charset="0"/>
              </a:rPr>
              <a:t>Soft callus </a:t>
            </a:r>
            <a:br>
              <a:rPr lang="en-US">
                <a:latin typeface="Garamond" charset="0"/>
                <a:cs typeface="Arial" charset="0"/>
              </a:rPr>
            </a:br>
            <a:r>
              <a:rPr lang="en-US" sz="2800">
                <a:latin typeface="Garamond" charset="0"/>
                <a:cs typeface="Arial" charset="0"/>
              </a:rPr>
              <a:t>Between 2 and 3 weeks after the injury, the pain and swelling will decrease. At this point, the site of the fracture stiffens and new bone begins to form. The new bone cannot be seen on x-rays. This stage usually lasts until 4 to 8 weeks after the injury.</a:t>
            </a:r>
            <a:endParaRPr lang="en-US">
              <a:latin typeface="Garamond" charset="0"/>
              <a:cs typeface="Arial" charset="0"/>
            </a:endParaRPr>
          </a:p>
          <a:p>
            <a:r>
              <a:rPr lang="en-US">
                <a:latin typeface="Garamond" charset="0"/>
                <a:cs typeface="Arial" charset="0"/>
              </a:rPr>
              <a:t>Hard callus </a:t>
            </a:r>
            <a:br>
              <a:rPr lang="en-US">
                <a:latin typeface="Garamond" charset="0"/>
                <a:cs typeface="Arial" charset="0"/>
              </a:rPr>
            </a:br>
            <a:r>
              <a:rPr lang="en-US" sz="2800">
                <a:latin typeface="Garamond" charset="0"/>
                <a:cs typeface="Arial" charset="0"/>
              </a:rPr>
              <a:t>Between 4 and 8 weeks, the new bone begins to bridge the fracture. This bony bridge can be seen on X-rays. By 8 to 12 weeks after the injury, new bone has filled the fracture.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latin typeface="Garamond" charset="0"/>
              <a:cs typeface="Arial" charset="0"/>
            </a:endParaRP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66675"/>
            <a:ext cx="3200400" cy="664368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r>
              <a:rPr lang="en-US">
                <a:latin typeface="Garamond" charset="0"/>
                <a:cs typeface="Arial" charset="0"/>
              </a:rPr>
              <a:t>Healing of bone fractures</a:t>
            </a:r>
          </a:p>
        </p:txBody>
      </p:sp>
      <p:sp>
        <p:nvSpPr>
          <p:cNvPr id="7" name="Content Placeholder 6"/>
          <p:cNvSpPr>
            <a:spLocks noGrp="1"/>
          </p:cNvSpPr>
          <p:nvPr>
            <p:ph idx="1"/>
          </p:nvPr>
        </p:nvSpPr>
        <p:spPr/>
        <p:txBody>
          <a:bodyPr/>
          <a:lstStyle/>
          <a:p>
            <a:pPr eaLnBrk="1" hangingPunct="1">
              <a:buFont typeface="Wingdings" pitchFamily="2" charset="2"/>
              <a:buChar char="n"/>
              <a:defRPr/>
            </a:pPr>
            <a:r>
              <a:rPr lang="en-US" dirty="0" smtClean="0">
                <a:ea typeface="+mn-ea"/>
              </a:rPr>
              <a:t>At the end of this lecture you should :</a:t>
            </a:r>
          </a:p>
          <a:p>
            <a:pPr lvl="1" eaLnBrk="1" hangingPunct="1">
              <a:buFont typeface="Wingdings" pitchFamily="2" charset="2"/>
              <a:buChar char="n"/>
              <a:defRPr/>
            </a:pPr>
            <a:r>
              <a:rPr lang="en-US" dirty="0" smtClean="0"/>
              <a:t>Know the different types of fractures</a:t>
            </a:r>
          </a:p>
          <a:p>
            <a:pPr lvl="1" eaLnBrk="1" hangingPunct="1">
              <a:buFont typeface="Wingdings" pitchFamily="2" charset="2"/>
              <a:buChar char="n"/>
              <a:defRPr/>
            </a:pPr>
            <a:r>
              <a:rPr lang="en-US" dirty="0" smtClean="0"/>
              <a:t>Be aware of the mechanism and stages of fracture healing process</a:t>
            </a:r>
          </a:p>
          <a:p>
            <a:pPr lvl="1" eaLnBrk="1" hangingPunct="1">
              <a:buFont typeface="Wingdings" pitchFamily="2" charset="2"/>
              <a:buChar char="n"/>
              <a:defRPr/>
            </a:pPr>
            <a:r>
              <a:rPr lang="en-US" dirty="0" smtClean="0"/>
              <a:t>Know the factors affecting healing process and the possible complications of healing process</a:t>
            </a:r>
          </a:p>
          <a:p>
            <a:pPr lvl="1" eaLnBrk="1" hangingPunct="1">
              <a:buFont typeface="Wingdings" pitchFamily="2" charset="2"/>
              <a:buChar char="n"/>
              <a:defRPr/>
            </a:pPr>
            <a:r>
              <a:rPr lang="en-US" dirty="0" smtClean="0"/>
              <a:t>Appreciate the importance of road traffic accidents as a major cause of disability in Saudi Arabia</a:t>
            </a:r>
          </a:p>
          <a:p>
            <a:pPr lvl="1" eaLnBrk="1" hangingPunct="1">
              <a:buFont typeface="Wingdings" pitchFamily="2" charset="2"/>
              <a:buChar char="n"/>
              <a:defRPr/>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r>
              <a:rPr lang="en-US">
                <a:latin typeface="Garamond" charset="0"/>
                <a:cs typeface="Arial" charset="0"/>
              </a:rPr>
              <a:t> Bone remodeling </a:t>
            </a:r>
            <a:br>
              <a:rPr lang="en-US">
                <a:latin typeface="Garamond" charset="0"/>
                <a:cs typeface="Arial" charset="0"/>
              </a:rPr>
            </a:br>
            <a:r>
              <a:rPr lang="en-US" sz="2800">
                <a:latin typeface="Garamond" charset="0"/>
                <a:cs typeface="Arial" charset="0"/>
              </a:rPr>
              <a:t>Beginning about 8 to 1 2 weeks after the injury, the fracture site remodels itself, correcting any deformities that may remain as a result of the injury. This final stage of fracture healing can last up to several years.</a:t>
            </a:r>
          </a:p>
          <a:p>
            <a:endParaRPr lang="en-US" sz="2800">
              <a:latin typeface="Garamond" charset="0"/>
              <a:cs typeface="Arial" charset="0"/>
            </a:endParaRPr>
          </a:p>
          <a:p>
            <a:r>
              <a:rPr lang="en-US" sz="2800">
                <a:latin typeface="Garamond" charset="0"/>
                <a:cs typeface="Arial" charset="0"/>
              </a:rPr>
              <a:t>The rate of healing and the ability to remodel a fractured bone vary tremendously for each person and depend on your age, your health, the kind of fracture, and the bone involved. For example, children are able to heal and remodel their fractures much faster than adults.</a:t>
            </a:r>
          </a:p>
          <a:p>
            <a:endParaRPr lang="ar-sa">
              <a:latin typeface="Garamond"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latin typeface="Garamond" charset="0"/>
              <a:cs typeface="Arial" charset="0"/>
            </a:endParaRPr>
          </a:p>
        </p:txBody>
      </p:sp>
      <p:pic>
        <p:nvPicPr>
          <p:cNvPr id="36867" name="Picture 2" descr="http://www.bonefixator.com/bone_fracture/bone_fracture_healing_stages_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8063" y="-31750"/>
            <a:ext cx="5799137" cy="6889750"/>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latin typeface="Garamond" charset="0"/>
              <a:cs typeface="Arial" charset="0"/>
            </a:endParaRPr>
          </a:p>
        </p:txBody>
      </p:sp>
      <p:pic>
        <p:nvPicPr>
          <p:cNvPr id="37891" name="Picture 1" descr="D:\SCContent\9780723434443\graphics\fullsize\M9780723434443-024-f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3775" y="685800"/>
            <a:ext cx="5549900" cy="5440363"/>
          </a:xfr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Garamond" charset="0"/>
                <a:cs typeface="Arial" charset="0"/>
              </a:rPr>
              <a:t>Fracture Healed</a:t>
            </a:r>
          </a:p>
        </p:txBody>
      </p:sp>
      <p:pic>
        <p:nvPicPr>
          <p:cNvPr id="38915" name="Content Placeholder 4" descr="5.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03313" y="1447800"/>
            <a:ext cx="3468687" cy="5181600"/>
          </a:xfrm>
        </p:spPr>
      </p:pic>
      <p:pic>
        <p:nvPicPr>
          <p:cNvPr id="38916" name="Content Placeholder 5" descr="6.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02175" y="1447800"/>
            <a:ext cx="3241675" cy="5257800"/>
          </a:xfr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z="4000">
                <a:latin typeface="Garamond" charset="0"/>
                <a:cs typeface="Arial" charset="0"/>
              </a:rPr>
              <a:t>Time Factor- Perkin’s formula</a:t>
            </a:r>
          </a:p>
        </p:txBody>
      </p:sp>
      <p:graphicFrame>
        <p:nvGraphicFramePr>
          <p:cNvPr id="152601" name="Group 25"/>
          <p:cNvGraphicFramePr>
            <a:graphicFrameLocks noGrp="1"/>
          </p:cNvGraphicFramePr>
          <p:nvPr>
            <p:ph idx="1"/>
          </p:nvPr>
        </p:nvGraphicFramePr>
        <p:xfrm>
          <a:off x="0" y="1600200"/>
          <a:ext cx="8839200" cy="4087813"/>
        </p:xfrm>
        <a:graphic>
          <a:graphicData uri="http://schemas.openxmlformats.org/drawingml/2006/table">
            <a:tbl>
              <a:tblPr/>
              <a:tblGrid>
                <a:gridCol w="2627313"/>
                <a:gridCol w="3211512"/>
                <a:gridCol w="3000375"/>
              </a:tblGrid>
              <a:tr h="11699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ar-sa" sz="32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rgbClr val="F3EE27"/>
                          </a:solidFill>
                          <a:effectLst/>
                          <a:latin typeface="Arial" charset="0"/>
                          <a:ea typeface="ＭＳ Ｐゴシック" charset="0"/>
                          <a:cs typeface="Arial" charset="0"/>
                        </a:rPr>
                        <a:t>Union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rgbClr val="F3EE27"/>
                          </a:solidFill>
                          <a:effectLst/>
                          <a:latin typeface="Arial" charset="0"/>
                          <a:ea typeface="ＭＳ Ｐゴシック" charset="0"/>
                          <a:cs typeface="Arial" charset="0"/>
                        </a:rPr>
                        <a:t>Consolidation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41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rgbClr val="F3EE27"/>
                          </a:solidFill>
                          <a:effectLst/>
                          <a:latin typeface="Arial" charset="0"/>
                          <a:ea typeface="ＭＳ Ｐゴシック" charset="0"/>
                          <a:cs typeface="Arial" charset="0"/>
                        </a:rPr>
                        <a:t>Upper limb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Spiral          3</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Transverse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     6    weeks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     12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rgbClr val="F3EE27"/>
                          </a:solidFill>
                          <a:effectLst/>
                          <a:latin typeface="Arial" charset="0"/>
                          <a:ea typeface="ＭＳ Ｐゴシック" charset="0"/>
                          <a:cs typeface="Arial" charset="0"/>
                        </a:rPr>
                        <a:t>Lower</a:t>
                      </a:r>
                      <a:r>
                        <a:rPr kumimoji="0" lang="en-US" sz="3200" b="1" i="0" u="none" strike="noStrike" cap="none" normalizeH="0" baseline="0">
                          <a:ln>
                            <a:noFill/>
                          </a:ln>
                          <a:solidFill>
                            <a:srgbClr val="000066"/>
                          </a:solidFill>
                          <a:effectLst/>
                          <a:latin typeface="Arial" charset="0"/>
                          <a:ea typeface="ＭＳ Ｐゴシック" charset="0"/>
                          <a:cs typeface="Arial" charset="0"/>
                        </a:rPr>
                        <a:t> </a:t>
                      </a:r>
                      <a:r>
                        <a:rPr kumimoji="0" lang="en-US" sz="3200" b="1" i="0" u="none" strike="noStrike" cap="none" normalizeH="0" baseline="0">
                          <a:ln>
                            <a:noFill/>
                          </a:ln>
                          <a:solidFill>
                            <a:srgbClr val="F3EE27"/>
                          </a:solidFill>
                          <a:effectLst/>
                          <a:latin typeface="Arial" charset="0"/>
                          <a:ea typeface="ＭＳ Ｐゴシック" charset="0"/>
                          <a:cs typeface="Arial" charset="0"/>
                        </a:rPr>
                        <a:t>Limb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Spiral          6</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Transverse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      12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chemeClr val="tx1"/>
                          </a:solidFill>
                          <a:effectLst/>
                          <a:latin typeface="Arial" charset="0"/>
                          <a:ea typeface="ＭＳ Ｐゴシック" charset="0"/>
                          <a:cs typeface="Arial" charset="0"/>
                        </a:rPr>
                        <a:t>      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7" name="Rectangle 26"/>
          <p:cNvSpPr>
            <a:spLocks noChangeArrowheads="1"/>
          </p:cNvSpPr>
          <p:nvPr/>
        </p:nvSpPr>
        <p:spPr bwMode="auto">
          <a:xfrm>
            <a:off x="5029200" y="5765800"/>
            <a:ext cx="411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F3EE27"/>
                </a:solidFill>
              </a:rPr>
              <a:t>Children Half this time is</a:t>
            </a:r>
            <a:r>
              <a:rPr lang="en-US" b="1">
                <a:solidFill>
                  <a:srgbClr val="660033"/>
                </a:solidFill>
              </a:rPr>
              <a:t> </a:t>
            </a:r>
            <a:r>
              <a:rPr lang="en-US" sz="2000" b="1">
                <a:solidFill>
                  <a:srgbClr val="F3EE27"/>
                </a:solidFill>
              </a:rPr>
              <a:t>needed</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r>
              <a:rPr lang="en-US" sz="4800" i="1">
                <a:solidFill>
                  <a:srgbClr val="FFFF00"/>
                </a:solidFill>
                <a:latin typeface="Garamond" charset="0"/>
                <a:cs typeface="Arial" charset="0"/>
              </a:rPr>
              <a:t>Healing of fractures</a:t>
            </a:r>
          </a:p>
        </p:txBody>
      </p:sp>
      <p:sp>
        <p:nvSpPr>
          <p:cNvPr id="3" name="Content Placeholder 2"/>
          <p:cNvSpPr>
            <a:spLocks noGrp="1"/>
          </p:cNvSpPr>
          <p:nvPr>
            <p:ph idx="1"/>
          </p:nvPr>
        </p:nvSpPr>
        <p:spPr>
          <a:xfrm>
            <a:off x="457200" y="1295400"/>
            <a:ext cx="8229600" cy="4525963"/>
          </a:xfrm>
        </p:spPr>
        <p:txBody>
          <a:bodyPr/>
          <a:lstStyle/>
          <a:p>
            <a:pPr eaLnBrk="1" hangingPunct="1">
              <a:buFont typeface="Wingdings" pitchFamily="2" charset="2"/>
              <a:buChar char="n"/>
              <a:defRPr/>
            </a:pPr>
            <a:r>
              <a:rPr lang="en-US" dirty="0" smtClean="0">
                <a:ea typeface="+mn-ea"/>
              </a:rPr>
              <a:t>Factors disrupting healing process:</a:t>
            </a:r>
          </a:p>
          <a:p>
            <a:pPr lvl="1" eaLnBrk="1" hangingPunct="1">
              <a:buFont typeface="Wingdings" pitchFamily="2" charset="2"/>
              <a:buChar char="n"/>
              <a:defRPr/>
            </a:pPr>
            <a:r>
              <a:rPr lang="en-US" dirty="0" smtClean="0"/>
              <a:t>Displaced and comminuted fractures</a:t>
            </a:r>
          </a:p>
          <a:p>
            <a:pPr lvl="1" eaLnBrk="1" hangingPunct="1">
              <a:buFont typeface="Wingdings" pitchFamily="2" charset="2"/>
              <a:buChar char="n"/>
              <a:defRPr/>
            </a:pPr>
            <a:r>
              <a:rPr lang="en-US" dirty="0" smtClean="0"/>
              <a:t>Infection</a:t>
            </a:r>
          </a:p>
          <a:p>
            <a:pPr lvl="1" eaLnBrk="1" hangingPunct="1">
              <a:buFont typeface="Wingdings" pitchFamily="2" charset="2"/>
              <a:buChar char="n"/>
              <a:defRPr/>
            </a:pPr>
            <a:r>
              <a:rPr lang="en-US" dirty="0" smtClean="0"/>
              <a:t>Vascular insufficiency</a:t>
            </a:r>
          </a:p>
          <a:p>
            <a:pPr lvl="1" eaLnBrk="1" hangingPunct="1">
              <a:buFont typeface="Wingdings" pitchFamily="2" charset="2"/>
              <a:buChar char="n"/>
              <a:defRPr/>
            </a:pPr>
            <a:r>
              <a:rPr lang="en-US" dirty="0" smtClean="0"/>
              <a:t>Inadequate minerals and vitamins</a:t>
            </a:r>
          </a:p>
          <a:p>
            <a:pPr lvl="1" eaLnBrk="1" hangingPunct="1">
              <a:buFont typeface="Wingdings" pitchFamily="2" charset="2"/>
              <a:buChar char="n"/>
              <a:defRPr/>
            </a:pPr>
            <a:r>
              <a:rPr lang="en-US" dirty="0" smtClean="0"/>
              <a:t>Inadequate immobilization</a:t>
            </a:r>
          </a:p>
          <a:p>
            <a:pPr lvl="1" eaLnBrk="1" hangingPunct="1">
              <a:buFont typeface="Wingdings" pitchFamily="2" charset="2"/>
              <a:buChar char="n"/>
              <a:defRPr/>
            </a:pPr>
            <a:endParaRPr lang="en-US" dirty="0" smtClean="0"/>
          </a:p>
          <a:p>
            <a:pPr lvl="1" eaLnBrk="1" hangingPunct="1">
              <a:buFont typeface="Wingdings" pitchFamily="2" charset="2"/>
              <a:buChar char="n"/>
              <a:defRPr/>
            </a:pPr>
            <a:endParaRPr lang="en-US" dirty="0" smtClean="0"/>
          </a:p>
          <a:p>
            <a:pPr lvl="1" eaLnBrk="1" hangingPunct="1">
              <a:buFont typeface="Wingdings" pitchFamily="2" charset="2"/>
              <a:buChar char="n"/>
              <a:defRPr/>
            </a:pPr>
            <a:endParaRPr lang="en-US" dirty="0" smtClean="0"/>
          </a:p>
          <a:p>
            <a:pPr lvl="1" eaLnBrk="1" hangingPunct="1">
              <a:buFont typeface="Wingdings" pitchFamily="2" charset="2"/>
              <a:buNone/>
              <a:defRPr/>
            </a:pPr>
            <a:endParaRPr lang="en-US" dirty="0" smtClean="0"/>
          </a:p>
          <a:p>
            <a:pPr lvl="1" eaLnBrk="1" hangingPunct="1">
              <a:buFont typeface="Wingdings" pitchFamily="2" charset="2"/>
              <a:buChar char="n"/>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i="1">
                <a:solidFill>
                  <a:srgbClr val="FFFF00"/>
                </a:solidFill>
                <a:latin typeface="Garamond" charset="0"/>
                <a:cs typeface="Arial" charset="0"/>
              </a:rPr>
              <a:t>COMPLICATIONS</a:t>
            </a:r>
            <a:endParaRPr lang="ar-sa">
              <a:latin typeface="Garamond" charset="0"/>
              <a:cs typeface="Arial" charset="0"/>
            </a:endParaRPr>
          </a:p>
        </p:txBody>
      </p:sp>
      <p:sp>
        <p:nvSpPr>
          <p:cNvPr id="3" name="Content Placeholder 2"/>
          <p:cNvSpPr>
            <a:spLocks noGrp="1"/>
          </p:cNvSpPr>
          <p:nvPr>
            <p:ph idx="1"/>
          </p:nvPr>
        </p:nvSpPr>
        <p:spPr>
          <a:xfrm>
            <a:off x="304800" y="1371600"/>
            <a:ext cx="6477000" cy="3505200"/>
          </a:xfrm>
        </p:spPr>
        <p:txBody>
          <a:bodyPr/>
          <a:lstStyle/>
          <a:p>
            <a:r>
              <a:rPr lang="en-US" b="1">
                <a:latin typeface="Garamond" charset="0"/>
                <a:cs typeface="Arial" charset="0"/>
              </a:rPr>
              <a:t>Delayed union:</a:t>
            </a:r>
            <a:r>
              <a:rPr lang="en-US">
                <a:latin typeface="Garamond" charset="0"/>
                <a:cs typeface="Arial" charset="0"/>
              </a:rPr>
              <a:t> A fracture that takes longer to heal than expected is a delayed union.</a:t>
            </a:r>
          </a:p>
          <a:p>
            <a:r>
              <a:rPr lang="en-US" b="1">
                <a:latin typeface="Garamond" charset="0"/>
                <a:cs typeface="Arial" charset="0"/>
              </a:rPr>
              <a:t>Nonunion:</a:t>
            </a:r>
            <a:r>
              <a:rPr lang="en-US">
                <a:latin typeface="Garamond" charset="0"/>
                <a:cs typeface="Arial" charset="0"/>
              </a:rPr>
              <a:t> A fracture that fails to heal in a reasonable amount of time is called a nonunion (pseudarthrosis)</a:t>
            </a:r>
          </a:p>
          <a:p>
            <a:endParaRPr lang="ar-sa">
              <a:latin typeface="Garamond" charset="0"/>
              <a:cs typeface="Arial" charset="0"/>
            </a:endParaRPr>
          </a:p>
        </p:txBody>
      </p:sp>
      <p:pic>
        <p:nvPicPr>
          <p:cNvPr id="137218" name="Picture 2" descr="http://www.learningradiology.com/caseofweek/caseoftheweekpix2007-1/cow278a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0"/>
            <a:ext cx="2286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4" descr="Lat x-ray showing more than 45 degree procuvatum deform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19275"/>
            <a:ext cx="2209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linds(horizontal)">
                                      <p:cBhvr>
                                        <p:cTn id="7" dur="500"/>
                                        <p:tgtEl>
                                          <p:spTgt spid="137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7220"/>
                                        </p:tgtEl>
                                        <p:attrNameLst>
                                          <p:attrName>style.visibility</p:attrName>
                                        </p:attrNameLst>
                                      </p:cBhvr>
                                      <p:to>
                                        <p:strVal val="visible"/>
                                      </p:to>
                                    </p:set>
                                    <p:anim calcmode="lin" valueType="num">
                                      <p:cBhvr additive="base">
                                        <p:cTn id="12" dur="500" fill="hold"/>
                                        <p:tgtEl>
                                          <p:spTgt spid="137220"/>
                                        </p:tgtEl>
                                        <p:attrNameLst>
                                          <p:attrName>ppt_x</p:attrName>
                                        </p:attrNameLst>
                                      </p:cBhvr>
                                      <p:tavLst>
                                        <p:tav tm="0">
                                          <p:val>
                                            <p:strVal val="#ppt_x"/>
                                          </p:val>
                                        </p:tav>
                                        <p:tav tm="100000">
                                          <p:val>
                                            <p:strVal val="#ppt_x"/>
                                          </p:val>
                                        </p:tav>
                                      </p:tavLst>
                                    </p:anim>
                                    <p:anim calcmode="lin" valueType="num">
                                      <p:cBhvr additive="base">
                                        <p:cTn id="13" dur="500" fill="hold"/>
                                        <p:tgtEl>
                                          <p:spTgt spid="137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altLang="x-none" sz="4800" i="1" dirty="0" smtClean="0">
                <a:solidFill>
                  <a:srgbClr val="FFFF00"/>
                </a:solidFill>
                <a:ea typeface="+mj-ea"/>
              </a:rPr>
              <a:t>COMPLICATIONS</a:t>
            </a:r>
            <a:endParaRPr lang="en-US" sz="4800" i="1" dirty="0" smtClean="0">
              <a:solidFill>
                <a:srgbClr val="FFFF00"/>
              </a:solidFill>
              <a:ea typeface="+mj-ea"/>
            </a:endParaRPr>
          </a:p>
        </p:txBody>
      </p:sp>
      <p:sp>
        <p:nvSpPr>
          <p:cNvPr id="46083" name="Rectangle 3"/>
          <p:cNvSpPr>
            <a:spLocks noGrp="1" noChangeArrowheads="1"/>
          </p:cNvSpPr>
          <p:nvPr>
            <p:ph type="body" sz="half" idx="1"/>
          </p:nvPr>
        </p:nvSpPr>
        <p:spPr>
          <a:xfrm>
            <a:off x="228600" y="1600200"/>
            <a:ext cx="4724400" cy="4495800"/>
          </a:xfrm>
        </p:spPr>
        <p:txBody>
          <a:bodyPr/>
          <a:lstStyle/>
          <a:p>
            <a:pPr eaLnBrk="1" hangingPunct="1">
              <a:buFont typeface="Wingdings" pitchFamily="2" charset="2"/>
              <a:buChar char="n"/>
              <a:defRPr/>
            </a:pPr>
            <a:r>
              <a:rPr lang="en-US" b="1" dirty="0" smtClean="0">
                <a:ea typeface="+mn-ea"/>
              </a:rPr>
              <a:t>Delayed Union</a:t>
            </a:r>
            <a:r>
              <a:rPr lang="en-US" sz="2400" b="1" dirty="0" smtClean="0">
                <a:ea typeface="+mn-ea"/>
              </a:rPr>
              <a:t> &amp; </a:t>
            </a:r>
          </a:p>
          <a:p>
            <a:pPr eaLnBrk="1" hangingPunct="1">
              <a:buFontTx/>
              <a:buNone/>
              <a:defRPr/>
            </a:pPr>
            <a:r>
              <a:rPr lang="en-US" b="1" dirty="0" smtClean="0">
                <a:ea typeface="+mn-ea"/>
              </a:rPr>
              <a:t>Non Union   </a:t>
            </a:r>
            <a:r>
              <a:rPr lang="en-US" sz="4000" b="1" dirty="0" smtClean="0">
                <a:ea typeface="+mn-ea"/>
              </a:rPr>
              <a:t>Causes:-</a:t>
            </a:r>
            <a:endParaRPr lang="en-US" sz="4400" b="1" dirty="0" smtClean="0">
              <a:ea typeface="+mn-ea"/>
            </a:endParaRPr>
          </a:p>
          <a:p>
            <a:pPr eaLnBrk="1" hangingPunct="1">
              <a:buFont typeface="Wingdings" pitchFamily="2" charset="2"/>
              <a:buChar char="n"/>
              <a:defRPr/>
            </a:pPr>
            <a:r>
              <a:rPr lang="en-US" sz="3600" b="1" dirty="0" smtClean="0">
                <a:solidFill>
                  <a:srgbClr val="FFFF00"/>
                </a:solidFill>
                <a:ea typeface="+mn-ea"/>
              </a:rPr>
              <a:t>General:-</a:t>
            </a:r>
          </a:p>
          <a:p>
            <a:pPr eaLnBrk="1" hangingPunct="1">
              <a:buFont typeface="Wingdings" pitchFamily="2" charset="2"/>
              <a:buChar char="n"/>
              <a:defRPr/>
            </a:pPr>
            <a:r>
              <a:rPr lang="en-US" sz="3600" b="1" dirty="0" smtClean="0">
                <a:ea typeface="+mn-ea"/>
              </a:rPr>
              <a:t>    </a:t>
            </a:r>
            <a:r>
              <a:rPr lang="en-US" sz="2800" b="1" dirty="0" smtClean="0">
                <a:ea typeface="+mn-ea"/>
              </a:rPr>
              <a:t>Nutrition</a:t>
            </a:r>
          </a:p>
          <a:p>
            <a:pPr eaLnBrk="1" hangingPunct="1">
              <a:buFont typeface="Wingdings" pitchFamily="2" charset="2"/>
              <a:buChar char="n"/>
              <a:defRPr/>
            </a:pPr>
            <a:r>
              <a:rPr lang="en-US" sz="2800" b="1" dirty="0" smtClean="0">
                <a:ea typeface="+mn-ea"/>
              </a:rPr>
              <a:t>     Bone Disease</a:t>
            </a:r>
          </a:p>
          <a:p>
            <a:pPr eaLnBrk="1" hangingPunct="1">
              <a:buFont typeface="Wingdings" pitchFamily="2" charset="2"/>
              <a:buChar char="n"/>
              <a:defRPr/>
            </a:pPr>
            <a:r>
              <a:rPr lang="en-US" sz="2800" b="1" dirty="0" smtClean="0">
                <a:ea typeface="+mn-ea"/>
              </a:rPr>
              <a:t>     Old Age</a:t>
            </a:r>
          </a:p>
          <a:p>
            <a:pPr eaLnBrk="1" hangingPunct="1">
              <a:buFont typeface="Wingdings" pitchFamily="2" charset="2"/>
              <a:buChar char="n"/>
              <a:defRPr/>
            </a:pPr>
            <a:endParaRPr lang="en-US" sz="2800" dirty="0" smtClean="0">
              <a:ea typeface="+mn-ea"/>
            </a:endParaRPr>
          </a:p>
        </p:txBody>
      </p:sp>
      <p:pic>
        <p:nvPicPr>
          <p:cNvPr id="93188" name="Picture 4" descr="4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447800"/>
            <a:ext cx="3649663" cy="44958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931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x-none" sz="6600" smtClean="0">
                <a:solidFill>
                  <a:srgbClr val="FFFF00"/>
                </a:solidFill>
                <a:ea typeface="+mj-ea"/>
              </a:rPr>
              <a:t>COMPLICATIONS</a:t>
            </a:r>
            <a:endParaRPr lang="en-US" sz="6600" smtClean="0">
              <a:solidFill>
                <a:srgbClr val="FFFF00"/>
              </a:solidFill>
              <a:ea typeface="+mj-ea"/>
            </a:endParaRPr>
          </a:p>
        </p:txBody>
      </p:sp>
      <p:sp>
        <p:nvSpPr>
          <p:cNvPr id="47107" name="Rectangle 3"/>
          <p:cNvSpPr>
            <a:spLocks noGrp="1" noChangeArrowheads="1"/>
          </p:cNvSpPr>
          <p:nvPr>
            <p:ph type="body" sz="half" idx="1"/>
          </p:nvPr>
        </p:nvSpPr>
        <p:spPr>
          <a:xfrm>
            <a:off x="457200" y="1600200"/>
            <a:ext cx="5105400" cy="4495800"/>
          </a:xfrm>
        </p:spPr>
        <p:txBody>
          <a:bodyPr/>
          <a:lstStyle/>
          <a:p>
            <a:pPr eaLnBrk="1" hangingPunct="1"/>
            <a:r>
              <a:rPr lang="en-US" sz="3600" b="1">
                <a:solidFill>
                  <a:srgbClr val="FFFF00"/>
                </a:solidFill>
                <a:latin typeface="Garamond" charset="0"/>
                <a:cs typeface="Arial" charset="0"/>
              </a:rPr>
              <a:t>Malunion:-</a:t>
            </a:r>
          </a:p>
          <a:p>
            <a:pPr eaLnBrk="1" hangingPunct="1"/>
            <a:r>
              <a:rPr lang="en-US" sz="2800" b="1">
                <a:latin typeface="Garamond" charset="0"/>
                <a:cs typeface="Arial" charset="0"/>
              </a:rPr>
              <a:t>Malunion: </a:t>
            </a:r>
            <a:r>
              <a:rPr lang="en-US" sz="2800">
                <a:latin typeface="Garamond" charset="0"/>
                <a:cs typeface="Arial" charset="0"/>
              </a:rPr>
              <a:t>A fracture that does not heal in a normal alignment is called a malunion</a:t>
            </a:r>
          </a:p>
          <a:p>
            <a:pPr eaLnBrk="1" hangingPunct="1"/>
            <a:r>
              <a:rPr lang="en-US" sz="2800" b="1">
                <a:latin typeface="Garamond" charset="0"/>
                <a:cs typeface="Arial" charset="0"/>
              </a:rPr>
              <a:t>1- Primary Neglected #</a:t>
            </a:r>
          </a:p>
          <a:p>
            <a:pPr eaLnBrk="1" hangingPunct="1">
              <a:buFontTx/>
              <a:buNone/>
            </a:pPr>
            <a:endParaRPr lang="en-US" sz="2800" b="1">
              <a:latin typeface="Garamond" charset="0"/>
              <a:cs typeface="Arial" charset="0"/>
            </a:endParaRPr>
          </a:p>
          <a:p>
            <a:pPr eaLnBrk="1" hangingPunct="1"/>
            <a:r>
              <a:rPr lang="en-US" sz="2800" b="1">
                <a:latin typeface="Garamond" charset="0"/>
                <a:cs typeface="Arial" charset="0"/>
              </a:rPr>
              <a:t>2- After Reduction! Watch</a:t>
            </a:r>
          </a:p>
          <a:p>
            <a:pPr eaLnBrk="1" hangingPunct="1">
              <a:buFontTx/>
              <a:buNone/>
            </a:pPr>
            <a:r>
              <a:rPr lang="en-US" sz="2800" b="1">
                <a:latin typeface="Garamond" charset="0"/>
                <a:cs typeface="Arial" charset="0"/>
              </a:rPr>
              <a:t>      X-Ray After 10 Days</a:t>
            </a:r>
          </a:p>
        </p:txBody>
      </p:sp>
      <p:pic>
        <p:nvPicPr>
          <p:cNvPr id="44036" name="Picture 4" descr="Malunio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2514600"/>
            <a:ext cx="3384550" cy="21717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a:solidFill>
                  <a:srgbClr val="FFFF00"/>
                </a:solidFill>
                <a:latin typeface="Garamond" charset="0"/>
                <a:cs typeface="Arial" charset="0"/>
              </a:rPr>
              <a:t>COMPLICATIONS</a:t>
            </a:r>
            <a:endParaRPr lang="ar-sa">
              <a:latin typeface="Garamond" charset="0"/>
              <a:cs typeface="Arial" charset="0"/>
            </a:endParaRPr>
          </a:p>
        </p:txBody>
      </p:sp>
      <p:sp>
        <p:nvSpPr>
          <p:cNvPr id="3" name="Content Placeholder 2"/>
          <p:cNvSpPr>
            <a:spLocks noGrp="1"/>
          </p:cNvSpPr>
          <p:nvPr>
            <p:ph idx="1"/>
          </p:nvPr>
        </p:nvSpPr>
        <p:spPr/>
        <p:txBody>
          <a:bodyPr/>
          <a:lstStyle/>
          <a:p>
            <a:pPr>
              <a:buFont typeface="Wingdings" charset="0"/>
              <a:buNone/>
            </a:pPr>
            <a:r>
              <a:rPr lang="en-US">
                <a:latin typeface="Garamond" charset="0"/>
                <a:cs typeface="Arial" charset="0"/>
              </a:rPr>
              <a:t>Compartment syndrome: </a:t>
            </a:r>
          </a:p>
          <a:p>
            <a:pPr lvl="1"/>
            <a:r>
              <a:rPr lang="en-US">
                <a:latin typeface="Garamond" charset="0"/>
                <a:cs typeface="Arial" charset="0"/>
              </a:rPr>
              <a:t>Severe swelling after a fracture can put so much pressure on the blood vessels that not enough blood can get to the muscles around the fracture. </a:t>
            </a:r>
          </a:p>
          <a:p>
            <a:pPr lvl="1"/>
            <a:r>
              <a:rPr lang="en-US">
                <a:latin typeface="Garamond" charset="0"/>
                <a:cs typeface="Arial" charset="0"/>
              </a:rPr>
              <a:t>The decreased blood supply can cause the muscles around the fracture to die, which can lead to long-term disability.</a:t>
            </a:r>
          </a:p>
          <a:p>
            <a:pPr lvl="1"/>
            <a:r>
              <a:rPr lang="en-US">
                <a:latin typeface="Garamond" charset="0"/>
                <a:cs typeface="Arial" charset="0"/>
              </a:rPr>
              <a:t> Compartment syndrome usually occurs only after a severe injury.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4267200" cy="1143000"/>
          </a:xfrm>
        </p:spPr>
        <p:txBody>
          <a:bodyPr/>
          <a:lstStyle/>
          <a:p>
            <a:pPr eaLnBrk="1" hangingPunct="1"/>
            <a:r>
              <a:rPr lang="en-US" b="0">
                <a:latin typeface="Garamond" charset="0"/>
                <a:cs typeface="Arial" charset="0"/>
              </a:rPr>
              <a:t>Normal anatomy</a:t>
            </a:r>
          </a:p>
        </p:txBody>
      </p:sp>
      <p:sp>
        <p:nvSpPr>
          <p:cNvPr id="77827" name="Rectangle 3"/>
          <p:cNvSpPr>
            <a:spLocks noGrp="1" noChangeArrowheads="1"/>
          </p:cNvSpPr>
          <p:nvPr>
            <p:ph idx="1"/>
          </p:nvPr>
        </p:nvSpPr>
        <p:spPr>
          <a:xfrm>
            <a:off x="304800" y="1295400"/>
            <a:ext cx="4572000" cy="4525963"/>
          </a:xfrm>
        </p:spPr>
        <p:txBody>
          <a:bodyPr/>
          <a:lstStyle/>
          <a:p>
            <a:pPr eaLnBrk="1" hangingPunct="1">
              <a:buFont typeface="Wingdings" pitchFamily="2" charset="2"/>
              <a:buChar char="n"/>
              <a:defRPr/>
            </a:pPr>
            <a:r>
              <a:rPr lang="en-US" b="1" dirty="0" smtClean="0">
                <a:ea typeface="+mn-ea"/>
              </a:rPr>
              <a:t>Parts of a long bones:</a:t>
            </a:r>
          </a:p>
          <a:p>
            <a:pPr lvl="1" eaLnBrk="1" hangingPunct="1">
              <a:buFont typeface="Wingdings" pitchFamily="2" charset="2"/>
              <a:buChar char="n"/>
              <a:defRPr/>
            </a:pPr>
            <a:r>
              <a:rPr lang="en-US" u="sng" dirty="0" smtClean="0"/>
              <a:t>epiphysis</a:t>
            </a:r>
            <a:r>
              <a:rPr lang="en-US" dirty="0" smtClean="0"/>
              <a:t> (ends of bone, partially covered by </a:t>
            </a:r>
            <a:r>
              <a:rPr lang="en-US" dirty="0" err="1" smtClean="0"/>
              <a:t>articular</a:t>
            </a:r>
            <a:r>
              <a:rPr lang="en-US" dirty="0" smtClean="0"/>
              <a:t> cartilage)</a:t>
            </a:r>
          </a:p>
          <a:p>
            <a:pPr lvl="1" eaLnBrk="1" hangingPunct="1">
              <a:buFont typeface="Wingdings" pitchFamily="2" charset="2"/>
              <a:buChar char="n"/>
              <a:defRPr/>
            </a:pPr>
            <a:r>
              <a:rPr lang="en-US" u="sng" dirty="0" err="1" smtClean="0"/>
              <a:t>physis</a:t>
            </a:r>
            <a:r>
              <a:rPr lang="en-US" dirty="0" smtClean="0"/>
              <a:t> (growth plate)</a:t>
            </a:r>
          </a:p>
          <a:p>
            <a:pPr lvl="1" eaLnBrk="1" hangingPunct="1">
              <a:buFont typeface="Wingdings" pitchFamily="2" charset="2"/>
              <a:buChar char="n"/>
              <a:defRPr/>
            </a:pPr>
            <a:r>
              <a:rPr lang="en-US" u="sng" dirty="0" err="1" smtClean="0"/>
              <a:t>metaphysis</a:t>
            </a:r>
            <a:r>
              <a:rPr lang="en-US" u="sng" dirty="0" smtClean="0"/>
              <a:t> </a:t>
            </a:r>
            <a:r>
              <a:rPr lang="en-US" dirty="0" smtClean="0"/>
              <a:t>(junction of </a:t>
            </a:r>
            <a:r>
              <a:rPr lang="en-US" dirty="0" err="1" smtClean="0"/>
              <a:t>diaphysis</a:t>
            </a:r>
            <a:r>
              <a:rPr lang="en-US" dirty="0" smtClean="0"/>
              <a:t> and epiphysis, most common site of primary bone tumors)</a:t>
            </a:r>
          </a:p>
          <a:p>
            <a:pPr lvl="1" eaLnBrk="1" hangingPunct="1">
              <a:buFont typeface="Wingdings" pitchFamily="2" charset="2"/>
              <a:buChar char="n"/>
              <a:defRPr/>
            </a:pPr>
            <a:r>
              <a:rPr lang="en-US" dirty="0" smtClean="0"/>
              <a:t> </a:t>
            </a:r>
            <a:r>
              <a:rPr lang="en-US" u="sng" dirty="0" err="1" smtClean="0"/>
              <a:t>diaphysis</a:t>
            </a:r>
            <a:r>
              <a:rPr lang="en-US" dirty="0" smtClean="0"/>
              <a:t> (shaft)</a:t>
            </a:r>
          </a:p>
          <a:p>
            <a:pPr lvl="1" eaLnBrk="1" hangingPunct="1">
              <a:buFont typeface="Wingdings" pitchFamily="2" charset="2"/>
              <a:buChar char="n"/>
              <a:defRPr/>
            </a:pPr>
            <a:endParaRPr lang="en-US" b="1" dirty="0" smtClean="0"/>
          </a:p>
        </p:txBody>
      </p:sp>
      <p:pic>
        <p:nvPicPr>
          <p:cNvPr id="9220" name="Picture 4" descr="http://www.poohbah.ndo.co.uk/longb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3733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solidFill>
                  <a:srgbClr val="FFFF00"/>
                </a:solidFill>
                <a:latin typeface="Garamond" charset="0"/>
                <a:cs typeface="Arial" charset="0"/>
              </a:rPr>
              <a:t>COMPLICATIONS</a:t>
            </a:r>
            <a:r>
              <a:rPr lang="en-US" i="1">
                <a:latin typeface="Garamond" charset="0"/>
                <a:cs typeface="Arial" charset="0"/>
              </a:rPr>
              <a:t> </a:t>
            </a:r>
            <a:endParaRPr lang="ar-sa">
              <a:latin typeface="Garamond" charset="0"/>
              <a:cs typeface="Arial" charset="0"/>
            </a:endParaRPr>
          </a:p>
        </p:txBody>
      </p:sp>
      <p:sp>
        <p:nvSpPr>
          <p:cNvPr id="3" name="Content Placeholder 2"/>
          <p:cNvSpPr>
            <a:spLocks noGrp="1"/>
          </p:cNvSpPr>
          <p:nvPr>
            <p:ph idx="1"/>
          </p:nvPr>
        </p:nvSpPr>
        <p:spPr/>
        <p:txBody>
          <a:bodyPr/>
          <a:lstStyle/>
          <a:p>
            <a:r>
              <a:rPr lang="en-US" b="1">
                <a:latin typeface="Garamond" charset="0"/>
                <a:cs typeface="Arial" charset="0"/>
              </a:rPr>
              <a:t>Neurovascular injury</a:t>
            </a:r>
          </a:p>
          <a:p>
            <a:r>
              <a:rPr lang="en-US" b="1">
                <a:latin typeface="Garamond" charset="0"/>
                <a:cs typeface="Arial" charset="0"/>
              </a:rPr>
              <a:t>Infection:</a:t>
            </a:r>
            <a:r>
              <a:rPr lang="en-US">
                <a:latin typeface="Garamond" charset="0"/>
                <a:cs typeface="Arial" charset="0"/>
              </a:rPr>
              <a:t> Open fractures can become infected </a:t>
            </a:r>
          </a:p>
          <a:p>
            <a:r>
              <a:rPr lang="en-US" b="1">
                <a:latin typeface="Garamond" charset="0"/>
                <a:cs typeface="Arial" charset="0"/>
              </a:rPr>
              <a:t>Post-traumatic arthritis:</a:t>
            </a:r>
            <a:r>
              <a:rPr lang="en-US">
                <a:latin typeface="Garamond" charset="0"/>
                <a:cs typeface="Arial" charset="0"/>
              </a:rPr>
              <a:t> Fractures that extend into the joints (intra-articular fractures) or fractures that cause the bones to meet at an abnormal angle in the joint can cause premature arthritis of a joint.</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a:solidFill>
                  <a:srgbClr val="FFFF00"/>
                </a:solidFill>
                <a:latin typeface="Garamond" charset="0"/>
                <a:cs typeface="Arial" charset="0"/>
              </a:rPr>
              <a:t>COMPLICATIONS</a:t>
            </a:r>
            <a:endParaRPr lang="ar-sa">
              <a:latin typeface="Garamond" charset="0"/>
              <a:cs typeface="Arial" charset="0"/>
            </a:endParaRPr>
          </a:p>
        </p:txBody>
      </p:sp>
      <p:sp>
        <p:nvSpPr>
          <p:cNvPr id="3" name="Content Placeholder 2"/>
          <p:cNvSpPr>
            <a:spLocks noGrp="1"/>
          </p:cNvSpPr>
          <p:nvPr>
            <p:ph idx="1"/>
          </p:nvPr>
        </p:nvSpPr>
        <p:spPr/>
        <p:txBody>
          <a:bodyPr/>
          <a:lstStyle/>
          <a:p>
            <a:r>
              <a:rPr lang="en-US" b="1">
                <a:latin typeface="Garamond" charset="0"/>
                <a:cs typeface="Arial" charset="0"/>
              </a:rPr>
              <a:t>Growth abnormalities:</a:t>
            </a:r>
            <a:r>
              <a:rPr lang="en-US">
                <a:latin typeface="Garamond" charset="0"/>
                <a:cs typeface="Arial" charset="0"/>
              </a:rPr>
              <a:t> A fracture in the open physis, or growth plate, in a child, can cause many problems.</a:t>
            </a:r>
          </a:p>
          <a:p>
            <a:r>
              <a:rPr lang="en-US">
                <a:latin typeface="Garamond" charset="0"/>
                <a:cs typeface="Arial" charset="0"/>
              </a:rPr>
              <a:t> Two of these problems are:</a:t>
            </a:r>
          </a:p>
          <a:p>
            <a:pPr lvl="1"/>
            <a:r>
              <a:rPr lang="en-US">
                <a:latin typeface="Garamond" charset="0"/>
                <a:cs typeface="Arial" charset="0"/>
              </a:rPr>
              <a:t> premature partial or complete closure of the physis. This means that one side of a bone or the whole bone stops growing before it naturally would. </a:t>
            </a:r>
          </a:p>
          <a:p>
            <a:endParaRPr lang="ar-sa">
              <a:latin typeface="Garamond"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r>
              <a:rPr lang="en-US" b="0">
                <a:latin typeface="Garamond" charset="0"/>
                <a:cs typeface="Arial" charset="0"/>
              </a:rPr>
              <a:t>Normal anatomy</a:t>
            </a:r>
            <a:endParaRPr lang="ar-sa">
              <a:latin typeface="Garamond" charset="0"/>
              <a:cs typeface="Arial" charset="0"/>
            </a:endParaRPr>
          </a:p>
        </p:txBody>
      </p:sp>
      <p:sp>
        <p:nvSpPr>
          <p:cNvPr id="3" name="Content Placeholder 2"/>
          <p:cNvSpPr>
            <a:spLocks noGrp="1"/>
          </p:cNvSpPr>
          <p:nvPr>
            <p:ph idx="1"/>
          </p:nvPr>
        </p:nvSpPr>
        <p:spPr>
          <a:xfrm>
            <a:off x="457200" y="1600200"/>
            <a:ext cx="3581400" cy="4525963"/>
          </a:xfrm>
        </p:spPr>
        <p:txBody>
          <a:bodyPr/>
          <a:lstStyle/>
          <a:p>
            <a:r>
              <a:rPr lang="en-US" b="1">
                <a:latin typeface="Garamond" charset="0"/>
                <a:cs typeface="Arial" charset="0"/>
              </a:rPr>
              <a:t>Cross section:</a:t>
            </a:r>
            <a:r>
              <a:rPr lang="en-US">
                <a:latin typeface="Garamond" charset="0"/>
                <a:cs typeface="Arial" charset="0"/>
              </a:rPr>
              <a:t> </a:t>
            </a:r>
          </a:p>
          <a:p>
            <a:pPr lvl="1"/>
            <a:r>
              <a:rPr lang="en-US">
                <a:latin typeface="Garamond" charset="0"/>
                <a:cs typeface="Arial" charset="0"/>
              </a:rPr>
              <a:t>Periosteum</a:t>
            </a:r>
          </a:p>
          <a:p>
            <a:pPr lvl="1"/>
            <a:r>
              <a:rPr lang="en-US">
                <a:latin typeface="Garamond" charset="0"/>
                <a:cs typeface="Arial" charset="0"/>
              </a:rPr>
              <a:t>cortex (composed of cortical bone or compact bone)</a:t>
            </a:r>
          </a:p>
          <a:p>
            <a:pPr lvl="1"/>
            <a:r>
              <a:rPr lang="en-US">
                <a:latin typeface="Garamond" charset="0"/>
                <a:cs typeface="Arial" charset="0"/>
              </a:rPr>
              <a:t>medullary space (composed of cancellous or spongy bone)</a:t>
            </a:r>
          </a:p>
          <a:p>
            <a:endParaRPr lang="ar-sa">
              <a:latin typeface="Garamond" charset="0"/>
              <a:cs typeface="Arial" charset="0"/>
            </a:endParaRPr>
          </a:p>
        </p:txBody>
      </p:sp>
      <p:pic>
        <p:nvPicPr>
          <p:cNvPr id="10244" name="Picture 2" descr="http://www.shoppingtrolley.net/images/long-bo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013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ea typeface="+mj-ea"/>
            </a:endParaRPr>
          </a:p>
        </p:txBody>
      </p:sp>
      <p:pic>
        <p:nvPicPr>
          <p:cNvPr id="11267" name="Picture 2" descr="File:Caput femoris cortex medulla.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r>
              <a:rPr lang="en-US" b="0">
                <a:latin typeface="Garamond" charset="0"/>
                <a:cs typeface="Arial" charset="0"/>
              </a:rPr>
              <a:t>Normal histology</a:t>
            </a:r>
          </a:p>
        </p:txBody>
      </p:sp>
      <p:sp>
        <p:nvSpPr>
          <p:cNvPr id="78851" name="Rectangle 3"/>
          <p:cNvSpPr>
            <a:spLocks noGrp="1" noChangeArrowheads="1"/>
          </p:cNvSpPr>
          <p:nvPr>
            <p:ph idx="1"/>
          </p:nvPr>
        </p:nvSpPr>
        <p:spPr>
          <a:xfrm>
            <a:off x="0" y="2057400"/>
            <a:ext cx="4267200" cy="4525963"/>
          </a:xfrm>
        </p:spPr>
        <p:txBody>
          <a:bodyPr/>
          <a:lstStyle/>
          <a:p>
            <a:pPr eaLnBrk="1" hangingPunct="1"/>
            <a:r>
              <a:rPr lang="en-US" b="1">
                <a:latin typeface="Garamond" charset="0"/>
                <a:cs typeface="Arial" charset="0"/>
              </a:rPr>
              <a:t>Lamellar bone:</a:t>
            </a:r>
            <a:r>
              <a:rPr lang="en-US">
                <a:latin typeface="Garamond" charset="0"/>
                <a:cs typeface="Arial" charset="0"/>
              </a:rPr>
              <a:t> </a:t>
            </a:r>
          </a:p>
          <a:p>
            <a:pPr lvl="1" eaLnBrk="1" hangingPunct="1"/>
            <a:r>
              <a:rPr lang="en-US">
                <a:latin typeface="Garamond" charset="0"/>
                <a:cs typeface="Arial" charset="0"/>
              </a:rPr>
              <a:t>layered bone with concentric parallel lamellae</a:t>
            </a:r>
          </a:p>
          <a:p>
            <a:pPr lvl="1" eaLnBrk="1" hangingPunct="1"/>
            <a:r>
              <a:rPr lang="en-US">
                <a:latin typeface="Garamond" charset="0"/>
                <a:cs typeface="Arial" charset="0"/>
              </a:rPr>
              <a:t>gradually replaces woven bone</a:t>
            </a:r>
          </a:p>
          <a:p>
            <a:pPr lvl="1" eaLnBrk="1" hangingPunct="1"/>
            <a:r>
              <a:rPr lang="en-US">
                <a:latin typeface="Garamond" charset="0"/>
                <a:cs typeface="Arial" charset="0"/>
              </a:rPr>
              <a:t>normal type of bone found in adult skeleton</a:t>
            </a:r>
          </a:p>
          <a:p>
            <a:pPr lvl="1" eaLnBrk="1" hangingPunct="1"/>
            <a:r>
              <a:rPr lang="en-US">
                <a:latin typeface="Garamond" charset="0"/>
                <a:cs typeface="Arial" charset="0"/>
              </a:rPr>
              <a:t>stronger than woven bone</a:t>
            </a:r>
          </a:p>
        </p:txBody>
      </p:sp>
      <p:pic>
        <p:nvPicPr>
          <p:cNvPr id="12292" name="Picture 5" descr="http://medcell.med.yale.edu/histology/bone/images/bone_structure_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38350"/>
            <a:ext cx="5029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115888" y="1371600"/>
            <a:ext cx="9028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charset="0"/>
                <a:ea typeface="ＭＳ Ｐゴシック" charset="0"/>
                <a:cs typeface="Arial" charset="0"/>
              </a:defRPr>
            </a:lvl1pPr>
            <a:lvl2pPr marL="742950" indent="-285750" eaLnBrk="0" hangingPunct="0">
              <a:defRPr>
                <a:solidFill>
                  <a:schemeClr val="tx1"/>
                </a:solidFill>
                <a:latin typeface="Garamond" charset="0"/>
                <a:ea typeface="Arial" charset="0"/>
                <a:cs typeface="Arial" charset="0"/>
              </a:defRPr>
            </a:lvl2pPr>
            <a:lvl3pPr marL="1143000" indent="-228600" eaLnBrk="0" hangingPunct="0">
              <a:defRPr>
                <a:solidFill>
                  <a:schemeClr val="tx1"/>
                </a:solidFill>
                <a:latin typeface="Garamond" charset="0"/>
                <a:ea typeface="Arial" charset="0"/>
                <a:cs typeface="Arial" charset="0"/>
              </a:defRPr>
            </a:lvl3pPr>
            <a:lvl4pPr marL="1600200" indent="-228600" eaLnBrk="0" hangingPunct="0">
              <a:defRPr>
                <a:solidFill>
                  <a:schemeClr val="tx1"/>
                </a:solidFill>
                <a:latin typeface="Garamond" charset="0"/>
                <a:ea typeface="Arial" charset="0"/>
                <a:cs typeface="Arial" charset="0"/>
              </a:defRPr>
            </a:lvl4pPr>
            <a:lvl5pPr marL="2057400" indent="-228600" eaLnBrk="0" hangingPunct="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eaLnBrk="1" hangingPunct="1"/>
            <a:r>
              <a:rPr lang="en-US" sz="2800" b="1"/>
              <a:t>Bone: </a:t>
            </a:r>
            <a:r>
              <a:rPr lang="en-US" sz="2800"/>
              <a:t>mineralized osteoid; either lamellar bone or woven bone.</a:t>
            </a:r>
          </a:p>
          <a:p>
            <a:pPr eaLnBrk="1" hangingPunct="1"/>
            <a:endParaRPr lang="ar-sa"/>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ea typeface="+mj-ea"/>
            </a:endParaRPr>
          </a:p>
        </p:txBody>
      </p:sp>
      <p:pic>
        <p:nvPicPr>
          <p:cNvPr id="13315" name="Picture 2" descr="C:\Documents and Settings\Dr.Lubna\My Documents\My Pictures\cortical_bone_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267200" cy="6858000"/>
          </a:xfrm>
          <a:noFill/>
          <a:extLst>
            <a:ext uri="{909E8E84-426E-40dd-AFC4-6F175D3DCCD1}">
              <a14:hiddenFill xmlns:a14="http://schemas.microsoft.com/office/drawing/2010/main">
                <a:solidFill>
                  <a:srgbClr val="FFFFFF"/>
                </a:solidFill>
              </a14:hiddenFill>
            </a:ext>
          </a:extLst>
        </p:spPr>
      </p:pic>
      <p:pic>
        <p:nvPicPr>
          <p:cNvPr id="13316" name="Picture 3" descr="C:\Documents and Settings\Dr.Lubna\My Documents\My Pictures\spongy_b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pPr eaLnBrk="1" hangingPunct="1"/>
            <a:r>
              <a:rPr lang="en-US" b="1">
                <a:latin typeface="Garamond" charset="0"/>
                <a:cs typeface="Arial" charset="0"/>
              </a:rPr>
              <a:t>Osteoblasts:</a:t>
            </a:r>
            <a:r>
              <a:rPr lang="en-US">
                <a:latin typeface="Garamond" charset="0"/>
                <a:cs typeface="Arial" charset="0"/>
              </a:rPr>
              <a:t> arise from marrow mesenchymal cells; when active, are plump and present on bone surface; eventually are encased within the collagen they produce.</a:t>
            </a:r>
          </a:p>
          <a:p>
            <a:pPr eaLnBrk="1" hangingPunct="1"/>
            <a:r>
              <a:rPr lang="en-US">
                <a:latin typeface="Garamond" charset="0"/>
                <a:cs typeface="Arial" charset="0"/>
              </a:rPr>
              <a:t>Osteoclasts: large multinucleated cells found attached to the bone surface at sites of active bone resorption.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2851</TotalTime>
  <Words>684</Words>
  <Application>Microsoft Macintosh PowerPoint</Application>
  <PresentationFormat>On-screen Show (4:3)</PresentationFormat>
  <Paragraphs>176</Paragraphs>
  <Slides>41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Garamond</vt:lpstr>
      <vt:lpstr>Arial</vt:lpstr>
      <vt:lpstr>Wingdings</vt:lpstr>
      <vt:lpstr>Stream</vt:lpstr>
      <vt:lpstr>MUSCULOSKELETAL BLOCK   Pathology Lecture 1: Fracture and bone healing </vt:lpstr>
      <vt:lpstr>MUSCULOSKELETAL  BLOCK Pathology: 5 lectures</vt:lpstr>
      <vt:lpstr>Healing of bone fractures</vt:lpstr>
      <vt:lpstr>Normal anatomy</vt:lpstr>
      <vt:lpstr>Normal anatomy</vt:lpstr>
      <vt:lpstr>PowerPoint Presentation</vt:lpstr>
      <vt:lpstr>Normal histology</vt:lpstr>
      <vt:lpstr>PowerPoint Presentation</vt:lpstr>
      <vt:lpstr>PowerPoint Presentation</vt:lpstr>
      <vt:lpstr>PowerPoint Presentation</vt:lpstr>
      <vt:lpstr>PowerPoint Presentation</vt:lpstr>
      <vt:lpstr>Defintions.</vt:lpstr>
      <vt:lpstr>Defintions.</vt:lpstr>
      <vt:lpstr>Defintions.</vt:lpstr>
      <vt:lpstr>Defintions.</vt:lpstr>
      <vt:lpstr>Defintions.</vt:lpstr>
      <vt:lpstr>Defintions.</vt:lpstr>
      <vt:lpstr>Classification of fractures</vt:lpstr>
      <vt:lpstr>PowerPoint Presentation</vt:lpstr>
      <vt:lpstr>Causes of fractures</vt:lpstr>
      <vt:lpstr>Stress fracture </vt:lpstr>
      <vt:lpstr>Healing of fractures</vt:lpstr>
      <vt:lpstr>Excellent Reduction with Well Molded Cast</vt:lpstr>
      <vt:lpstr>PowerPoint Presentation</vt:lpstr>
      <vt:lpstr>PowerPoint Presentation</vt:lpstr>
      <vt:lpstr>PowerPoint Presentation</vt:lpstr>
      <vt:lpstr>PowerPoint Presentation</vt:lpstr>
      <vt:lpstr>Reparative Phase</vt:lpstr>
      <vt:lpstr>PowerPoint Presentation</vt:lpstr>
      <vt:lpstr>PowerPoint Presentation</vt:lpstr>
      <vt:lpstr>PowerPoint Presentation</vt:lpstr>
      <vt:lpstr>PowerPoint Presentation</vt:lpstr>
      <vt:lpstr>Fracture Healed</vt:lpstr>
      <vt:lpstr>Time Factor- Perkin’s formula</vt:lpstr>
      <vt:lpstr>Healing of fractures</vt:lpstr>
      <vt:lpstr>COMPLICATIONS</vt:lpstr>
      <vt:lpstr>COMPLICATIONS</vt:lpstr>
      <vt:lpstr>COMPLICATIONS</vt:lpstr>
      <vt:lpstr>COMPLICATIONS</vt:lpstr>
      <vt:lpstr>COMPLICATIONS </vt:lpstr>
      <vt:lpstr>COMPLICATIONS</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Pathology</dc:title>
  <dc:creator>DR.Alsheikh</dc:creator>
  <cp:lastModifiedBy>User</cp:lastModifiedBy>
  <cp:revision>222</cp:revision>
  <dcterms:created xsi:type="dcterms:W3CDTF">2007-04-24T05:35:07Z</dcterms:created>
  <dcterms:modified xsi:type="dcterms:W3CDTF">2011-12-11T11:25:25Z</dcterms:modified>
</cp:coreProperties>
</file>