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76" r:id="rId13"/>
    <p:sldId id="288" r:id="rId14"/>
    <p:sldId id="287" r:id="rId15"/>
    <p:sldId id="266" r:id="rId16"/>
    <p:sldId id="267" r:id="rId17"/>
    <p:sldId id="268" r:id="rId18"/>
    <p:sldId id="269" r:id="rId19"/>
    <p:sldId id="289" r:id="rId20"/>
    <p:sldId id="270" r:id="rId21"/>
    <p:sldId id="285" r:id="rId22"/>
    <p:sldId id="271" r:id="rId23"/>
    <p:sldId id="273" r:id="rId24"/>
    <p:sldId id="272" r:id="rId25"/>
    <p:sldId id="274" r:id="rId26"/>
    <p:sldId id="290" r:id="rId27"/>
    <p:sldId id="286" r:id="rId28"/>
    <p:sldId id="277" r:id="rId29"/>
    <p:sldId id="278" r:id="rId30"/>
    <p:sldId id="280" r:id="rId31"/>
    <p:sldId id="279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6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7FC110-D753-40AA-BE30-DC83004E1A4D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460F39-2F68-4776-AA25-7C12373B1D4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89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CD451-0C76-4794-96A0-F117ECCF8359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414E4-F812-40E6-88EC-6C30291F6301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EDB68-D7C9-4310-8C71-F45CFC5441D1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A1937-CBDC-4D49-9D64-6D61C925A284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C630A-B2AA-4EA5-9692-FBD2C1CB1094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EFF75-5A63-4763-96D9-92A050EB2B01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3BA3A-D91F-4D91-ADF9-A5A0FD979DCB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11D68-DB94-49FC-A4DE-0C84E770F5F8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CF42C-9EA5-49FA-85B3-6670EAC725C6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AD133-B511-4C4D-A23C-AF6007707661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83E62-3704-46FF-B781-8BAEE4D385F3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AA005-6B60-46CF-8CAF-C834104A5F13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40456-5FEB-4677-ACFA-9F9744004CF0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80D61-28F6-48DF-A852-AF4F143B1EAC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C2525-7BDB-40B8-B25B-BA5860E0662A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03D7B-FA5F-4DA8-BAB6-9F2C5EA8A09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E58CA-73E0-4A17-9223-FBE05E7CEEA4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EE8C76-35FD-4C7A-B746-16B27F48CD78}" type="datetimeFigureOut">
              <a:rPr lang="ar-SA" smtClean="0"/>
              <a:pPr/>
              <a:t>08/02/1433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200024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MUSCULOSKELETAL BLOCK</a:t>
            </a:r>
            <a:br>
              <a:rPr lang="en-US" sz="4000" dirty="0" smtClean="0"/>
            </a:br>
            <a:r>
              <a:rPr lang="en-US" sz="4000" dirty="0" smtClean="0"/>
              <a:t>Pathology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ar-SA" sz="6000" dirty="0" smtClean="0"/>
              <a:t/>
            </a:r>
            <a:br>
              <a:rPr lang="ar-SA" sz="6000" dirty="0" smtClean="0"/>
            </a:br>
            <a:r>
              <a:rPr lang="en-US" sz="3100" dirty="0" smtClean="0"/>
              <a:t>Lecture 2: OSTEOMYELITIS and SEPTIC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ARTHRITIS</a:t>
            </a:r>
            <a:br>
              <a:rPr lang="en-US" sz="3100" dirty="0" smtClean="0"/>
            </a:br>
            <a:r>
              <a:rPr lang="en-US" sz="3100" dirty="0" smtClean="0"/>
              <a:t>Jan 2012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4643446"/>
            <a:ext cx="7406640" cy="17526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 algn="ctr">
              <a:defRPr/>
            </a:pPr>
            <a:r>
              <a:rPr lang="en-US" dirty="0" smtClean="0"/>
              <a:t>Dr. </a:t>
            </a: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MD, FRCPC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428604"/>
            <a:ext cx="8229600" cy="5668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SEQUENCE OF INFECTION: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dirty="0" smtClean="0"/>
              <a:t>  Once localized in bone, the bacteria proliferate and induce an acute inflammatory reaction and cause cell death.</a:t>
            </a:r>
          </a:p>
          <a:p>
            <a:pPr eaLnBrk="1" hangingPunct="1">
              <a:defRPr/>
            </a:pPr>
            <a:r>
              <a:rPr lang="en-US" dirty="0" smtClean="0"/>
              <a:t>Dead pieces of bone is known as the </a:t>
            </a:r>
            <a:r>
              <a:rPr lang="en-US" b="1" dirty="0" err="1" smtClean="0">
                <a:solidFill>
                  <a:srgbClr val="FF0000"/>
                </a:solidFill>
              </a:rPr>
              <a:t>sequestrum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 smtClean="0"/>
              <a:t>Rupture of the </a:t>
            </a:r>
            <a:r>
              <a:rPr lang="en-US" dirty="0" err="1" smtClean="0"/>
              <a:t>periosteum→soft</a:t>
            </a:r>
            <a:r>
              <a:rPr lang="en-US" dirty="0" smtClean="0"/>
              <a:t> tissue abscess </a:t>
            </a:r>
            <a:r>
              <a:rPr lang="en-US" dirty="0" err="1" smtClean="0"/>
              <a:t>formation→draining</a:t>
            </a:r>
            <a:r>
              <a:rPr lang="en-US" dirty="0" smtClean="0"/>
              <a:t> sinuses.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Necrosis of the bone within first </a:t>
            </a:r>
            <a:r>
              <a:rPr lang="en-US" dirty="0" smtClean="0"/>
              <a:t>48 hrs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Spread of bacteria and inflammation within the shaft of the bone and may percolate through the </a:t>
            </a:r>
            <a:r>
              <a:rPr lang="en-US" dirty="0" err="1" smtClean="0"/>
              <a:t>haversian</a:t>
            </a:r>
            <a:r>
              <a:rPr lang="en-US" dirty="0" smtClean="0"/>
              <a:t> systems to reach the </a:t>
            </a:r>
            <a:r>
              <a:rPr lang="en-US" dirty="0" err="1" smtClean="0"/>
              <a:t>periosteum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In children, the </a:t>
            </a:r>
            <a:r>
              <a:rPr lang="en-US" dirty="0" err="1" smtClean="0"/>
              <a:t>periosteum</a:t>
            </a:r>
            <a:r>
              <a:rPr lang="en-US" dirty="0" smtClean="0"/>
              <a:t> is loosely attached to the cortex; therefore sizable </a:t>
            </a:r>
            <a:r>
              <a:rPr lang="en-US" dirty="0" err="1" smtClean="0"/>
              <a:t>subperiosteal</a:t>
            </a:r>
            <a:r>
              <a:rPr lang="en-US" dirty="0" smtClean="0"/>
              <a:t> abscess formation occurs.</a:t>
            </a:r>
          </a:p>
          <a:p>
            <a:pPr eaLnBrk="1" hangingPunct="1">
              <a:defRPr/>
            </a:pPr>
            <a:r>
              <a:rPr lang="en-US" dirty="0" smtClean="0"/>
              <a:t>Further ischemia and bone necrosis occurs.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pic>
        <p:nvPicPr>
          <p:cNvPr id="1026" name="Picture 2" descr="http://www.nlm.nih.gov/medlineplus/ency/images/ency/fullsize/9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6429388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25" y="1484784"/>
            <a:ext cx="7423047" cy="490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96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SEQUENCE OF INFECTION: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infants epiphyseal infection may spread to the adjacent joint and causes septic or </a:t>
            </a:r>
            <a:r>
              <a:rPr lang="en-US" dirty="0" err="1"/>
              <a:t>suppurative</a:t>
            </a:r>
            <a:r>
              <a:rPr lang="en-US" dirty="0"/>
              <a:t> arthritis; may lead to permanent disability.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9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217135"/>
            <a:ext cx="7615262" cy="566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After the first week chronic inflammatory cells become more numerous with the release of cytokines and deposition of new bone formation at the periphery.</a:t>
            </a:r>
          </a:p>
          <a:p>
            <a:pPr eaLnBrk="1" hangingPunct="1">
              <a:defRPr/>
            </a:pPr>
            <a:r>
              <a:rPr lang="en-US" dirty="0" smtClean="0"/>
              <a:t>New bone may be deposited as a sleeve of living tissue known as the </a:t>
            </a:r>
            <a:r>
              <a:rPr lang="en-US" b="1" u="sng" dirty="0" err="1" smtClean="0">
                <a:solidFill>
                  <a:srgbClr val="FF0000"/>
                </a:solidFill>
              </a:rPr>
              <a:t>Involucrum</a:t>
            </a:r>
            <a:r>
              <a:rPr lang="en-US" b="1" u="sng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457200"/>
            <a:ext cx="7829576" cy="566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Brodie</a:t>
            </a:r>
            <a:r>
              <a:rPr lang="en-US" dirty="0" smtClean="0"/>
              <a:t> abscess: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is a small </a:t>
            </a:r>
            <a:r>
              <a:rPr lang="en-US" dirty="0" err="1" smtClean="0"/>
              <a:t>intraosseus</a:t>
            </a:r>
            <a:r>
              <a:rPr lang="en-US" dirty="0" smtClean="0"/>
              <a:t> abscess that frequently involves the cortex and is walled off reactive bone.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63491" name="Picture 2" descr="http://www.netterimages.com/images/vpv/000/000/020/20015-0550x04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33401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" descr="http://www.mda-sy.com/pathology/JPEG3/BONE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048000"/>
            <a:ext cx="4800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Course:</a:t>
            </a:r>
          </a:p>
          <a:p>
            <a:pPr lvl="1" eaLnBrk="1" hangingPunct="1">
              <a:defRPr/>
            </a:pPr>
            <a:r>
              <a:rPr lang="en-US" dirty="0" smtClean="0"/>
              <a:t>Fever ,chills, malaise, marked to intense throbbing pain over the affected region.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Diagnosis;</a:t>
            </a:r>
          </a:p>
          <a:p>
            <a:pPr lvl="1" eaLnBrk="1" hangingPunct="1">
              <a:defRPr/>
            </a:pPr>
            <a:r>
              <a:rPr lang="en-US" dirty="0" smtClean="0"/>
              <a:t>Sign/symptoms.</a:t>
            </a:r>
          </a:p>
          <a:p>
            <a:pPr lvl="1" eaLnBrk="1" hangingPunct="1">
              <a:defRPr/>
            </a:pPr>
            <a:r>
              <a:rPr lang="en-US" dirty="0" smtClean="0"/>
              <a:t>X-ray</a:t>
            </a:r>
          </a:p>
          <a:p>
            <a:pPr lvl="1" eaLnBrk="1" hangingPunct="1">
              <a:defRPr/>
            </a:pPr>
            <a:r>
              <a:rPr lang="en-US" dirty="0" smtClean="0"/>
              <a:t>Blood cultures</a:t>
            </a:r>
          </a:p>
          <a:p>
            <a:pPr lvl="1" eaLnBrk="1" hangingPunct="1">
              <a:defRPr/>
            </a:pPr>
            <a:r>
              <a:rPr lang="en-US" dirty="0" smtClean="0"/>
              <a:t>biopsy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Rx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combination of antibiotics and surgical drainage.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</a:t>
            </a:r>
            <a:r>
              <a:rPr lang="en-US" dirty="0" err="1" smtClean="0"/>
              <a:t>Osteomylitis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</a:t>
            </a:r>
            <a:r>
              <a:rPr lang="en-US" dirty="0"/>
              <a:t>when there </a:t>
            </a:r>
            <a:r>
              <a:rPr lang="en-US" dirty="0" smtClean="0"/>
              <a:t>is: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delay in </a:t>
            </a:r>
            <a:r>
              <a:rPr lang="en-US" dirty="0" smtClean="0"/>
              <a:t>diagnosis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 extensive </a:t>
            </a:r>
            <a:r>
              <a:rPr lang="en-US" dirty="0"/>
              <a:t>bone </a:t>
            </a:r>
            <a:r>
              <a:rPr lang="en-US" dirty="0" smtClean="0"/>
              <a:t>necrosis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 abbreviated </a:t>
            </a:r>
            <a:r>
              <a:rPr lang="en-US" dirty="0"/>
              <a:t>antibiotic </a:t>
            </a:r>
            <a:r>
              <a:rPr lang="en-US" dirty="0" smtClean="0"/>
              <a:t>therapy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inadequate surgical </a:t>
            </a:r>
            <a:r>
              <a:rPr lang="en-US" dirty="0" smtClean="0"/>
              <a:t>debridement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weakened </a:t>
            </a:r>
            <a:r>
              <a:rPr lang="en-US" dirty="0"/>
              <a:t>host defenses. </a:t>
            </a:r>
          </a:p>
        </p:txBody>
      </p:sp>
    </p:spTree>
    <p:extLst>
      <p:ext uri="{BB962C8B-B14F-4D97-AF65-F5344CB8AC3E}">
        <p14:creationId xmlns:p14="http://schemas.microsoft.com/office/powerpoint/2010/main" val="289786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071546"/>
            <a:ext cx="8001024" cy="5072098"/>
          </a:xfrm>
        </p:spPr>
        <p:txBody>
          <a:bodyPr>
            <a:normAutofit fontScale="475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1. </a:t>
            </a:r>
            <a:r>
              <a:rPr lang="en-US" sz="3800" dirty="0" err="1" smtClean="0">
                <a:solidFill>
                  <a:srgbClr val="FF0000"/>
                </a:solidFill>
              </a:rPr>
              <a:t>Pyogenic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osteomyelitis</a:t>
            </a:r>
            <a:endParaRPr lang="en-US" sz="3800" dirty="0" smtClean="0">
              <a:solidFill>
                <a:srgbClr val="FF0000"/>
              </a:solidFill>
            </a:endParaRPr>
          </a:p>
          <a:p>
            <a:pPr lvl="4" algn="l">
              <a:buNone/>
            </a:pPr>
            <a:r>
              <a:rPr lang="en-US" sz="3400" dirty="0" smtClean="0"/>
              <a:t>1. List routes by which bacteria reach bone</a:t>
            </a:r>
          </a:p>
          <a:p>
            <a:pPr lvl="4" algn="l">
              <a:buNone/>
            </a:pPr>
            <a:r>
              <a:rPr lang="en-US" sz="3400" dirty="0" smtClean="0"/>
              <a:t>2. List organisms commonly responsible for </a:t>
            </a:r>
            <a:r>
              <a:rPr lang="en-US" sz="3400" dirty="0" err="1" smtClean="0"/>
              <a:t>pyogenic</a:t>
            </a:r>
            <a:r>
              <a:rPr lang="en-US" sz="3400" dirty="0" smtClean="0"/>
              <a:t> infection in bone</a:t>
            </a:r>
          </a:p>
          <a:p>
            <a:pPr lvl="4" algn="l">
              <a:buNone/>
            </a:pPr>
            <a:r>
              <a:rPr lang="en-US" sz="3400" dirty="0" smtClean="0"/>
              <a:t>3. Understand how location of </a:t>
            </a:r>
            <a:r>
              <a:rPr lang="en-US" sz="3400" dirty="0" err="1" smtClean="0"/>
              <a:t>osteomyelitis</a:t>
            </a:r>
            <a:r>
              <a:rPr lang="en-US" sz="3400" dirty="0" smtClean="0"/>
              <a:t> is influenced by vascular supply to the bone.</a:t>
            </a:r>
          </a:p>
          <a:p>
            <a:pPr lvl="4" algn="l">
              <a:buNone/>
            </a:pPr>
            <a:r>
              <a:rPr lang="en-US" sz="3400" dirty="0" smtClean="0"/>
              <a:t>4. Know morphology of acute and chronic lesions</a:t>
            </a:r>
          </a:p>
          <a:p>
            <a:pPr lvl="4" algn="l">
              <a:buNone/>
            </a:pPr>
            <a:r>
              <a:rPr lang="en-US" sz="3400" dirty="0" smtClean="0"/>
              <a:t>5. Define the terms </a:t>
            </a:r>
            <a:r>
              <a:rPr lang="en-US" sz="3400" dirty="0" err="1" smtClean="0"/>
              <a:t>involucrum</a:t>
            </a:r>
            <a:r>
              <a:rPr lang="en-US" sz="3400" dirty="0" smtClean="0"/>
              <a:t> and </a:t>
            </a:r>
            <a:r>
              <a:rPr lang="en-US" sz="3400" dirty="0" err="1" smtClean="0"/>
              <a:t>sequestrum</a:t>
            </a:r>
            <a:endParaRPr lang="en-US" sz="3400" dirty="0" smtClean="0"/>
          </a:p>
          <a:p>
            <a:pPr algn="l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2. </a:t>
            </a:r>
            <a:r>
              <a:rPr lang="en-US" sz="3800" dirty="0" err="1" smtClean="0">
                <a:solidFill>
                  <a:srgbClr val="FF0000"/>
                </a:solidFill>
              </a:rPr>
              <a:t>Tuberculous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osteomyelitis</a:t>
            </a:r>
            <a:r>
              <a:rPr lang="en-US" sz="3800" dirty="0" smtClean="0">
                <a:solidFill>
                  <a:srgbClr val="FF0000"/>
                </a:solidFill>
              </a:rPr>
              <a:t> (</a:t>
            </a:r>
            <a:r>
              <a:rPr lang="en-US" sz="3800" dirty="0" err="1" smtClean="0">
                <a:solidFill>
                  <a:srgbClr val="FF0000"/>
                </a:solidFill>
              </a:rPr>
              <a:t>Pott</a:t>
            </a:r>
            <a:r>
              <a:rPr lang="en-US" sz="3800" dirty="0" smtClean="0">
                <a:solidFill>
                  <a:srgbClr val="FF0000"/>
                </a:solidFill>
              </a:rPr>
              <a:t> disease</a:t>
            </a:r>
          </a:p>
          <a:p>
            <a:pPr>
              <a:buNone/>
            </a:pPr>
            <a:r>
              <a:rPr lang="en-US" sz="2900" dirty="0" smtClean="0"/>
              <a:t>Describe the following aspects of </a:t>
            </a:r>
            <a:r>
              <a:rPr lang="en-US" sz="2900" dirty="0" err="1" smtClean="0"/>
              <a:t>tuberculous</a:t>
            </a:r>
            <a:r>
              <a:rPr lang="en-US" sz="2900" dirty="0" smtClean="0"/>
              <a:t> </a:t>
            </a:r>
            <a:r>
              <a:rPr lang="en-US" sz="2900" dirty="0" err="1" smtClean="0"/>
              <a:t>osteomyelitis</a:t>
            </a:r>
            <a:r>
              <a:rPr lang="en-US" sz="2900" dirty="0" smtClean="0"/>
              <a:t>:</a:t>
            </a:r>
          </a:p>
          <a:p>
            <a:pPr marL="1117854" lvl="2" indent="-514350">
              <a:buNone/>
            </a:pPr>
            <a:r>
              <a:rPr lang="en-US" sz="3400" dirty="0" smtClean="0"/>
              <a:t>1</a:t>
            </a:r>
            <a:r>
              <a:rPr lang="en-US" sz="2900" dirty="0" smtClean="0"/>
              <a:t>. </a:t>
            </a:r>
            <a:r>
              <a:rPr lang="en-US" sz="3800" dirty="0" smtClean="0"/>
              <a:t>Incidence</a:t>
            </a:r>
          </a:p>
          <a:p>
            <a:pPr marL="1117854" lvl="2" indent="-514350">
              <a:buNone/>
            </a:pPr>
            <a:r>
              <a:rPr lang="en-US" sz="3800" dirty="0" smtClean="0"/>
              <a:t>2. Bones affected</a:t>
            </a:r>
          </a:p>
          <a:p>
            <a:pPr marL="1117854" lvl="2" indent="-514350">
              <a:buNone/>
            </a:pPr>
            <a:r>
              <a:rPr lang="en-US" sz="3800" dirty="0" smtClean="0"/>
              <a:t>3. Clinical consequences</a:t>
            </a:r>
          </a:p>
          <a:p>
            <a:pPr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3. </a:t>
            </a:r>
            <a:r>
              <a:rPr lang="en-US" sz="3800" dirty="0" err="1" smtClean="0">
                <a:solidFill>
                  <a:srgbClr val="FF0000"/>
                </a:solidFill>
              </a:rPr>
              <a:t>Pyogenic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suppurative</a:t>
            </a:r>
            <a:r>
              <a:rPr lang="en-US" sz="3800" dirty="0" smtClean="0">
                <a:solidFill>
                  <a:srgbClr val="FF0000"/>
                </a:solidFill>
              </a:rPr>
              <a:t> arthritis</a:t>
            </a:r>
          </a:p>
          <a:p>
            <a:pPr>
              <a:buNone/>
            </a:pPr>
            <a:r>
              <a:rPr lang="en-US" dirty="0" smtClean="0"/>
              <a:t>Describe the following aspects of </a:t>
            </a:r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suppurative</a:t>
            </a:r>
            <a:r>
              <a:rPr lang="en-US" dirty="0" smtClean="0"/>
              <a:t> arthritis:</a:t>
            </a:r>
          </a:p>
          <a:p>
            <a:pPr lvl="1">
              <a:buNone/>
            </a:pPr>
            <a:r>
              <a:rPr lang="en-US" sz="3800" dirty="0" smtClean="0"/>
              <a:t>1. Pathogenesis</a:t>
            </a:r>
          </a:p>
          <a:p>
            <a:pPr lvl="1">
              <a:buNone/>
            </a:pPr>
            <a:r>
              <a:rPr lang="en-US" sz="3800" dirty="0" smtClean="0"/>
              <a:t>2. Bacteria commonly involved</a:t>
            </a:r>
          </a:p>
          <a:p>
            <a:pPr lvl="1">
              <a:buNone/>
            </a:pPr>
            <a:r>
              <a:rPr lang="en-US" sz="3800" dirty="0" smtClean="0"/>
              <a:t>3. Characteristics of joint </a:t>
            </a:r>
            <a:r>
              <a:rPr lang="en-US" sz="3800" dirty="0" smtClean="0"/>
              <a:t>fluid in </a:t>
            </a:r>
            <a:r>
              <a:rPr lang="en-US" sz="3800" smtClean="0"/>
              <a:t>septic arthritis</a:t>
            </a:r>
            <a:endParaRPr lang="en-US" sz="3800" dirty="0" smtClean="0"/>
          </a:p>
          <a:p>
            <a:pPr algn="l">
              <a:buNone/>
            </a:pPr>
            <a:endParaRPr lang="en-US" dirty="0" smtClean="0"/>
          </a:p>
          <a:p>
            <a:pPr marL="1117854" lvl="2" indent="-514350" algn="l">
              <a:buNone/>
            </a:pPr>
            <a:endParaRPr lang="en-US" dirty="0" smtClean="0"/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Complications:</a:t>
            </a:r>
          </a:p>
          <a:p>
            <a:pPr lvl="1" eaLnBrk="1" hangingPunct="1">
              <a:defRPr/>
            </a:pPr>
            <a:r>
              <a:rPr lang="en-US" dirty="0" smtClean="0"/>
              <a:t>Pathologic fracture.</a:t>
            </a:r>
          </a:p>
          <a:p>
            <a:pPr lvl="1" eaLnBrk="1" hangingPunct="1">
              <a:defRPr/>
            </a:pPr>
            <a:r>
              <a:rPr lang="en-US" dirty="0" smtClean="0"/>
              <a:t>Secondary </a:t>
            </a:r>
            <a:r>
              <a:rPr lang="en-US" dirty="0" err="1" smtClean="0"/>
              <a:t>amyloidosis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Endocarditis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Sepsis</a:t>
            </a:r>
          </a:p>
          <a:p>
            <a:pPr lvl="1" eaLnBrk="1" hangingPunct="1">
              <a:defRPr/>
            </a:pPr>
            <a:r>
              <a:rPr lang="en-US" dirty="0" err="1" smtClean="0"/>
              <a:t>Squamous</a:t>
            </a:r>
            <a:r>
              <a:rPr lang="en-US" dirty="0" smtClean="0"/>
              <a:t> cell carcinoma.</a:t>
            </a:r>
          </a:p>
          <a:p>
            <a:pPr lvl="1" eaLnBrk="1" hangingPunct="1">
              <a:defRPr/>
            </a:pPr>
            <a:r>
              <a:rPr lang="en-US" dirty="0" smtClean="0"/>
              <a:t>Rarely sarcoma in the affected bone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Pengu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Tuberculous</a:t>
            </a:r>
            <a:r>
              <a:rPr lang="en-US" b="1" dirty="0" smtClean="0"/>
              <a:t> </a:t>
            </a:r>
            <a:r>
              <a:rPr lang="en-US" b="1" dirty="0" err="1" smtClean="0"/>
              <a:t>osteomyelitis</a:t>
            </a:r>
            <a:endParaRPr lang="ar-SA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Routes of entry;</a:t>
            </a:r>
          </a:p>
          <a:p>
            <a:pPr eaLnBrk="1" hangingPunct="1">
              <a:defRPr/>
            </a:pPr>
            <a:r>
              <a:rPr lang="en-US" dirty="0" smtClean="0"/>
              <a:t>Usually blood borne and originate from a focus of active visceral disease.</a:t>
            </a:r>
          </a:p>
          <a:p>
            <a:pPr eaLnBrk="1" hangingPunct="1">
              <a:defRPr/>
            </a:pPr>
            <a:r>
              <a:rPr lang="en-US" dirty="0" smtClean="0"/>
              <a:t>Direct extension (e.g. from a pulmonary focus into a rib or from </a:t>
            </a:r>
            <a:r>
              <a:rPr lang="en-US" dirty="0" err="1" smtClean="0"/>
              <a:t>tracheobronchial</a:t>
            </a:r>
            <a:r>
              <a:rPr lang="en-US" dirty="0" smtClean="0"/>
              <a:t> nodes into adjacent vertebrae) or spread via draining </a:t>
            </a:r>
            <a:r>
              <a:rPr lang="en-US" dirty="0" err="1" smtClean="0"/>
              <a:t>lymphatics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Tuberculous</a:t>
            </a:r>
            <a:r>
              <a:rPr lang="en-US" b="1" dirty="0" smtClean="0"/>
              <a:t> </a:t>
            </a:r>
            <a:r>
              <a:rPr lang="en-US" b="1" dirty="0" err="1" smtClean="0"/>
              <a:t>osteomyelitis</a:t>
            </a:r>
            <a:endParaRPr lang="ar-SA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 The most common sites of skeletal involvement are: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thoracic and lumber vertebrae followed by the knees and hips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 patients with AIDS frequently multifocal.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Pott</a:t>
            </a:r>
            <a:r>
              <a:rPr lang="en-US" dirty="0" smtClean="0"/>
              <a:t> disease is the involvement of spine.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infection breaks through the </a:t>
            </a:r>
            <a:r>
              <a:rPr lang="en-US" dirty="0" err="1" smtClean="0"/>
              <a:t>intervertebral</a:t>
            </a:r>
            <a:r>
              <a:rPr lang="en-US" dirty="0" smtClean="0"/>
              <a:t> discs and extends into the soft tissues forming abscesses.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osteomyelitis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Pott’s</a:t>
            </a:r>
            <a:r>
              <a:rPr lang="en-US" dirty="0" smtClean="0"/>
              <a:t> disease </a:t>
            </a:r>
            <a:endParaRPr lang="ar-SA" dirty="0"/>
          </a:p>
        </p:txBody>
      </p:sp>
      <p:pic>
        <p:nvPicPr>
          <p:cNvPr id="68611" name="Picture 2" descr="http://1.bp.blogspot.com/_OwoEg7Db_AE/TTGRWNzJoQI/AAAAAAAABiA/tqmPxAP-BAU/s1600/Potts%2BDiseas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100" y="1938337"/>
            <a:ext cx="4705350" cy="381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Tuberculous</a:t>
            </a:r>
            <a:r>
              <a:rPr lang="en-US" b="1" dirty="0" smtClean="0"/>
              <a:t> </a:t>
            </a:r>
            <a:r>
              <a:rPr lang="en-US" b="1" dirty="0" err="1" smtClean="0"/>
              <a:t>osteomyelitis</a:t>
            </a:r>
            <a:endParaRPr lang="ar-SA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b="1" u="sng" dirty="0" smtClean="0"/>
              <a:t>Clinical features and complications:</a:t>
            </a:r>
          </a:p>
          <a:p>
            <a:pPr eaLnBrk="1" hangingPunct="1">
              <a:defRPr/>
            </a:pPr>
            <a:r>
              <a:rPr lang="en-US" dirty="0" smtClean="0"/>
              <a:t>Pain</a:t>
            </a:r>
          </a:p>
          <a:p>
            <a:pPr eaLnBrk="1" hangingPunct="1">
              <a:defRPr/>
            </a:pPr>
            <a:r>
              <a:rPr lang="en-US" dirty="0" smtClean="0"/>
              <a:t>Fever</a:t>
            </a:r>
          </a:p>
          <a:p>
            <a:pPr eaLnBrk="1" hangingPunct="1">
              <a:defRPr/>
            </a:pPr>
            <a:r>
              <a:rPr lang="en-US" dirty="0" smtClean="0"/>
              <a:t> weight loss</a:t>
            </a:r>
          </a:p>
          <a:p>
            <a:pPr eaLnBrk="1" hangingPunct="1">
              <a:defRPr/>
            </a:pPr>
            <a:r>
              <a:rPr lang="en-US" dirty="0" smtClean="0"/>
              <a:t>May form an inguinal mass “ </a:t>
            </a:r>
            <a:r>
              <a:rPr lang="en-US" dirty="0" err="1" smtClean="0"/>
              <a:t>psoas</a:t>
            </a:r>
            <a:r>
              <a:rPr lang="en-US" dirty="0" smtClean="0"/>
              <a:t> abscess”.</a:t>
            </a:r>
          </a:p>
          <a:p>
            <a:pPr eaLnBrk="1" hangingPunct="1">
              <a:defRPr/>
            </a:pPr>
            <a:r>
              <a:rPr lang="en-US" dirty="0" smtClean="0"/>
              <a:t>Bone destruction.</a:t>
            </a:r>
          </a:p>
          <a:p>
            <a:pPr eaLnBrk="1" hangingPunct="1">
              <a:defRPr/>
            </a:pPr>
            <a:r>
              <a:rPr lang="en-US" dirty="0" err="1" smtClean="0"/>
              <a:t>Tuberculous</a:t>
            </a:r>
            <a:r>
              <a:rPr lang="en-US" dirty="0" smtClean="0"/>
              <a:t> arthritis. </a:t>
            </a:r>
          </a:p>
          <a:p>
            <a:pPr eaLnBrk="1" hangingPunct="1">
              <a:defRPr/>
            </a:pPr>
            <a:r>
              <a:rPr lang="en-US" dirty="0" smtClean="0"/>
              <a:t>sinus tract formation</a:t>
            </a:r>
          </a:p>
          <a:p>
            <a:pPr eaLnBrk="1" hangingPunct="1">
              <a:defRPr/>
            </a:pPr>
            <a:r>
              <a:rPr lang="en-US" dirty="0" smtClean="0"/>
              <a:t>amyloidosis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81" y="620688"/>
            <a:ext cx="7017735" cy="561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809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Des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Infectious Arthritis</a:t>
            </a:r>
            <a:br>
              <a:rPr lang="en-US" b="1" dirty="0" smtClean="0"/>
            </a:br>
            <a:r>
              <a:rPr lang="en-US" i="1" dirty="0" smtClean="0"/>
              <a:t>(</a:t>
            </a:r>
            <a:r>
              <a:rPr lang="en-US" i="1" dirty="0" err="1" smtClean="0"/>
              <a:t>suppurative</a:t>
            </a:r>
            <a:r>
              <a:rPr lang="en-US" i="1" dirty="0" smtClean="0"/>
              <a:t> arthritis)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4605350"/>
          </a:xfrm>
        </p:spPr>
        <p:txBody>
          <a:bodyPr/>
          <a:lstStyle/>
          <a:p>
            <a:r>
              <a:rPr lang="en-US" dirty="0" smtClean="0"/>
              <a:t> Infectious arthritis is serious because it can cause rapid joint destruction and permanent deformities.</a:t>
            </a:r>
          </a:p>
          <a:p>
            <a:r>
              <a:rPr lang="en-US" dirty="0" smtClean="0"/>
              <a:t>Routes of infection: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 </a:t>
            </a:r>
            <a:r>
              <a:rPr lang="en-US" dirty="0" err="1" smtClean="0"/>
              <a:t>hematogenous</a:t>
            </a:r>
            <a:r>
              <a:rPr lang="en-US" dirty="0" smtClean="0"/>
              <a:t> 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 direct inoculation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contiguous spread from </a:t>
            </a:r>
            <a:r>
              <a:rPr lang="en-US" dirty="0" err="1" smtClean="0"/>
              <a:t>osteomyelitis</a:t>
            </a:r>
            <a:r>
              <a:rPr lang="en-US" dirty="0" smtClean="0"/>
              <a:t> or a soft tissue abscess</a:t>
            </a:r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Infectious Arthritis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 Any bacteria can be causal:</a:t>
            </a:r>
          </a:p>
          <a:p>
            <a:pPr lvl="1"/>
            <a:r>
              <a:rPr lang="en-US" dirty="0" smtClean="0"/>
              <a:t> </a:t>
            </a:r>
            <a:r>
              <a:rPr lang="en-US" i="1" dirty="0" err="1" smtClean="0"/>
              <a:t>Haemophilus</a:t>
            </a:r>
            <a:r>
              <a:rPr lang="en-US" i="1" dirty="0" smtClean="0"/>
              <a:t> </a:t>
            </a:r>
            <a:r>
              <a:rPr lang="en-US" i="1" dirty="0" err="1" smtClean="0"/>
              <a:t>influenzae</a:t>
            </a:r>
            <a:r>
              <a:rPr lang="en-US" dirty="0" smtClean="0"/>
              <a:t> predominates in children under age 2 years</a:t>
            </a:r>
          </a:p>
          <a:p>
            <a:pPr lvl="1"/>
            <a:r>
              <a:rPr lang="en-US" dirty="0" smtClean="0"/>
              <a:t> </a:t>
            </a:r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dirty="0" smtClean="0"/>
              <a:t> is the main causative agent in older children and adults</a:t>
            </a:r>
          </a:p>
          <a:p>
            <a:pPr lvl="1"/>
            <a:r>
              <a:rPr lang="en-US" i="1" dirty="0" smtClean="0"/>
              <a:t>gonococcus</a:t>
            </a:r>
            <a:r>
              <a:rPr lang="en-US" dirty="0" smtClean="0"/>
              <a:t> is prevalent during late adolescence and young adulthood. </a:t>
            </a:r>
          </a:p>
          <a:p>
            <a:pPr lvl="1"/>
            <a:r>
              <a:rPr lang="en-US" dirty="0" smtClean="0"/>
              <a:t>Individuals with sickle cell disease are prone to infection with </a:t>
            </a:r>
            <a:r>
              <a:rPr lang="en-US" i="1" dirty="0" smtClean="0"/>
              <a:t>Salmonella</a:t>
            </a:r>
            <a:r>
              <a:rPr lang="en-US" dirty="0" smtClean="0"/>
              <a:t> at any age.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Both genders are affected equally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OSTEOMYELITIS: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1357298"/>
            <a:ext cx="8286808" cy="46482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dirty="0" smtClean="0"/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Denotes inflammation of bones and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marrow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296" indent="0" algn="l" rtl="0" eaLnBrk="1" hangingPunct="1">
              <a:lnSpc>
                <a:spcPct val="80000"/>
              </a:lnSpc>
              <a:buNone/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Frequently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manifests as a primary solitary focus of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disease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May be a complication of any systemic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infection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 types of organisms, including viruses, parasites, fungi and bacteria can produce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osteomyelitis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most common are infections caused by certain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pyogenic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bacteria and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mycobacteria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Infectious Arthritis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The infection involves only a single joint</a:t>
            </a:r>
          </a:p>
          <a:p>
            <a:r>
              <a:rPr lang="en-US" dirty="0" smtClean="0"/>
              <a:t>usually the knee-followed in order by hip, shoulder, elbow, wrist, and </a:t>
            </a:r>
            <a:r>
              <a:rPr lang="en-US" dirty="0" err="1" smtClean="0"/>
              <a:t>sternoclavicular</a:t>
            </a:r>
            <a:r>
              <a:rPr lang="en-US" dirty="0" smtClean="0"/>
              <a:t> joints.</a:t>
            </a:r>
          </a:p>
          <a:p>
            <a:r>
              <a:rPr lang="en-US" dirty="0" smtClean="0"/>
              <a:t> Joint aspiration is typically purulent</a:t>
            </a:r>
          </a:p>
          <a:p>
            <a:r>
              <a:rPr lang="en-US" dirty="0" smtClean="0"/>
              <a:t>Culture allows identification of the causal agent.</a:t>
            </a:r>
            <a:endParaRPr lang="ar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Infectious Arthritis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Clinical features:</a:t>
            </a:r>
          </a:p>
          <a:p>
            <a:r>
              <a:rPr lang="en-US" dirty="0" smtClean="0"/>
              <a:t> sudden onset of pain</a:t>
            </a:r>
          </a:p>
          <a:p>
            <a:r>
              <a:rPr lang="en-US" dirty="0" smtClean="0"/>
              <a:t> redness, and swelling of the joint with restricted range of motion. </a:t>
            </a:r>
          </a:p>
          <a:p>
            <a:r>
              <a:rPr lang="en-US" dirty="0" smtClean="0"/>
              <a:t>Fever, </a:t>
            </a:r>
            <a:r>
              <a:rPr lang="en-US" dirty="0" err="1" smtClean="0"/>
              <a:t>leukocytosis</a:t>
            </a:r>
            <a:r>
              <a:rPr lang="en-US" dirty="0" smtClean="0"/>
              <a:t>, and elevated erythrocyte </a:t>
            </a:r>
            <a:r>
              <a:rPr lang="en-US" smtClean="0"/>
              <a:t>sedimentation rate</a:t>
            </a:r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571480"/>
            <a:ext cx="8229600" cy="55927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/>
              <a:t>PYOGENIC OSTEOMYELITIS: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is almost always caused by bacteria.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883920" lvl="1" indent="-609600">
              <a:buFontTx/>
              <a:buAutoNum type="arabicPeriod"/>
              <a:defRPr/>
            </a:pPr>
            <a:r>
              <a:rPr lang="en-US" dirty="0" err="1" smtClean="0"/>
              <a:t>Hematogenous</a:t>
            </a:r>
            <a:r>
              <a:rPr lang="en-US" dirty="0" smtClean="0"/>
              <a:t> spread.</a:t>
            </a:r>
          </a:p>
          <a:p>
            <a:pPr marL="883920" lvl="1" indent="-609600">
              <a:buFontTx/>
              <a:buAutoNum type="arabicPeriod"/>
              <a:defRPr/>
            </a:pPr>
            <a:r>
              <a:rPr lang="en-US" dirty="0" smtClean="0"/>
              <a:t>Extension from a contiguous site.</a:t>
            </a:r>
          </a:p>
          <a:p>
            <a:pPr marL="883920" lvl="1" indent="-609600">
              <a:buFontTx/>
              <a:buAutoNum type="arabicPeriod"/>
              <a:defRPr/>
            </a:pPr>
            <a:r>
              <a:rPr lang="en-US" dirty="0" smtClean="0"/>
              <a:t>Direct implantation.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2400" dirty="0" smtClean="0"/>
              <a:t>  </a:t>
            </a:r>
            <a:r>
              <a:rPr lang="en-US" sz="3200" u="sng" dirty="0" smtClean="0"/>
              <a:t>CAUSES: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i="1" dirty="0" smtClean="0"/>
              <a:t>Staphylococcus </a:t>
            </a:r>
            <a:r>
              <a:rPr lang="en-US" sz="2800" i="1" dirty="0" err="1" smtClean="0"/>
              <a:t>aureus</a:t>
            </a:r>
            <a:r>
              <a:rPr lang="en-US" sz="2800" i="1" dirty="0" smtClean="0"/>
              <a:t> </a:t>
            </a:r>
            <a:r>
              <a:rPr lang="en-US" sz="2800" dirty="0" smtClean="0"/>
              <a:t>is responsible for 80% to 90% the cases of </a:t>
            </a:r>
            <a:r>
              <a:rPr lang="en-US" sz="2800" dirty="0" err="1" smtClean="0"/>
              <a:t>pyogenic</a:t>
            </a:r>
            <a:r>
              <a:rPr lang="en-US" sz="2800" dirty="0" smtClean="0"/>
              <a:t> </a:t>
            </a:r>
            <a:r>
              <a:rPr lang="en-US" sz="2800" dirty="0" err="1" smtClean="0"/>
              <a:t>osteomyelitis</a:t>
            </a:r>
            <a:r>
              <a:rPr lang="en-US" sz="2800" dirty="0" smtClean="0"/>
              <a:t> in which an organism is recovered.</a:t>
            </a:r>
          </a:p>
          <a:p>
            <a:pPr eaLnBrk="1" hangingPunct="1">
              <a:defRPr/>
            </a:pPr>
            <a:r>
              <a:rPr lang="en-US" sz="2800" i="1" dirty="0" smtClean="0"/>
              <a:t>Staph. </a:t>
            </a:r>
            <a:r>
              <a:rPr lang="en-US" sz="2800" i="1" dirty="0" err="1" smtClean="0"/>
              <a:t>aureus</a:t>
            </a:r>
            <a:r>
              <a:rPr lang="en-US" sz="2800" i="1" dirty="0" smtClean="0"/>
              <a:t>  </a:t>
            </a:r>
            <a:r>
              <a:rPr lang="en-US" sz="2800" dirty="0" smtClean="0"/>
              <a:t>expresses receptors to bone matrix components, may be related to the fact that facilitating its adherence to bone tissue.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E.coli</a:t>
            </a:r>
            <a:r>
              <a:rPr lang="en-US" dirty="0" smtClean="0"/>
              <a:t>, </a:t>
            </a:r>
            <a:r>
              <a:rPr lang="en-US" dirty="0" err="1" smtClean="0"/>
              <a:t>Klebsiella</a:t>
            </a:r>
            <a:r>
              <a:rPr lang="en-US" dirty="0" smtClean="0"/>
              <a:t> and Pseudomonas are more frequently isolated from patients with genitourinary tract infections or with intravenous drug abusers.</a:t>
            </a:r>
          </a:p>
          <a:p>
            <a:pPr eaLnBrk="1" hangingPunct="1">
              <a:defRPr/>
            </a:pPr>
            <a:r>
              <a:rPr lang="en-US" dirty="0" smtClean="0"/>
              <a:t>Mixed bacterial infections can be seen in the setting of direct spread during surgery or open fractures.</a:t>
            </a:r>
          </a:p>
          <a:p>
            <a:pPr eaLnBrk="1" hangingPunct="1">
              <a:defRPr/>
            </a:pPr>
            <a:r>
              <a:rPr lang="en-US" dirty="0" smtClean="0"/>
              <a:t>Salmonella infections for unknown reasons common in sickle cell patients.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In 50% of the cases no organisms can be isolated.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Sites of involvement:</a:t>
            </a:r>
          </a:p>
          <a:p>
            <a:pPr eaLnBrk="1" hangingPunct="1">
              <a:defRPr/>
            </a:pPr>
            <a:r>
              <a:rPr lang="en-US" dirty="0" smtClean="0"/>
              <a:t>Influenced by the vascular circulation, which varies with age.</a:t>
            </a:r>
          </a:p>
          <a:p>
            <a:pPr eaLnBrk="1" hangingPunct="1">
              <a:defRPr/>
            </a:pPr>
            <a:r>
              <a:rPr lang="en-US" b="1" dirty="0" smtClean="0"/>
              <a:t>Neonates</a:t>
            </a:r>
            <a:r>
              <a:rPr lang="en-US" dirty="0" smtClean="0"/>
              <a:t>: the </a:t>
            </a:r>
            <a:r>
              <a:rPr lang="en-US" dirty="0" err="1" smtClean="0"/>
              <a:t>metaphyseal</a:t>
            </a:r>
            <a:r>
              <a:rPr lang="en-US" dirty="0" smtClean="0"/>
              <a:t> vessels penetrate the growth plate, resulting in frequent infection of the </a:t>
            </a:r>
            <a:r>
              <a:rPr lang="en-US" dirty="0" err="1" smtClean="0"/>
              <a:t>metaphysis</a:t>
            </a:r>
            <a:r>
              <a:rPr lang="en-US" dirty="0" smtClean="0"/>
              <a:t>, epiphysis or both.</a:t>
            </a:r>
          </a:p>
          <a:p>
            <a:pPr eaLnBrk="1" hangingPunct="1">
              <a:defRPr/>
            </a:pPr>
            <a:r>
              <a:rPr lang="en-US" b="1" dirty="0" smtClean="0"/>
              <a:t>Children:</a:t>
            </a:r>
            <a:r>
              <a:rPr lang="en-US" dirty="0" smtClean="0"/>
              <a:t> </a:t>
            </a:r>
            <a:r>
              <a:rPr lang="en-US" dirty="0" err="1" smtClean="0"/>
              <a:t>metaphyseal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b="1" dirty="0" smtClean="0"/>
              <a:t>Adults:</a:t>
            </a:r>
            <a:r>
              <a:rPr lang="en-US" dirty="0" smtClean="0"/>
              <a:t> epiphyses and </a:t>
            </a:r>
            <a:r>
              <a:rPr lang="en-US" dirty="0" err="1" smtClean="0"/>
              <a:t>subchondral</a:t>
            </a:r>
            <a:r>
              <a:rPr lang="en-US" dirty="0" smtClean="0"/>
              <a:t> regions.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sz="3600" b="1" dirty="0" smtClean="0"/>
              <a:t>Stages :</a:t>
            </a:r>
          </a:p>
          <a:p>
            <a:pPr eaLnBrk="1" hangingPunct="1">
              <a:defRPr/>
            </a:pPr>
            <a:r>
              <a:rPr lang="en-US" dirty="0" smtClean="0"/>
              <a:t>Acute</a:t>
            </a:r>
          </a:p>
          <a:p>
            <a:pPr eaLnBrk="1" hangingPunct="1">
              <a:defRPr/>
            </a:pPr>
            <a:r>
              <a:rPr lang="en-US" dirty="0" smtClean="0"/>
              <a:t>Sub acute</a:t>
            </a:r>
          </a:p>
          <a:p>
            <a:pPr eaLnBrk="1" hangingPunct="1">
              <a:defRPr/>
            </a:pPr>
            <a:r>
              <a:rPr lang="en-US" dirty="0" smtClean="0"/>
              <a:t>Chronic.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</TotalTime>
  <Words>834</Words>
  <Application>Microsoft Office PowerPoint</Application>
  <PresentationFormat>On-screen Show (4:3)</PresentationFormat>
  <Paragraphs>171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MUSCULOSKELETAL BLOCK Pathology  Lecture 2: OSTEOMYELITIS and SEPTIC  ARTHRITIS Jan 2012</vt:lpstr>
      <vt:lpstr>Objectives</vt:lpstr>
      <vt:lpstr> OSTEOMYELITIS:</vt:lpstr>
      <vt:lpstr>PowerPoint Presentation</vt:lpstr>
      <vt:lpstr>PYOGENIC OSTEOMYELITIS</vt:lpstr>
      <vt:lpstr>PYOGENIC OSTEOMYELITIS</vt:lpstr>
      <vt:lpstr>PYOGENIC OSTEOMYELITIS</vt:lpstr>
      <vt:lpstr>PYOGENIC OSTEOMYELITIS</vt:lpstr>
      <vt:lpstr>PYOGENIC OSTEOMYELITIS</vt:lpstr>
      <vt:lpstr>PowerPoint Presentation</vt:lpstr>
      <vt:lpstr>PYOGENIC OSTEOMYELITIS</vt:lpstr>
      <vt:lpstr>PYOGENIC OSTEOMYELITIS</vt:lpstr>
      <vt:lpstr>PowerPoint Presentation</vt:lpstr>
      <vt:lpstr>SEQUENCE OF INFECTION: </vt:lpstr>
      <vt:lpstr>PowerPoint Presentation</vt:lpstr>
      <vt:lpstr>PowerPoint Presentation</vt:lpstr>
      <vt:lpstr>PYOGENIC OSTEOMYELITIS</vt:lpstr>
      <vt:lpstr>PYOGENIC OSTEOMYELITIS</vt:lpstr>
      <vt:lpstr>Chronic Osteomylitis</vt:lpstr>
      <vt:lpstr>PYOGENIC OSTEOMYELITIS</vt:lpstr>
      <vt:lpstr>PowerPoint Presentation</vt:lpstr>
      <vt:lpstr>Tuberculous osteomyelitis</vt:lpstr>
      <vt:lpstr>Tuberculous osteomyelitis</vt:lpstr>
      <vt:lpstr>Tuberculous osteomyelitis  Pott’s disease </vt:lpstr>
      <vt:lpstr>Tuberculous osteomyelitis</vt:lpstr>
      <vt:lpstr>PowerPoint Presentation</vt:lpstr>
      <vt:lpstr>PowerPoint Presentation</vt:lpstr>
      <vt:lpstr> Infectious Arthritis (suppurative arthritis) </vt:lpstr>
      <vt:lpstr>Infectious Arthritis</vt:lpstr>
      <vt:lpstr>Infectious Arthritis</vt:lpstr>
      <vt:lpstr>Infectious Arthritis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OSTEOMYELITIS and SEPTIC ARTHRITIS</dc:title>
  <dc:creator>Dr.Maha</dc:creator>
  <cp:lastModifiedBy>Maha Arafah</cp:lastModifiedBy>
  <cp:revision>14</cp:revision>
  <dcterms:created xsi:type="dcterms:W3CDTF">2011-12-06T21:02:34Z</dcterms:created>
  <dcterms:modified xsi:type="dcterms:W3CDTF">2012-01-02T06:49:31Z</dcterms:modified>
</cp:coreProperties>
</file>