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4" r:id="rId1"/>
  </p:sldMasterIdLst>
  <p:notesMasterIdLst>
    <p:notesMasterId r:id="rId45"/>
  </p:notesMasterIdLst>
  <p:handoutMasterIdLst>
    <p:handoutMasterId r:id="rId46"/>
  </p:handoutMasterIdLst>
  <p:sldIdLst>
    <p:sldId id="546" r:id="rId2"/>
    <p:sldId id="547" r:id="rId3"/>
    <p:sldId id="569" r:id="rId4"/>
    <p:sldId id="548" r:id="rId5"/>
    <p:sldId id="545" r:id="rId6"/>
    <p:sldId id="550" r:id="rId7"/>
    <p:sldId id="510" r:id="rId8"/>
    <p:sldId id="552" r:id="rId9"/>
    <p:sldId id="553" r:id="rId10"/>
    <p:sldId id="555" r:id="rId11"/>
    <p:sldId id="583" r:id="rId12"/>
    <p:sldId id="582" r:id="rId13"/>
    <p:sldId id="528" r:id="rId14"/>
    <p:sldId id="551" r:id="rId15"/>
    <p:sldId id="527" r:id="rId16"/>
    <p:sldId id="534" r:id="rId17"/>
    <p:sldId id="533" r:id="rId18"/>
    <p:sldId id="484" r:id="rId19"/>
    <p:sldId id="517" r:id="rId20"/>
    <p:sldId id="496" r:id="rId21"/>
    <p:sldId id="511" r:id="rId22"/>
    <p:sldId id="584" r:id="rId23"/>
    <p:sldId id="514" r:id="rId24"/>
    <p:sldId id="571" r:id="rId25"/>
    <p:sldId id="556" r:id="rId26"/>
    <p:sldId id="557" r:id="rId27"/>
    <p:sldId id="573" r:id="rId28"/>
    <p:sldId id="575" r:id="rId29"/>
    <p:sldId id="558" r:id="rId30"/>
    <p:sldId id="559" r:id="rId31"/>
    <p:sldId id="580" r:id="rId32"/>
    <p:sldId id="578" r:id="rId33"/>
    <p:sldId id="572" r:id="rId34"/>
    <p:sldId id="579" r:id="rId35"/>
    <p:sldId id="581" r:id="rId36"/>
    <p:sldId id="564" r:id="rId37"/>
    <p:sldId id="563" r:id="rId38"/>
    <p:sldId id="561" r:id="rId39"/>
    <p:sldId id="560" r:id="rId40"/>
    <p:sldId id="577" r:id="rId41"/>
    <p:sldId id="576" r:id="rId42"/>
    <p:sldId id="485" r:id="rId43"/>
    <p:sldId id="570" r:id="rId44"/>
  </p:sldIdLst>
  <p:sldSz cx="9144000" cy="6858000" type="screen4x3"/>
  <p:notesSz cx="6934200" cy="90805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CC"/>
    <a:srgbClr val="008000"/>
    <a:srgbClr val="B2B2B2"/>
    <a:srgbClr val="FF9933"/>
    <a:srgbClr val="FFCC66"/>
    <a:srgbClr val="987654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94683" autoAdjust="0"/>
  </p:normalViewPr>
  <p:slideViewPr>
    <p:cSldViewPr>
      <p:cViewPr>
        <p:scale>
          <a:sx n="66" d="100"/>
          <a:sy n="66" d="100"/>
        </p:scale>
        <p:origin x="-2080" y="-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2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180" tIns="45590" rIns="91180" bIns="45590" numCol="1" anchor="ctr" anchorCtr="0" compatLnSpc="1">
            <a:prstTxWarp prst="textNoShape">
              <a:avLst/>
            </a:prstTxWarp>
          </a:bodyPr>
          <a:lstStyle>
            <a:lvl1pPr algn="l" defTabSz="911225" rtl="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52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180" tIns="45590" rIns="91180" bIns="45590" numCol="1" anchor="ctr" anchorCtr="0" compatLnSpc="1">
            <a:prstTxWarp prst="textNoShape">
              <a:avLst/>
            </a:prstTxWarp>
          </a:bodyPr>
          <a:lstStyle>
            <a:lvl1pPr algn="r" defTabSz="911225" rtl="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48700"/>
            <a:ext cx="3005138" cy="452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180" tIns="45590" rIns="91180" bIns="45590" numCol="1" anchor="b" anchorCtr="0" compatLnSpc="1">
            <a:prstTxWarp prst="textNoShape">
              <a:avLst/>
            </a:prstTxWarp>
          </a:bodyPr>
          <a:lstStyle>
            <a:lvl1pPr algn="l" defTabSz="911225" rtl="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648700"/>
            <a:ext cx="3005137" cy="452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180" tIns="45590" rIns="91180" bIns="45590" numCol="1" anchor="b" anchorCtr="0" compatLnSpc="1">
            <a:prstTxWarp prst="textNoShape">
              <a:avLst/>
            </a:prstTxWarp>
          </a:bodyPr>
          <a:lstStyle>
            <a:lvl1pPr defTabSz="911225" rtl="0" eaLnBrk="0" hangingPunct="0">
              <a:defRPr sz="1200"/>
            </a:lvl1pPr>
          </a:lstStyle>
          <a:p>
            <a:fld id="{6F04364C-F83D-5C4F-9FB8-2E68FB6DEC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97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180" tIns="45590" rIns="91180" bIns="45590" numCol="1" anchor="ctr" anchorCtr="0" compatLnSpc="1">
            <a:prstTxWarp prst="textNoShape">
              <a:avLst/>
            </a:prstTxWarp>
          </a:bodyPr>
          <a:lstStyle>
            <a:lvl1pPr algn="l" defTabSz="911225" rtl="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180" tIns="45590" rIns="91180" bIns="45590" numCol="1" anchor="ctr" anchorCtr="0" compatLnSpc="1">
            <a:prstTxWarp prst="textNoShape">
              <a:avLst/>
            </a:prstTxWarp>
          </a:bodyPr>
          <a:lstStyle>
            <a:lvl1pPr algn="r" defTabSz="911225" rtl="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81038"/>
            <a:ext cx="4540250" cy="340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13238"/>
            <a:ext cx="5086350" cy="408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180" tIns="45590" rIns="91180" bIns="455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6475"/>
            <a:ext cx="30051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180" tIns="45590" rIns="91180" bIns="45590" numCol="1" anchor="b" anchorCtr="0" compatLnSpc="1">
            <a:prstTxWarp prst="textNoShape">
              <a:avLst/>
            </a:prstTxWarp>
          </a:bodyPr>
          <a:lstStyle>
            <a:lvl1pPr algn="l" defTabSz="911225" rtl="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626475"/>
            <a:ext cx="30051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180" tIns="45590" rIns="91180" bIns="45590" numCol="1" anchor="b" anchorCtr="0" compatLnSpc="1">
            <a:prstTxWarp prst="textNoShape">
              <a:avLst/>
            </a:prstTxWarp>
          </a:bodyPr>
          <a:lstStyle>
            <a:lvl1pPr defTabSz="911225" rtl="0" eaLnBrk="0" hangingPunct="0">
              <a:defRPr sz="1200"/>
            </a:lvl1pPr>
          </a:lstStyle>
          <a:p>
            <a:fld id="{BA07463C-23B5-564D-B79B-6D37508812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359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ar-sa">
              <a:latin typeface="Times New Roman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250BF62-B422-2F45-AFC3-CAE53503B4F8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ar-sa">
              <a:latin typeface="Times New Roman" charset="0"/>
              <a:cs typeface="Arial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0CA6D6B-FAFD-494E-BCB2-781840C6A2C7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ar-sa">
              <a:latin typeface="Times New Roman" charset="0"/>
              <a:cs typeface="Arial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DB7151F-D497-9D44-9E27-6D9034E14DEA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ar-sa">
              <a:latin typeface="Times New Roman" charset="0"/>
              <a:cs typeface="Arial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E879AC9-BEB0-E54E-BCCB-E8F2DD9126AC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ar-sa">
              <a:latin typeface="Times New Roman" charset="0"/>
              <a:cs typeface="Arial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6B5C095-D1B5-8E44-8576-21BC75ECD663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ar-sa">
              <a:latin typeface="Times New Roman" charset="0"/>
              <a:cs typeface="Arial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803D556-AA04-7943-AD72-AB0A9E01AC17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ar-sa">
              <a:latin typeface="Times New Roman" charset="0"/>
              <a:cs typeface="Arial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CA7FC8F-417A-D24E-ACCA-2A039CDDA404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ar-sa">
              <a:latin typeface="Times New Roman" charset="0"/>
              <a:cs typeface="Arial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DE97AE5-F85B-6244-938D-D7FC3600C0C6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F4C0B65-2F8F-064F-9F62-902B3205863E}" type="slidenum">
              <a:rPr lang="en-US"/>
              <a:pPr/>
              <a:t>17</a:t>
            </a:fld>
            <a:endParaRPr lang="en-US"/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ar-sa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1E2F42C-231E-F24C-B6F2-7634C3B8F86E}" type="slidenum">
              <a:rPr lang="en-US"/>
              <a:pPr/>
              <a:t>18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ar-sa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22CFF65-DC8D-2D47-B560-67967E47E867}" type="slidenum">
              <a:rPr lang="en-US"/>
              <a:pPr/>
              <a:t>19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ar-sa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ar-sa">
              <a:latin typeface="Times New Roman" charset="0"/>
              <a:cs typeface="Arial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FC3B3AC-AD26-0E41-8E15-1EE4EAFD90ED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7E81E9B-E12F-B84E-BFBA-DE5A432FF79A}" type="slidenum">
              <a:rPr lang="en-US"/>
              <a:pPr/>
              <a:t>20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ar-sa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0F607D3-121D-6A47-9099-33EB09BDDE3F}" type="slidenum">
              <a:rPr lang="en-US"/>
              <a:pPr/>
              <a:t>21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ar-sa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28D2F4E-A840-DF4E-A87D-25F9FAF68615}" type="slidenum">
              <a:rPr lang="en-US"/>
              <a:pPr/>
              <a:t>23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ar-sa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ar-sa">
              <a:latin typeface="Times New Roman" charset="0"/>
              <a:cs typeface="Arial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7184A81-E61A-0446-8DB9-32CCC50FA5F9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ar-sa">
              <a:latin typeface="Times New Roman" charset="0"/>
              <a:cs typeface="Arial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D23EEBB-2C46-B049-9898-C776B79FDC27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457FC3A-56A2-CC4D-9F2D-EDA73C893565}" type="slidenum">
              <a:rPr lang="en-US"/>
              <a:pPr/>
              <a:t>26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ar-sa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ar-sa">
              <a:latin typeface="Times New Roman" charset="0"/>
              <a:cs typeface="Arial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8C0069A-066B-B144-8A56-404E2219182D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ar-sa">
              <a:latin typeface="Times New Roman" charset="0"/>
              <a:cs typeface="Arial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F491F89-50B5-5F45-899E-551D966D6F5F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112D8F0-EC0C-F14D-B256-29D457266A3A}" type="slidenum">
              <a:rPr lang="en-US"/>
              <a:pPr/>
              <a:t>29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ar-sa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11552AF-10A9-AE4B-92A2-B0921A38E193}" type="slidenum">
              <a:rPr lang="en-US"/>
              <a:pPr/>
              <a:t>30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ar-sa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ar-sa">
              <a:latin typeface="Times New Roman" charset="0"/>
              <a:cs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36D3115-4D61-9A4C-A5B9-F2FDBC56BFE9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ar-sa">
              <a:latin typeface="Times New Roman" charset="0"/>
              <a:cs typeface="Arial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547EDAD-8DBE-C54D-9B9E-5E85E1D3221F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ar-sa">
              <a:latin typeface="Times New Roman" charset="0"/>
              <a:cs typeface="Arial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BE6746E-EE40-2E43-ABB7-B05106785F94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ar-sa">
              <a:latin typeface="Times New Roman" charset="0"/>
              <a:cs typeface="Arial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C8C21F5-2FF3-D14A-8515-B5D795845E17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ar-sa">
              <a:latin typeface="Times New Roman" charset="0"/>
              <a:cs typeface="Arial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9A27D79-AF38-F744-8C6F-F604E64DF759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ar-sa">
              <a:latin typeface="Times New Roman" charset="0"/>
              <a:cs typeface="Arial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5C7F12C-B80D-424D-B046-C6D738F0A759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D962BA5-A431-2F46-AFC5-CD611137C119}" type="slidenum">
              <a:rPr lang="en-US"/>
              <a:pPr/>
              <a:t>36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ar-sa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B51C1A5-2A11-2440-A667-F3A2BDF98724}" type="slidenum">
              <a:rPr lang="en-US"/>
              <a:pPr/>
              <a:t>37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ar-sa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42C8FA6-29C7-3842-8DC2-E6036C531BDD}" type="slidenum">
              <a:rPr lang="en-US"/>
              <a:pPr/>
              <a:t>38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ar-sa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1F964F7-3F02-EE46-88CE-B6C8DF26026D}" type="slidenum">
              <a:rPr lang="en-US"/>
              <a:pPr/>
              <a:t>39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ar-sa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ar-sa">
              <a:latin typeface="Times New Roman" charset="0"/>
              <a:cs typeface="Arial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CAD734E-A5F1-8746-BA08-1890CA5377DD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ar-sa">
              <a:latin typeface="Times New Roman" charset="0"/>
              <a:cs typeface="Arial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3B6877E-F5F6-9946-A515-D6AED412C82F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ar-sa">
              <a:latin typeface="Times New Roman" charset="0"/>
              <a:cs typeface="Arial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91EB7F8-0368-4D4A-A142-5C7EABC029CD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FDC6C36-B4AD-824D-9510-67C86D93F06F}" type="slidenum">
              <a:rPr lang="en-US"/>
              <a:pPr/>
              <a:t>42</a:t>
            </a:fld>
            <a:endParaRPr lang="en-US"/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318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ar-sa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ar-sa">
              <a:latin typeface="Times New Roman" charset="0"/>
              <a:cs typeface="Arial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104080F-3569-0B4D-BF81-9415C63F484A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ar-sa">
              <a:latin typeface="Times New Roman" charset="0"/>
              <a:cs typeface="Arial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615C766-816D-0C4F-95E0-CA7E68B23DAD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ar-sa">
              <a:latin typeface="Times New Roman" charset="0"/>
              <a:cs typeface="Arial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71415D3-CECF-3240-9997-1D409C14FD07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75829DA-95BD-134C-924F-0DE73EE0BEF7}" type="slidenum">
              <a:rPr lang="en-US"/>
              <a:pPr/>
              <a:t>7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ar-sa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ar-sa">
              <a:latin typeface="Times New Roman" charset="0"/>
              <a:cs typeface="Arial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73D63B4-8DD5-3745-BDAC-6488A14ACFA3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ar-sa">
              <a:latin typeface="Times New Roman" charset="0"/>
              <a:cs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defTabSz="911225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DF4B823-98C5-5D45-B515-08A977E1753B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1066 h 1331"/>
              <a:gd name="T2" fmla="*/ 0 w 5760"/>
              <a:gd name="T3" fmla="*/ 1331 h 1331"/>
              <a:gd name="T4" fmla="*/ 5760 w 5760"/>
              <a:gd name="T5" fmla="*/ 1331 h 1331"/>
              <a:gd name="T6" fmla="*/ 5760 w 5760"/>
              <a:gd name="T7" fmla="*/ 0 h 1331"/>
              <a:gd name="T8" fmla="*/ 0 w 5760"/>
              <a:gd name="T9" fmla="*/ 106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>
            <a:noFill/>
          </a:ln>
          <a:effectLst>
            <a:outerShdw blurRad="63500" dist="44450" dir="16200000" algn="ctr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T0" fmla="*/ 3038475 w 1914"/>
              <a:gd name="T1" fmla="*/ 14258 h 4329"/>
              <a:gd name="T2" fmla="*/ 3038475 w 1914"/>
              <a:gd name="T3" fmla="*/ 6858000 h 4329"/>
              <a:gd name="T4" fmla="*/ 323850 w 1914"/>
              <a:gd name="T5" fmla="*/ 6854832 h 4329"/>
              <a:gd name="T6" fmla="*/ 0 w 1914"/>
              <a:gd name="T7" fmla="*/ 0 h 4329"/>
              <a:gd name="T8" fmla="*/ 3038475 w 1914"/>
              <a:gd name="T9" fmla="*/ 1425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>
            <a:noFill/>
          </a:ln>
          <a:effectLst>
            <a:outerShdw blurRad="63500" dist="50800" dir="10800000" algn="ctr" rotWithShape="0">
              <a:srgbClr val="00000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B7FB2-D3C4-184E-8FAE-85FB9B3762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27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58E47-CBD9-454C-906E-28BDCF7CCE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7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9134E-C797-F343-B638-2585CB512B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6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BC289-A28E-9A4E-8D76-A59BE1EB60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2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1066 h 1331"/>
              <a:gd name="T2" fmla="*/ 0 w 5760"/>
              <a:gd name="T3" fmla="*/ 1331 h 1331"/>
              <a:gd name="T4" fmla="*/ 5760 w 5760"/>
              <a:gd name="T5" fmla="*/ 1331 h 1331"/>
              <a:gd name="T6" fmla="*/ 5760 w 5760"/>
              <a:gd name="T7" fmla="*/ 0 h 1331"/>
              <a:gd name="T8" fmla="*/ 0 w 5760"/>
              <a:gd name="T9" fmla="*/ 106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>
            <a:noFill/>
          </a:ln>
          <a:effectLst>
            <a:outerShdw blurRad="63500" dist="44450" dir="16200000" algn="ctr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T0" fmla="*/ 3038475 w 1914"/>
              <a:gd name="T1" fmla="*/ 14258 h 4329"/>
              <a:gd name="T2" fmla="*/ 3038475 w 1914"/>
              <a:gd name="T3" fmla="*/ 6858000 h 4329"/>
              <a:gd name="T4" fmla="*/ 323850 w 1914"/>
              <a:gd name="T5" fmla="*/ 6854832 h 4329"/>
              <a:gd name="T6" fmla="*/ 0 w 1914"/>
              <a:gd name="T7" fmla="*/ 0 h 4329"/>
              <a:gd name="T8" fmla="*/ 3038475 w 1914"/>
              <a:gd name="T9" fmla="*/ 1425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>
            <a:noFill/>
          </a:ln>
          <a:effectLst>
            <a:outerShdw blurRad="63500" dist="50800" dir="10800000" algn="ctr" rotWithShape="0">
              <a:srgbClr val="00000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ADF0C-E8CA-F24F-831D-FB6C8C09B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97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9D0CB-21E0-F54F-9541-A326475A95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3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60038-3F25-EC4B-A3F8-1695B260F9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6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EE881-F2F5-0142-9521-F5AFAB774D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9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D1C8A-13C7-AC43-89D1-FDA3CA382F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4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92EFF910-2A32-C544-BE6A-D848F36103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1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77E8B-9C69-E74F-89BD-6F0BD6D5DD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5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1066 h 1331"/>
              <a:gd name="T2" fmla="*/ 0 w 5760"/>
              <a:gd name="T3" fmla="*/ 1331 h 1331"/>
              <a:gd name="T4" fmla="*/ 5760 w 5760"/>
              <a:gd name="T5" fmla="*/ 1331 h 1331"/>
              <a:gd name="T6" fmla="*/ 5760 w 5760"/>
              <a:gd name="T7" fmla="*/ 0 h 1331"/>
              <a:gd name="T8" fmla="*/ 0 w 5760"/>
              <a:gd name="T9" fmla="*/ 106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>
            <a:noFill/>
          </a:ln>
          <a:effectLst>
            <a:outerShdw blurRad="63500" dist="44450" dir="16200000" algn="ctr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828800 w 1914"/>
              <a:gd name="T1" fmla="*/ 14258 h 4329"/>
              <a:gd name="T2" fmla="*/ 1828800 w 1914"/>
              <a:gd name="T3" fmla="*/ 6858000 h 4329"/>
              <a:gd name="T4" fmla="*/ 194919 w 1914"/>
              <a:gd name="T5" fmla="*/ 6854832 h 4329"/>
              <a:gd name="T6" fmla="*/ 0 w 1914"/>
              <a:gd name="T7" fmla="*/ 0 h 4329"/>
              <a:gd name="T8" fmla="*/ 1828800 w 1914"/>
              <a:gd name="T9" fmla="*/ 14258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>
            <a:noFill/>
          </a:ln>
          <a:effectLst>
            <a:outerShdw blurRad="63500" dist="50800" dir="10800000" algn="ctr" rotWithShape="0">
              <a:srgbClr val="00000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rtl="0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rtl="0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rtl="0">
              <a:defRPr sz="1000">
                <a:solidFill>
                  <a:srgbClr val="B6B6B6"/>
                </a:solidFill>
              </a:defRPr>
            </a:lvl1pPr>
          </a:lstStyle>
          <a:p>
            <a:fld id="{5694A1A7-0F29-1642-8D55-A9320DE938F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10" descr="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0" y="6140450"/>
            <a:ext cx="6953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49" r:id="rId2"/>
    <p:sldLayoutId id="2147483856" r:id="rId3"/>
    <p:sldLayoutId id="2147483850" r:id="rId4"/>
    <p:sldLayoutId id="2147483857" r:id="rId5"/>
    <p:sldLayoutId id="2147483851" r:id="rId6"/>
    <p:sldLayoutId id="2147483852" r:id="rId7"/>
    <p:sldLayoutId id="2147483858" r:id="rId8"/>
    <p:sldLayoutId id="2147483859" r:id="rId9"/>
    <p:sldLayoutId id="2147483853" r:id="rId10"/>
    <p:sldLayoutId id="21474838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"/>
        <a:defRPr sz="30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90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1214414" y="428604"/>
            <a:ext cx="6480048" cy="230124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800" smtClean="0">
                <a:ea typeface="+mj-ea"/>
              </a:rPr>
              <a:t>MUSCULOSKELETAL BLOCK</a:t>
            </a:r>
            <a:br>
              <a:rPr sz="4800" smtClean="0">
                <a:ea typeface="+mj-ea"/>
              </a:rPr>
            </a:br>
            <a:r>
              <a:rPr sz="31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Pathology</a:t>
            </a:r>
            <a:r>
              <a:rPr sz="4800" smtClean="0">
                <a:ea typeface="+mj-ea"/>
              </a:rPr>
              <a:t/>
            </a:r>
            <a:br>
              <a:rPr sz="4800" smtClean="0">
                <a:ea typeface="+mj-ea"/>
              </a:rPr>
            </a:br>
            <a:r>
              <a:rPr sz="4800" smtClean="0">
                <a:ea typeface="+mj-ea"/>
              </a:rPr>
              <a:t/>
            </a:r>
            <a:br>
              <a:rPr sz="4800" smtClean="0">
                <a:ea typeface="+mj-ea"/>
              </a:rPr>
            </a:br>
            <a:r>
              <a:rPr sz="4800" smtClean="0">
                <a:ea typeface="+mj-ea"/>
              </a:rPr>
              <a:t> </a:t>
            </a:r>
            <a:r>
              <a:rPr smtClean="0">
                <a:ea typeface="+mj-ea"/>
              </a:rPr>
              <a:t>Disease of Joints</a:t>
            </a:r>
          </a:p>
        </p:txBody>
      </p:sp>
      <p:sp>
        <p:nvSpPr>
          <p:cNvPr id="7171" name="Subtitle 4"/>
          <p:cNvSpPr>
            <a:spLocks noGrp="1"/>
          </p:cNvSpPr>
          <p:nvPr>
            <p:ph type="subTitle" idx="1"/>
          </p:nvPr>
        </p:nvSpPr>
        <p:spPr>
          <a:xfrm>
            <a:off x="785813" y="4143375"/>
            <a:ext cx="6480175" cy="1752600"/>
          </a:xfrm>
        </p:spPr>
        <p:txBody>
          <a:bodyPr/>
          <a:lstStyle/>
          <a:p>
            <a:pPr algn="ctr" eaLnBrk="1" hangingPunct="1"/>
            <a:r>
              <a:rPr lang="en-US">
                <a:latin typeface="Arial" charset="0"/>
              </a:rPr>
              <a:t>Dr. Maha Arafah</a:t>
            </a:r>
          </a:p>
          <a:p>
            <a:pPr algn="ctr" eaLnBrk="1" hangingPunct="1"/>
            <a:r>
              <a:rPr lang="en-US">
                <a:latin typeface="Arial" charset="0"/>
              </a:rPr>
              <a:t>Dr. Abdulmalik Alsheikh, MD, FRCPC</a:t>
            </a:r>
          </a:p>
          <a:p>
            <a:pPr eaLnBrk="1" hangingPunct="1"/>
            <a:endParaRPr lang="ar-sa">
              <a:latin typeface="Arial" charset="0"/>
              <a:cs typeface="Tahoma" charset="0"/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500438" y="3786188"/>
            <a:ext cx="1133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Jan 2012</a:t>
            </a:r>
            <a:endParaRPr lang="ar-s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ea typeface="+mj-ea"/>
              </a:rPr>
              <a:t>Osteoarthritis</a:t>
            </a:r>
            <a:br>
              <a:rPr lang="en-US" sz="3600" b="1" dirty="0" smtClean="0">
                <a:ea typeface="+mj-ea"/>
              </a:rPr>
            </a:br>
            <a:r>
              <a:rPr lang="en-US" sz="3600" b="1" dirty="0" smtClean="0">
                <a:solidFill>
                  <a:srgbClr val="FFFF00"/>
                </a:solidFill>
                <a:ea typeface="+mj-ea"/>
              </a:rPr>
              <a:t>Types</a:t>
            </a:r>
            <a:endParaRPr lang="en-US" sz="3600" dirty="0" smtClean="0">
              <a:solidFill>
                <a:srgbClr val="FFFF00"/>
              </a:solidFill>
              <a:ea typeface="+mj-ea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28625" y="1500188"/>
            <a:ext cx="8229600" cy="4525962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Primary osteoarthritis</a:t>
            </a:r>
          </a:p>
          <a:p>
            <a:pPr eaLnBrk="1" hangingPunct="1"/>
            <a:endParaRPr lang="en-US" sz="2800">
              <a:latin typeface="Arial" charset="0"/>
            </a:endParaRPr>
          </a:p>
          <a:p>
            <a:pPr eaLnBrk="1" hangingPunct="1"/>
            <a:endParaRPr lang="en-US" sz="2800">
              <a:latin typeface="Arial" charset="0"/>
            </a:endParaRPr>
          </a:p>
          <a:p>
            <a:pPr eaLnBrk="1" hangingPunct="1"/>
            <a:endParaRPr lang="en-US" sz="2800">
              <a:latin typeface="Arial" charset="0"/>
            </a:endParaRPr>
          </a:p>
          <a:p>
            <a:pPr eaLnBrk="1" hangingPunct="1"/>
            <a:r>
              <a:rPr lang="en-US" sz="2800">
                <a:latin typeface="Arial" charset="0"/>
              </a:rPr>
              <a:t>Secondary osteoarthritis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ea typeface="+mj-ea"/>
              </a:rPr>
              <a:t>Osteoarthritis</a:t>
            </a:r>
            <a:br>
              <a:rPr lang="en-US" sz="3600" b="1" dirty="0" smtClean="0">
                <a:ea typeface="+mj-ea"/>
              </a:rPr>
            </a:br>
            <a:r>
              <a:rPr lang="en-US" sz="3600" b="1" dirty="0" smtClean="0">
                <a:solidFill>
                  <a:srgbClr val="FFFF00"/>
                </a:solidFill>
                <a:ea typeface="+mj-ea"/>
              </a:rPr>
              <a:t>Types</a:t>
            </a:r>
            <a:endParaRPr lang="en-US" sz="3600" dirty="0" smtClean="0">
              <a:solidFill>
                <a:srgbClr val="FFFF00"/>
              </a:solidFill>
              <a:ea typeface="+mj-ea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28625" y="1500188"/>
            <a:ext cx="8229600" cy="4525962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Primary osteoarthritis:</a:t>
            </a:r>
          </a:p>
          <a:p>
            <a:pPr lvl="1" eaLnBrk="1" hangingPunct="1"/>
            <a:r>
              <a:rPr lang="en-US" sz="3200">
                <a:latin typeface="Arial" charset="0"/>
              </a:rPr>
              <a:t>appears insidiously with age and without apparent initiating cause</a:t>
            </a:r>
            <a:r>
              <a:rPr lang="en-US" sz="3600">
                <a:latin typeface="Arial" charset="0"/>
              </a:rPr>
              <a:t> </a:t>
            </a:r>
          </a:p>
          <a:p>
            <a:pPr lvl="1" eaLnBrk="1" hangingPunct="1"/>
            <a:r>
              <a:rPr lang="en-US" sz="3200">
                <a:latin typeface="Arial" charset="0"/>
              </a:rPr>
              <a:t> usually affecting only a few joints</a:t>
            </a:r>
            <a:endParaRPr lang="en-US" sz="2400">
              <a:latin typeface="Arial" charset="0"/>
            </a:endParaRPr>
          </a:p>
          <a:p>
            <a:pPr eaLnBrk="1" hangingPunct="1"/>
            <a:r>
              <a:rPr lang="en-US" sz="2800">
                <a:latin typeface="Arial" charset="0"/>
              </a:rPr>
              <a:t>Secondary osteoarthritis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ea typeface="+mj-ea"/>
              </a:rPr>
              <a:t>Osteoarthritis</a:t>
            </a:r>
            <a:br>
              <a:rPr lang="en-US" sz="3600" b="1" dirty="0" smtClean="0">
                <a:ea typeface="+mj-ea"/>
              </a:rPr>
            </a:br>
            <a:r>
              <a:rPr lang="en-US" sz="3600" b="1" dirty="0" smtClean="0">
                <a:solidFill>
                  <a:srgbClr val="FFFF00"/>
                </a:solidFill>
                <a:ea typeface="+mj-ea"/>
              </a:rPr>
              <a:t>Types</a:t>
            </a:r>
            <a:endParaRPr lang="en-US" sz="3600" dirty="0" smtClean="0">
              <a:solidFill>
                <a:srgbClr val="FFFF00"/>
              </a:solidFill>
              <a:ea typeface="+mj-ea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28625" y="1500188"/>
            <a:ext cx="8229600" cy="4525962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Primary osteoarthritis:</a:t>
            </a:r>
          </a:p>
          <a:p>
            <a:pPr eaLnBrk="1" hangingPunct="1"/>
            <a:r>
              <a:rPr lang="en-US" sz="2800">
                <a:latin typeface="Arial" charset="0"/>
              </a:rPr>
              <a:t>Secondary osteoarthritis:</a:t>
            </a:r>
          </a:p>
          <a:p>
            <a:pPr lvl="1" eaLnBrk="1" hangingPunct="1"/>
            <a:r>
              <a:rPr lang="en-US" sz="3200"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some predisposing condition, such as previous traumatic injury, developmental deformity, or underlying systemic disease such as diabetes, ochronosis, hemochromatosis, or marked obesity</a:t>
            </a:r>
          </a:p>
          <a:p>
            <a:pPr lvl="1" eaLnBrk="1" hangingPunct="1"/>
            <a:r>
              <a:rPr lang="en-US" sz="2400">
                <a:latin typeface="Arial" charset="0"/>
              </a:rPr>
              <a:t>Secondary osteoarthritis affect young</a:t>
            </a:r>
          </a:p>
          <a:p>
            <a:pPr lvl="1" eaLnBrk="1" hangingPunct="1"/>
            <a:r>
              <a:rPr lang="en-US" sz="2400">
                <a:latin typeface="Arial" charset="0"/>
              </a:rPr>
              <a:t>often involves one or several predisposed joints</a:t>
            </a:r>
          </a:p>
          <a:p>
            <a:pPr lvl="1" eaLnBrk="1" hangingPunct="1"/>
            <a:r>
              <a:rPr lang="en-US" sz="2400">
                <a:latin typeface="Arial" charset="0"/>
              </a:rPr>
              <a:t>less than 5% of cases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sz="3600">
                <a:latin typeface="Franklin Gothic Book" charset="0"/>
              </a:rPr>
              <a:t>Osteoarthritis</a:t>
            </a:r>
            <a:br>
              <a:rPr lang="en-US" sz="3600">
                <a:latin typeface="Franklin Gothic Book" charset="0"/>
              </a:rPr>
            </a:br>
            <a:r>
              <a:rPr lang="en-US" sz="3200">
                <a:solidFill>
                  <a:srgbClr val="FFFF00"/>
                </a:solidFill>
                <a:latin typeface="Franklin Gothic Book" charset="0"/>
              </a:rPr>
              <a:t>Common sites</a:t>
            </a:r>
            <a:r>
              <a:rPr lang="en-US" sz="3600">
                <a:latin typeface="Franklin Gothic Book" charset="0"/>
              </a:rPr>
              <a:t/>
            </a:r>
            <a:br>
              <a:rPr lang="en-US" sz="3600">
                <a:latin typeface="Franklin Gothic Book" charset="0"/>
              </a:rPr>
            </a:br>
            <a:endParaRPr lang="en-US" sz="3600">
              <a:latin typeface="Franklin Gothic Book" charset="0"/>
            </a:endParaRPr>
          </a:p>
        </p:txBody>
      </p:sp>
      <p:pic>
        <p:nvPicPr>
          <p:cNvPr id="19459" name="Picture 2" descr="C:\Users\Dr.Maha\Documents\Downloads\bone pathology\osteoarthritis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428750"/>
            <a:ext cx="5595938" cy="3643313"/>
          </a:xfrm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14375" y="5143500"/>
            <a:ext cx="69945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/>
              <a:t>usually one joint or same joint bilaterally</a:t>
            </a:r>
          </a:p>
          <a:p>
            <a:pPr algn="l" rtl="0" eaLnBrk="1" hangingPunct="1"/>
            <a:r>
              <a:rPr lang="en-US"/>
              <a:t>Gender has some influence; knees and hands are more commonly</a:t>
            </a:r>
          </a:p>
          <a:p>
            <a:pPr algn="l" rtl="0" eaLnBrk="1" hangingPunct="1"/>
            <a:r>
              <a:rPr lang="en-US"/>
              <a:t> affected in women,</a:t>
            </a:r>
          </a:p>
          <a:p>
            <a:pPr algn="l" rtl="0" eaLnBrk="1" hangingPunct="1"/>
            <a:r>
              <a:rPr lang="en-US"/>
              <a:t> whereas hips are more commonly affected in men.</a:t>
            </a:r>
            <a:endParaRPr lang="en-US" b="1"/>
          </a:p>
          <a:p>
            <a:pPr algn="l" rtl="0" eaLnBrk="1" hangingPunct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>
                <a:latin typeface="Franklin Gothic Book" charset="0"/>
              </a:rPr>
              <a:t> Osteoarthritis</a:t>
            </a:r>
            <a:endParaRPr lang="en-US" sz="3200">
              <a:latin typeface="Franklin Gothic Book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00063" y="1571625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The pathological changes involve:</a:t>
            </a:r>
          </a:p>
          <a:p>
            <a:pPr lvl="1" eaLnBrk="1" hangingPunct="1"/>
            <a:r>
              <a:rPr lang="en-US" sz="2400">
                <a:latin typeface="Arial" charset="0"/>
              </a:rPr>
              <a:t> cartilage</a:t>
            </a:r>
          </a:p>
          <a:p>
            <a:pPr lvl="1" eaLnBrk="1" hangingPunct="1"/>
            <a:r>
              <a:rPr lang="en-US" sz="2400">
                <a:latin typeface="Arial" charset="0"/>
              </a:rPr>
              <a:t> bone</a:t>
            </a:r>
          </a:p>
          <a:p>
            <a:pPr lvl="1" eaLnBrk="1" hangingPunct="1"/>
            <a:r>
              <a:rPr lang="en-US" sz="2400">
                <a:latin typeface="Arial" charset="0"/>
              </a:rPr>
              <a:t> synovium</a:t>
            </a:r>
          </a:p>
          <a:p>
            <a:pPr lvl="1" eaLnBrk="1" hangingPunct="1"/>
            <a:r>
              <a:rPr lang="en-US" sz="2400">
                <a:latin typeface="Arial" charset="0"/>
              </a:rPr>
              <a:t> joint capsule</a:t>
            </a:r>
          </a:p>
          <a:p>
            <a:pPr lvl="1" eaLnBrk="1" hangingPunct="1"/>
            <a:r>
              <a:rPr lang="en-US" sz="2400">
                <a:latin typeface="Arial" charset="0"/>
              </a:rPr>
              <a:t>with secondary effects on muscle </a:t>
            </a:r>
          </a:p>
          <a:p>
            <a:pPr lvl="1" eaLnBrk="1" hangingPunct="1"/>
            <a:endParaRPr lang="en-US">
              <a:latin typeface="Arial" charset="0"/>
            </a:endParaRPr>
          </a:p>
        </p:txBody>
      </p:sp>
      <p:pic>
        <p:nvPicPr>
          <p:cNvPr id="20484" name="Picture 1" descr="D:\SCContent\9780723434443\graphics\fullsize\M9780723434443-024-f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785938"/>
            <a:ext cx="2571750" cy="3865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sz="3600">
                <a:latin typeface="Franklin Gothic Book" charset="0"/>
              </a:rPr>
              <a:t>Osteoarthritis</a:t>
            </a:r>
            <a:br>
              <a:rPr lang="en-US" sz="3600">
                <a:latin typeface="Franklin Gothic Book" charset="0"/>
              </a:rPr>
            </a:br>
            <a:r>
              <a:rPr lang="en-US" sz="3600">
                <a:solidFill>
                  <a:srgbClr val="FFFF00"/>
                </a:solidFill>
                <a:latin typeface="Franklin Gothic Book" charset="0"/>
              </a:rPr>
              <a:t>Pathogenesis</a:t>
            </a:r>
          </a:p>
        </p:txBody>
      </p:sp>
      <p:pic>
        <p:nvPicPr>
          <p:cNvPr id="21507" name="Picture 2" descr="C:\Users\Dr.Maha\Documents\Downloads\bone pathology\Osteoarthritis 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9"/>
          <a:stretch>
            <a:fillRect/>
          </a:stretch>
        </p:blipFill>
        <p:spPr>
          <a:xfrm>
            <a:off x="4643438" y="1071563"/>
            <a:ext cx="3929062" cy="5214937"/>
          </a:xfrm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642938" y="1571625"/>
            <a:ext cx="3714750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000"/>
              <a:t>The early change: </a:t>
            </a:r>
            <a:r>
              <a:rPr lang="en-US" sz="2000" b="1"/>
              <a:t>destruction of articular cartilage</a:t>
            </a:r>
            <a:r>
              <a:rPr lang="en-US" sz="2000"/>
              <a:t>, which splits (fibrillation), becomes eroded, and leads to narrowing of the joint space on radiography. </a:t>
            </a:r>
          </a:p>
          <a:p>
            <a:pPr algn="l" rtl="0" eaLnBrk="1" hangingPunct="1"/>
            <a:endParaRPr lang="en-US" sz="2000"/>
          </a:p>
          <a:p>
            <a:pPr algn="l" rtl="0" eaLnBrk="1" hangingPunct="1"/>
            <a:r>
              <a:rPr lang="en-US" sz="2000"/>
              <a:t>There is inflammation and thickening of the joint capsule and synovium</a:t>
            </a:r>
          </a:p>
          <a:p>
            <a:pPr algn="l" rtl="0" eaLnBrk="1" hangingPunct="1"/>
            <a:endParaRPr lang="en-U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3200">
                <a:latin typeface="Franklin Gothic Book" charset="0"/>
              </a:rPr>
              <a:t>Osteoarthritis</a:t>
            </a:r>
            <a:br>
              <a:rPr lang="en-US" sz="3200">
                <a:latin typeface="Franklin Gothic Book" charset="0"/>
              </a:rPr>
            </a:br>
            <a:r>
              <a:rPr lang="en-US" sz="3200">
                <a:solidFill>
                  <a:srgbClr val="FFFF00"/>
                </a:solidFill>
                <a:latin typeface="Franklin Gothic Book" charset="0"/>
              </a:rPr>
              <a:t>Pathogenesis</a:t>
            </a:r>
            <a:endParaRPr lang="en-US">
              <a:latin typeface="Franklin Gothic Book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28625" y="1071563"/>
            <a:ext cx="6357938" cy="5500687"/>
          </a:xfrm>
        </p:spPr>
        <p:txBody>
          <a:bodyPr/>
          <a:lstStyle/>
          <a:p>
            <a:pPr eaLnBrk="1" hangingPunct="1">
              <a:buFont typeface="Wingdings 2" charset="0"/>
              <a:buNone/>
            </a:pPr>
            <a:endParaRPr lang="en-US" sz="2000">
              <a:latin typeface="Arial" charset="0"/>
            </a:endParaRPr>
          </a:p>
          <a:p>
            <a:pPr eaLnBrk="1" hangingPunct="1"/>
            <a:r>
              <a:rPr lang="en-US" sz="2000">
                <a:latin typeface="Arial" charset="0"/>
              </a:rPr>
              <a:t> With time, there is </a:t>
            </a:r>
            <a:r>
              <a:rPr lang="en-US" sz="2000" b="1">
                <a:latin typeface="Arial" charset="0"/>
              </a:rPr>
              <a:t>thickening of subarticular bone</a:t>
            </a:r>
            <a:r>
              <a:rPr lang="en-US" sz="2000">
                <a:latin typeface="Arial" charset="0"/>
              </a:rPr>
              <a:t> caused by constant friction of bone surfaces, leading to a highly polished bony articular surface (eburnation). </a:t>
            </a:r>
          </a:p>
          <a:p>
            <a:pPr eaLnBrk="1" hangingPunct="1"/>
            <a:r>
              <a:rPr lang="en-US" sz="2000" b="1">
                <a:latin typeface="Arial" charset="0"/>
              </a:rPr>
              <a:t>Small cysts</a:t>
            </a:r>
            <a:r>
              <a:rPr lang="en-US" sz="2000">
                <a:latin typeface="Arial" charset="0"/>
              </a:rPr>
              <a:t> develop in the bone beneath the abnormal articular surface. </a:t>
            </a:r>
          </a:p>
          <a:p>
            <a:pPr eaLnBrk="1" hangingPunct="1"/>
            <a:r>
              <a:rPr lang="en-US" sz="2000" b="1">
                <a:latin typeface="Arial" charset="0"/>
              </a:rPr>
              <a:t>Osteophytes</a:t>
            </a:r>
            <a:r>
              <a:rPr lang="en-US" sz="2000">
                <a:latin typeface="Arial" charset="0"/>
              </a:rPr>
              <a:t> form around the periphery of the joint by irregular outgrowths of bone.</a:t>
            </a:r>
          </a:p>
          <a:p>
            <a:pPr eaLnBrk="1" hangingPunct="1"/>
            <a:r>
              <a:rPr lang="en-US" sz="2000">
                <a:latin typeface="Arial" charset="0"/>
              </a:rPr>
              <a:t> There may be </a:t>
            </a:r>
            <a:r>
              <a:rPr lang="en-US" sz="2000" b="1">
                <a:latin typeface="Arial" charset="0"/>
              </a:rPr>
              <a:t>reactive thickening of the synovium</a:t>
            </a:r>
            <a:r>
              <a:rPr lang="en-US" sz="2000">
                <a:latin typeface="Arial" charset="0"/>
              </a:rPr>
              <a:t> due to inflammation caused by bone and cartilage debris. </a:t>
            </a:r>
          </a:p>
          <a:p>
            <a:pPr eaLnBrk="1" hangingPunct="1"/>
            <a:r>
              <a:rPr lang="en-US" sz="2000">
                <a:latin typeface="Arial" charset="0"/>
              </a:rPr>
              <a:t> </a:t>
            </a:r>
            <a:r>
              <a:rPr lang="en-US" sz="2000" b="1">
                <a:latin typeface="Arial" charset="0"/>
              </a:rPr>
              <a:t>Atrophy of muscle</a:t>
            </a:r>
            <a:r>
              <a:rPr lang="en-US" sz="2000">
                <a:latin typeface="Arial" charset="0"/>
              </a:rPr>
              <a:t> is caused by disuse following immobility of the diseased joint. </a:t>
            </a:r>
            <a:endParaRPr lang="en-US" sz="2800">
              <a:latin typeface="Arial" charset="0"/>
            </a:endParaRPr>
          </a:p>
        </p:txBody>
      </p:sp>
      <p:pic>
        <p:nvPicPr>
          <p:cNvPr id="22532" name="Picture 2" descr="C:\Users\Dr.Maha\Documents\Downloads\bone pathology\Osteoarthritis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1" b="7675"/>
          <a:stretch>
            <a:fillRect/>
          </a:stretch>
        </p:blipFill>
        <p:spPr bwMode="auto">
          <a:xfrm>
            <a:off x="6929438" y="1214438"/>
            <a:ext cx="1714500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D:\SCContent\9780723434443\graphics\fullsize\M9780723434443-024-f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8"/>
          <a:stretch>
            <a:fillRect/>
          </a:stretch>
        </p:blipFill>
        <p:spPr bwMode="auto">
          <a:xfrm>
            <a:off x="2714625" y="571500"/>
            <a:ext cx="6429375" cy="5500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ar-sa" sz="800">
              <a:cs typeface="Tahoma" charset="0"/>
            </a:endParaRP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0" y="1571625"/>
            <a:ext cx="292893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>
              <a:buFontTx/>
              <a:buAutoNum type="alphaLcParenBoth"/>
            </a:pPr>
            <a:r>
              <a:rPr lang="en-US" sz="1600"/>
              <a:t>a normal synovial joint </a:t>
            </a:r>
          </a:p>
          <a:p>
            <a:pPr algn="l" rtl="0" eaLnBrk="1" hangingPunct="1">
              <a:buFontTx/>
              <a:buAutoNum type="alphaLcParenBoth"/>
            </a:pPr>
            <a:r>
              <a:rPr lang="en-US" sz="1600"/>
              <a:t>early change in osteoarthritis</a:t>
            </a:r>
          </a:p>
          <a:p>
            <a:pPr algn="l" rtl="0" eaLnBrk="1" hangingPunct="1">
              <a:buFontTx/>
              <a:buAutoNum type="alphaLcParenBoth"/>
            </a:pPr>
            <a:r>
              <a:rPr lang="en-US" sz="1600"/>
              <a:t>Eburnation</a:t>
            </a:r>
          </a:p>
          <a:p>
            <a:pPr algn="l" rtl="0" eaLnBrk="1" hangingPunct="1">
              <a:buFontTx/>
              <a:buAutoNum type="alphaLcParenBoth"/>
            </a:pPr>
            <a:r>
              <a:rPr lang="en-US" sz="1600"/>
              <a:t>'Heberden's nodes (osteophytes on the interphalangeal joints of the fingers)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2786063" y="142875"/>
            <a:ext cx="436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b="1"/>
              <a:t>Pathological changes in osteoarthritis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77" descr="D:\SCContent\9781416029731\graphics\fullsize\S9781416029731-021-f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25" b="5263"/>
          <a:stretch>
            <a:fillRect/>
          </a:stretch>
        </p:blipFill>
        <p:spPr bwMode="auto">
          <a:xfrm>
            <a:off x="1000125" y="857250"/>
            <a:ext cx="6929438" cy="4833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267"/>
          <p:cNvSpPr txBox="1">
            <a:spLocks noChangeArrowheads="1"/>
          </p:cNvSpPr>
          <p:nvPr/>
        </p:nvSpPr>
        <p:spPr bwMode="auto">
          <a:xfrm>
            <a:off x="611188" y="5692775"/>
            <a:ext cx="7848600" cy="5842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n-US" sz="1600"/>
              <a:t>Osteoarthritis. </a:t>
            </a:r>
            <a:r>
              <a:rPr lang="en-US" sz="1600" b="1"/>
              <a:t>:</a:t>
            </a:r>
            <a:r>
              <a:rPr lang="en-US" sz="1600"/>
              <a:t> Histologic demonstration of the characteristic fibrillation of the articular cartilage. 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Franklin Gothic Book" charset="0"/>
              </a:rPr>
              <a:t>Cracking and fibrillation of cartilage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sa">
              <a:latin typeface="Arial" charset="0"/>
              <a:cs typeface="Tahoma" charset="0"/>
            </a:endParaRPr>
          </a:p>
        </p:txBody>
      </p:sp>
      <p:pic>
        <p:nvPicPr>
          <p:cNvPr id="25604" name="Picture 5" descr="04cart_crack_surf_lm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1915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Objectives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Know the pathogenesis and clinicopathologic features of osteoarthritis and rheumatoid arthritis.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77" descr="D:\SCContent\9781416029731\graphics\fullsize\S9781416029731-021-f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9" b="9264"/>
          <a:stretch>
            <a:fillRect/>
          </a:stretch>
        </p:blipFill>
        <p:spPr bwMode="auto">
          <a:xfrm>
            <a:off x="1000125" y="1214438"/>
            <a:ext cx="6697663" cy="441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267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ar-sa" sz="800">
              <a:cs typeface="Tahoma" charset="0"/>
            </a:endParaRPr>
          </a:p>
        </p:txBody>
      </p:sp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928688" y="5715000"/>
            <a:ext cx="657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/>
              <a:t>Severe osteoarthritis with 1, Eburnated articular surface exposing subchondral bone. 2, Subchondral cyst. 3, Residual articular cartilage.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sz="4400">
                <a:latin typeface="Franklin Gothic Book" charset="0"/>
              </a:rPr>
              <a:t>Osteoarthritis</a:t>
            </a:r>
            <a:br>
              <a:rPr lang="en-US" sz="4400">
                <a:latin typeface="Franklin Gothic Book" charset="0"/>
              </a:rPr>
            </a:br>
            <a:r>
              <a:rPr lang="en-US" sz="3600">
                <a:solidFill>
                  <a:srgbClr val="FFFF00"/>
                </a:solidFill>
                <a:latin typeface="Franklin Gothic Book" charset="0"/>
              </a:rPr>
              <a:t>Clinical features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428750"/>
            <a:ext cx="7467600" cy="4572000"/>
          </a:xfrm>
        </p:spPr>
        <p:txBody>
          <a:bodyPr/>
          <a:lstStyle/>
          <a:p>
            <a:pPr eaLnBrk="1" hangingPunct="1">
              <a:buFont typeface="Wingdings 2" charset="0"/>
              <a:buNone/>
            </a:pPr>
            <a:r>
              <a:rPr lang="en-US" sz="2000">
                <a:latin typeface="Arial" charset="0"/>
              </a:rPr>
              <a:t>An insidious disease predominantly affecting patients beginning in their 50s and 60s.</a:t>
            </a:r>
          </a:p>
          <a:p>
            <a:pPr eaLnBrk="1" hangingPunct="1"/>
            <a:r>
              <a:rPr lang="en-US" sz="2000">
                <a:latin typeface="Arial" charset="0"/>
              </a:rPr>
              <a:t> Characteristic symptoms include deep, aching pain exacerbated by use, morning stiffness and limited range of movement</a:t>
            </a:r>
          </a:p>
          <a:p>
            <a:pPr eaLnBrk="1" hangingPunct="1"/>
            <a:r>
              <a:rPr lang="en-US" sz="2000">
                <a:latin typeface="Arial" charset="0"/>
              </a:rPr>
              <a:t>Osteophyte impingement on spinal foramina can cause nerve root compression with radicular pain, muscle spasms, muscle atrophy, and neurologic deficits.</a:t>
            </a:r>
          </a:p>
          <a:p>
            <a:pPr eaLnBrk="1" hangingPunct="1"/>
            <a:r>
              <a:rPr lang="en-US" sz="2000">
                <a:latin typeface="Arial" charset="0"/>
              </a:rPr>
              <a:t> Heberden nodes in fingers of women only (osteophytes at DIP joints)</a:t>
            </a:r>
          </a:p>
          <a:p>
            <a:pPr eaLnBrk="1" hangingPunct="1"/>
            <a:r>
              <a:rPr lang="en-US" sz="2000">
                <a:latin typeface="Arial" charset="0"/>
              </a:rPr>
              <a:t>Loose bodies: may form if portion of articular cartilage breaks off</a:t>
            </a:r>
            <a:endParaRPr lang="en-US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Franklin Gothic Book" charset="0"/>
              </a:rPr>
              <a:t>Osteophyte</a:t>
            </a:r>
            <a:endParaRPr lang="ar-sa">
              <a:latin typeface="Franklin Gothic Book" charset="0"/>
              <a:cs typeface="Tahoma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>
              <a:latin typeface="Arial" charset="0"/>
              <a:cs typeface="Tahoma" charset="0"/>
            </a:endParaRPr>
          </a:p>
        </p:txBody>
      </p:sp>
      <p:pic>
        <p:nvPicPr>
          <p:cNvPr id="28676" name="Picture 2" descr="http://www.learningradiology.com/caseofweek/caseoftheweekpix2007-1/cow238ar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14438"/>
            <a:ext cx="47625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http://t3.gstatic.com/images?q=tbn:ANd9GcRp-BZcSJ8NKiQsROLw61vmPexzYy13Sp_DCYnTHiAuR9u8Uodl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642938"/>
            <a:ext cx="338296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Osteoarthritis</a:t>
            </a:r>
            <a:br>
              <a:rPr lang="en-US">
                <a:latin typeface="Franklin Gothic Book" charset="0"/>
              </a:rPr>
            </a:br>
            <a:r>
              <a:rPr lang="en-US" sz="3200">
                <a:solidFill>
                  <a:srgbClr val="FFFF00"/>
                </a:solidFill>
                <a:latin typeface="Franklin Gothic Book" charset="0"/>
              </a:rPr>
              <a:t>Summary</a:t>
            </a:r>
            <a:endParaRPr lang="en-US">
              <a:solidFill>
                <a:srgbClr val="FFFF00"/>
              </a:solidFill>
              <a:latin typeface="Franklin Gothic Book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Arial" charset="0"/>
              </a:rPr>
              <a:t> Incidence: </a:t>
            </a:r>
            <a:r>
              <a:rPr lang="en-US" sz="2400">
                <a:latin typeface="Arial" charset="0"/>
              </a:rPr>
              <a:t>common after 50 year</a:t>
            </a:r>
            <a:endParaRPr lang="en-US" sz="3200">
              <a:latin typeface="Arial" charset="0"/>
            </a:endParaRPr>
          </a:p>
          <a:p>
            <a:pPr eaLnBrk="1" hangingPunct="1"/>
            <a:r>
              <a:rPr lang="en-US" sz="3200">
                <a:latin typeface="Arial" charset="0"/>
              </a:rPr>
              <a:t> Primary and secondary types: 	</a:t>
            </a:r>
            <a:r>
              <a:rPr lang="en-US" sz="2400">
                <a:latin typeface="Arial" charset="0"/>
              </a:rPr>
              <a:t>underlying conditions</a:t>
            </a:r>
            <a:endParaRPr lang="en-US" sz="3200">
              <a:latin typeface="Arial" charset="0"/>
            </a:endParaRPr>
          </a:p>
          <a:p>
            <a:pPr eaLnBrk="1" hangingPunct="1"/>
            <a:r>
              <a:rPr lang="en-US" sz="3200">
                <a:latin typeface="Arial" charset="0"/>
              </a:rPr>
              <a:t> Pathogenesis: </a:t>
            </a:r>
            <a:r>
              <a:rPr lang="en-US" sz="2400">
                <a:latin typeface="Arial" charset="0"/>
              </a:rPr>
              <a:t>erosion of articular cartilage </a:t>
            </a:r>
            <a:endParaRPr lang="en-US" sz="3200">
              <a:latin typeface="Arial" charset="0"/>
            </a:endParaRPr>
          </a:p>
          <a:p>
            <a:pPr eaLnBrk="1" hangingPunct="1"/>
            <a:r>
              <a:rPr lang="en-US" sz="3200">
                <a:latin typeface="Arial" charset="0"/>
              </a:rPr>
              <a:t>Clinical features: </a:t>
            </a:r>
            <a:r>
              <a:rPr lang="en-US" sz="2400">
                <a:latin typeface="Arial" charset="0"/>
              </a:rPr>
              <a:t>pain and limitation of function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>
              <a:latin typeface="Franklin Gothic Book" charset="0"/>
              <a:cs typeface="Tahoma" charset="0"/>
            </a:endParaRPr>
          </a:p>
        </p:txBody>
      </p:sp>
      <p:pic>
        <p:nvPicPr>
          <p:cNvPr id="30723" name="Content Placeholder 3" descr="CIMG0015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0" y="285750"/>
            <a:ext cx="8191500" cy="614362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6480048" cy="2301240"/>
          </a:xfrm>
          <a:ln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defRPr/>
            </a:pPr>
            <a:r>
              <a:rPr sz="3200" smtClean="0">
                <a:ea typeface="+mj-ea"/>
              </a:rPr>
              <a:t>Definition</a:t>
            </a:r>
            <a:br>
              <a:rPr sz="3200" smtClean="0">
                <a:ea typeface="+mj-ea"/>
              </a:rPr>
            </a:br>
            <a:r>
              <a:rPr sz="3200" err="1" smtClean="0">
                <a:ea typeface="+mj-ea"/>
              </a:rPr>
              <a:t>aetiology</a:t>
            </a:r>
            <a:r>
              <a:rPr sz="3200" smtClean="0">
                <a:ea typeface="+mj-ea"/>
              </a:rPr>
              <a:t/>
            </a:r>
            <a:br>
              <a:rPr sz="3200" smtClean="0">
                <a:ea typeface="+mj-ea"/>
              </a:rPr>
            </a:br>
            <a:r>
              <a:rPr sz="3200" smtClean="0">
                <a:ea typeface="+mj-ea"/>
              </a:rPr>
              <a:t>pathological features </a:t>
            </a:r>
            <a:br>
              <a:rPr sz="3200" smtClean="0">
                <a:ea typeface="+mj-ea"/>
              </a:rPr>
            </a:br>
            <a:r>
              <a:rPr sz="3200" smtClean="0">
                <a:ea typeface="+mj-ea"/>
              </a:rPr>
              <a:t> clinical features </a:t>
            </a:r>
            <a:br>
              <a:rPr sz="3200" smtClean="0">
                <a:ea typeface="+mj-ea"/>
              </a:rPr>
            </a:br>
            <a:r>
              <a:rPr sz="3200" smtClean="0">
                <a:ea typeface="+mj-ea"/>
              </a:rPr>
              <a:t>radiological features</a:t>
            </a:r>
            <a:endParaRPr sz="3200">
              <a:ea typeface="+mj-ea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5813" y="1214438"/>
            <a:ext cx="6480175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b="1">
                <a:latin typeface="Arial" charset="0"/>
              </a:rPr>
              <a:t>Rheumatoid arthritis</a:t>
            </a:r>
            <a:r>
              <a:rPr lang="en-US" sz="4000" b="1">
                <a:latin typeface="Arial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642938"/>
            <a:ext cx="8229600" cy="1384300"/>
          </a:xfrm>
        </p:spPr>
        <p:txBody>
          <a:bodyPr/>
          <a:lstStyle/>
          <a:p>
            <a:pPr eaLnBrk="1" hangingPunct="1"/>
            <a:r>
              <a:rPr lang="en-US" b="1">
                <a:latin typeface="Franklin Gothic Book" charset="0"/>
              </a:rPr>
              <a:t>Rheumatoid arthritis</a:t>
            </a:r>
            <a:br>
              <a:rPr lang="en-US" b="1">
                <a:latin typeface="Franklin Gothic Book" charset="0"/>
              </a:rPr>
            </a:br>
            <a:r>
              <a:rPr lang="en-US" sz="3200">
                <a:solidFill>
                  <a:srgbClr val="FFFF00"/>
                </a:solidFill>
                <a:latin typeface="Franklin Gothic Book" charset="0"/>
              </a:rPr>
              <a:t>Definition</a:t>
            </a:r>
            <a:r>
              <a:rPr lang="en-US" sz="4800">
                <a:latin typeface="Franklin Gothic Book" charset="0"/>
              </a:rPr>
              <a:t/>
            </a:r>
            <a:br>
              <a:rPr lang="en-US" sz="4800">
                <a:latin typeface="Franklin Gothic Book" charset="0"/>
              </a:rPr>
            </a:br>
            <a:r>
              <a:rPr lang="en-US">
                <a:latin typeface="Franklin Gothic Book" charset="0"/>
              </a:rPr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714500"/>
            <a:ext cx="7467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Chronic systemic inflammatory disorder affecting synovial lining of joints, bursae and tendon sheaths; also skin, blood vessels, heart, lungs, muscles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Produces nonsuppurative proliferative synovitis, may progress to destruction of articular cartilage and joint ankylosis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1% of adults, 75% are women, peaks at ages 10-29 years; also menopausal women</a:t>
            </a:r>
            <a:endParaRPr lang="en-US" sz="24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>
              <a:latin typeface="Franklin Gothic Book" charset="0"/>
              <a:cs typeface="Tahoma" charset="0"/>
            </a:endParaRPr>
          </a:p>
        </p:txBody>
      </p:sp>
      <p:pic>
        <p:nvPicPr>
          <p:cNvPr id="33795" name="Picture 1" descr="D:\SCContent\9780723434443\graphics\fullsize\M9780723434443-025-f01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8" b="8887"/>
          <a:stretch>
            <a:fillRect/>
          </a:stretch>
        </p:blipFill>
        <p:spPr>
          <a:xfrm>
            <a:off x="2143125" y="428625"/>
            <a:ext cx="4462463" cy="6429375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7467600" cy="1143000"/>
          </a:xfrm>
        </p:spPr>
        <p:txBody>
          <a:bodyPr/>
          <a:lstStyle/>
          <a:p>
            <a:pPr eaLnBrk="1" hangingPunct="1"/>
            <a:r>
              <a:rPr lang="en-US" b="1">
                <a:latin typeface="Franklin Gothic Book" charset="0"/>
              </a:rPr>
              <a:t>Rheumatoid arthritis</a:t>
            </a:r>
            <a:br>
              <a:rPr lang="en-US" b="1">
                <a:latin typeface="Franklin Gothic Book" charset="0"/>
              </a:rPr>
            </a:br>
            <a:r>
              <a:rPr lang="en-US" sz="3200">
                <a:solidFill>
                  <a:srgbClr val="FFFF00"/>
                </a:solidFill>
                <a:latin typeface="Franklin Gothic Book" charset="0"/>
              </a:rPr>
              <a:t>Aetiology</a:t>
            </a:r>
            <a:endParaRPr lang="en-US">
              <a:latin typeface="Franklin Gothic Book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joint inflammation in RA is immunologically mediated</a:t>
            </a:r>
          </a:p>
          <a:p>
            <a:pPr eaLnBrk="1" hangingPunct="1"/>
            <a:r>
              <a:rPr lang="en-US">
                <a:latin typeface="Arial" charset="0"/>
              </a:rPr>
              <a:t>Genetic and environmental variables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Franklin Gothic Book" charset="0"/>
              </a:rPr>
              <a:t>Rheumatoid arthritis</a:t>
            </a:r>
            <a:br>
              <a:rPr lang="en-US" b="1">
                <a:latin typeface="Franklin Gothic Book" charset="0"/>
              </a:rPr>
            </a:br>
            <a:r>
              <a:rPr lang="en-US" sz="3200">
                <a:solidFill>
                  <a:srgbClr val="FFFF00"/>
                </a:solidFill>
                <a:latin typeface="Franklin Gothic Book" charset="0"/>
              </a:rPr>
              <a:t>Aetiology</a:t>
            </a:r>
            <a:endParaRPr lang="en-US" b="1">
              <a:latin typeface="Franklin Gothic Book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571625"/>
            <a:ext cx="7467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triggered by exposure of immunogenetically susceptible host to arthitogenic microbial antigen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è"/>
            </a:pPr>
            <a:r>
              <a:rPr lang="en-US" sz="2400">
                <a:latin typeface="Arial" charset="0"/>
              </a:rPr>
              <a:t>autoimmune reaction then occurs with T helper activation and release of inflammatory mediators, TNF and cytokines, that destroys joints</a:t>
            </a:r>
            <a:r>
              <a:rPr lang="en-US" sz="2400">
                <a:latin typeface="Arial" charset="0"/>
                <a:sym typeface="Wingdings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è"/>
            </a:pPr>
            <a:r>
              <a:rPr lang="en-US" sz="2400">
                <a:latin typeface="Arial" charset="0"/>
              </a:rPr>
              <a:t>circulating immune complexes deposit in cartilage, activate complement, cause cartilage damage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è"/>
            </a:pPr>
            <a:endParaRPr lang="en-US" sz="240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Parvovirus B19 may be important in pathogenesis.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Contents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Arial" charset="0"/>
              </a:rPr>
              <a:t>Osteoarthritis: Incidence, Primary and secondary types, pathogenesis and clinical features</a:t>
            </a:r>
          </a:p>
          <a:p>
            <a:pPr eaLnBrk="1" hangingPunct="1"/>
            <a:r>
              <a:rPr lang="en-US" sz="2400">
                <a:latin typeface="Arial" charset="0"/>
              </a:rPr>
              <a:t> Rheumatoid arthritis: definition, aetiology, pathological, clinical and major radiological features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latin typeface="Franklin Gothic Book" charset="0"/>
              </a:rPr>
              <a:t>Rheumatoid arthritis</a:t>
            </a:r>
            <a:br>
              <a:rPr lang="en-US" sz="3600" b="1">
                <a:latin typeface="Franklin Gothic Book" charset="0"/>
              </a:rPr>
            </a:br>
            <a:r>
              <a:rPr lang="en-US" sz="3600">
                <a:solidFill>
                  <a:srgbClr val="FFFF00"/>
                </a:solidFill>
                <a:latin typeface="Franklin Gothic Book" charset="0"/>
              </a:rPr>
              <a:t> Aetiology</a:t>
            </a:r>
            <a:endParaRPr lang="en-US" sz="3600" b="1">
              <a:latin typeface="Franklin Gothic Book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Arial" charset="0"/>
              </a:rPr>
              <a:t>Genetics:</a:t>
            </a:r>
            <a:r>
              <a:rPr lang="en-US" sz="2800">
                <a:latin typeface="Arial" charset="0"/>
              </a:rPr>
              <a:t> HLA-DR4, DR1 (65%);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Arial" charset="0"/>
              </a:rPr>
              <a:t>Laboratory:</a:t>
            </a:r>
            <a:r>
              <a:rPr lang="en-US" sz="2800">
                <a:latin typeface="Arial" charset="0"/>
              </a:rPr>
              <a:t> 80% have IgM autoantibodies to Fc portion of IgG (rheumatoid factor), which is not sensitive or specific; synovial fluid has increased neutrophils (particularly in acute stage) &amp; protein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Other antibodies include antikeratin antibody (specific, not sensitive), antiperinuclear factor, anti-rheumatoid arthritis associated nuclear antigen (RANA) 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D:\SCContent\9781416029731\graphics\fullsize\S9781416029731-005-f02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7375" y="285750"/>
            <a:ext cx="5656263" cy="6091238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Franklin Gothic Book" charset="0"/>
              </a:rPr>
              <a:t>Rheumatoid arthritis</a:t>
            </a:r>
            <a:br>
              <a:rPr lang="en-US" b="1">
                <a:latin typeface="Franklin Gothic Book" charset="0"/>
              </a:rPr>
            </a:br>
            <a:r>
              <a:rPr lang="en-US" sz="2800" b="1">
                <a:solidFill>
                  <a:srgbClr val="FFFF00"/>
                </a:solidFill>
                <a:latin typeface="Franklin Gothic Book" charset="0"/>
              </a:rPr>
              <a:t>Pathologic Features</a:t>
            </a:r>
            <a:endParaRPr lang="en-US">
              <a:latin typeface="Franklin Gothic Book" charset="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Arial" charset="0"/>
              </a:rPr>
              <a:t>The affected joints show </a:t>
            </a:r>
            <a:r>
              <a:rPr lang="en-US" sz="2400" b="1">
                <a:latin typeface="Arial" charset="0"/>
              </a:rPr>
              <a:t>chronic synovitis:      </a:t>
            </a:r>
            <a:r>
              <a:rPr lang="en-US" sz="2400">
                <a:latin typeface="Arial" charset="0"/>
              </a:rPr>
              <a:t> (1) synovial cell hyperplasia and proliferation</a:t>
            </a:r>
          </a:p>
          <a:p>
            <a:pPr eaLnBrk="1" hangingPunct="1">
              <a:buFont typeface="Wingdings 2" charset="0"/>
              <a:buNone/>
            </a:pPr>
            <a:r>
              <a:rPr lang="en-US" sz="2400">
                <a:latin typeface="Arial" charset="0"/>
              </a:rPr>
              <a:t>     (2) dense perivascular inflammatory cell infiltrates 	</a:t>
            </a:r>
            <a:r>
              <a:rPr lang="en-US" sz="1800">
                <a:latin typeface="Arial" charset="0"/>
              </a:rPr>
              <a:t>(frequently forming lymphoid follicles) in the synovium composed of CD4+ T cells, plasma cells, and macrophages</a:t>
            </a:r>
          </a:p>
          <a:p>
            <a:pPr eaLnBrk="1" hangingPunct="1">
              <a:buFont typeface="Wingdings 2" charset="0"/>
              <a:buNone/>
            </a:pPr>
            <a:r>
              <a:rPr lang="en-US" sz="1800">
                <a:latin typeface="Arial" charset="0"/>
              </a:rPr>
              <a:t>      </a:t>
            </a:r>
            <a:r>
              <a:rPr lang="en-US" sz="2400">
                <a:latin typeface="Arial" charset="0"/>
              </a:rPr>
              <a:t>(3) increased vascularity due to angiogenesis     (4) neutrophils and aggregates of organizing fibrin on the synovial surface </a:t>
            </a:r>
          </a:p>
          <a:p>
            <a:pPr eaLnBrk="1" hangingPunct="1">
              <a:buFont typeface="Wingdings 2" charset="0"/>
              <a:buNone/>
            </a:pPr>
            <a:r>
              <a:rPr lang="en-US" sz="2400">
                <a:latin typeface="Arial" charset="0"/>
              </a:rPr>
              <a:t>    (5) increased osteoclast activity in the underlying bone </a:t>
            </a:r>
            <a:r>
              <a:rPr lang="en-US" sz="2400">
                <a:latin typeface="Arial" charset="0"/>
                <a:sym typeface="Wingdings" charset="0"/>
              </a:rPr>
              <a:t></a:t>
            </a:r>
            <a:r>
              <a:rPr lang="en-US" sz="2400">
                <a:latin typeface="Arial" charset="0"/>
              </a:rPr>
              <a:t> bone erosion.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>
              <a:latin typeface="Franklin Gothic Book" charset="0"/>
              <a:cs typeface="Tahoma" charset="0"/>
            </a:endParaRPr>
          </a:p>
        </p:txBody>
      </p:sp>
      <p:pic>
        <p:nvPicPr>
          <p:cNvPr id="39939" name="Picture 1" descr="D:\SCContent\9780723434443\graphics\fullsize\M9780723434443-024-f01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3"/>
          <a:stretch>
            <a:fillRect/>
          </a:stretch>
        </p:blipFill>
        <p:spPr>
          <a:xfrm>
            <a:off x="0" y="285750"/>
            <a:ext cx="9144000" cy="6215063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7467600" cy="1143000"/>
          </a:xfrm>
        </p:spPr>
        <p:txBody>
          <a:bodyPr/>
          <a:lstStyle/>
          <a:p>
            <a:pPr eaLnBrk="1" hangingPunct="1"/>
            <a:r>
              <a:rPr lang="en-US" b="1">
                <a:latin typeface="Franklin Gothic Book" charset="0"/>
              </a:rPr>
              <a:t>Rheumatoid arthritis</a:t>
            </a:r>
            <a:br>
              <a:rPr lang="en-US" b="1">
                <a:latin typeface="Franklin Gothic Book" charset="0"/>
              </a:rPr>
            </a:br>
            <a:r>
              <a:rPr lang="en-US" sz="2800" b="1">
                <a:solidFill>
                  <a:srgbClr val="FFFF00"/>
                </a:solidFill>
                <a:latin typeface="Franklin Gothic Book" charset="0"/>
              </a:rPr>
              <a:t>Pathologic Features</a:t>
            </a:r>
            <a:endParaRPr lang="en-US">
              <a:latin typeface="Franklin Gothic Book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500063" y="1714500"/>
            <a:ext cx="7467600" cy="4525963"/>
          </a:xfrm>
        </p:spPr>
        <p:txBody>
          <a:bodyPr/>
          <a:lstStyle/>
          <a:p>
            <a:pPr eaLnBrk="1" hangingPunct="1">
              <a:buFont typeface="Wingdings 2" charset="0"/>
              <a:buNone/>
            </a:pPr>
            <a:r>
              <a:rPr lang="en-US" sz="2400" b="1">
                <a:latin typeface="Arial" charset="0"/>
              </a:rPr>
              <a:t>Pannus </a:t>
            </a:r>
          </a:p>
          <a:p>
            <a:pPr eaLnBrk="1" hangingPunct="1"/>
            <a:r>
              <a:rPr lang="en-US" sz="2400">
                <a:latin typeface="Arial" charset="0"/>
              </a:rPr>
              <a:t>formed by proliferating synovial-lining cells admixed with inflammatory cells, granulation tissue, and fibrous connective tissue</a:t>
            </a:r>
          </a:p>
          <a:p>
            <a:pPr eaLnBrk="1" hangingPunct="1"/>
            <a:r>
              <a:rPr lang="en-US" sz="2400">
                <a:latin typeface="Arial" charset="0"/>
              </a:rPr>
              <a:t>Eventually the pannus fills the joint space, and subsequent </a:t>
            </a:r>
            <a:r>
              <a:rPr lang="en-US" sz="2400" b="1">
                <a:latin typeface="Arial" charset="0"/>
              </a:rPr>
              <a:t>fibrosis and calcification</a:t>
            </a:r>
            <a:r>
              <a:rPr lang="en-US" sz="2400">
                <a:latin typeface="Arial" charset="0"/>
              </a:rPr>
              <a:t> may cause permanent </a:t>
            </a:r>
            <a:r>
              <a:rPr lang="en-US" sz="2400" b="1">
                <a:latin typeface="Arial" charset="0"/>
              </a:rPr>
              <a:t>ankylosis.</a:t>
            </a:r>
            <a:r>
              <a:rPr lang="en-US" sz="2400"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Franklin Gothic Book" charset="0"/>
              </a:rPr>
              <a:t>Rheumatoid arthritis</a:t>
            </a:r>
            <a:br>
              <a:rPr lang="en-US" b="1">
                <a:latin typeface="Franklin Gothic Book" charset="0"/>
              </a:rPr>
            </a:br>
            <a:r>
              <a:rPr lang="en-US" sz="2800" b="1">
                <a:solidFill>
                  <a:srgbClr val="FFFF00"/>
                </a:solidFill>
                <a:latin typeface="Franklin Gothic Book" charset="0"/>
              </a:rPr>
              <a:t>Pathologic Features</a:t>
            </a:r>
            <a:endParaRPr lang="en-US">
              <a:latin typeface="Franklin Gothic Book" charset="0"/>
            </a:endParaRPr>
          </a:p>
        </p:txBody>
      </p:sp>
      <p:pic>
        <p:nvPicPr>
          <p:cNvPr id="41987" name="Picture 277" descr="D:\SCContent\9781416029731\graphics\fullsize\S9781416029731-005-f02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1571625"/>
            <a:ext cx="8829675" cy="3929063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857250"/>
            <a:ext cx="7467600" cy="1143000"/>
          </a:xfrm>
        </p:spPr>
        <p:txBody>
          <a:bodyPr/>
          <a:lstStyle/>
          <a:p>
            <a:pPr eaLnBrk="1" hangingPunct="1"/>
            <a:r>
              <a:rPr lang="en-US" b="1">
                <a:latin typeface="Franklin Gothic Book" charset="0"/>
              </a:rPr>
              <a:t>Rheumatoid arthritis</a:t>
            </a:r>
            <a:br>
              <a:rPr lang="en-US" b="1">
                <a:latin typeface="Franklin Gothic Book" charset="0"/>
              </a:rPr>
            </a:br>
            <a:r>
              <a:rPr lang="en-US" b="1">
                <a:latin typeface="Franklin Gothic Book" charset="0"/>
              </a:rPr>
              <a:t> </a:t>
            </a:r>
            <a:r>
              <a:rPr lang="en-US" sz="3200" b="1">
                <a:solidFill>
                  <a:srgbClr val="FFFF00"/>
                </a:solidFill>
                <a:latin typeface="Franklin Gothic Book" charset="0"/>
              </a:rPr>
              <a:t>Clinical Feaures</a:t>
            </a:r>
            <a:endParaRPr lang="en-US" b="1">
              <a:solidFill>
                <a:srgbClr val="FFFF00"/>
              </a:solidFill>
              <a:latin typeface="Franklin Gothic Book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2143125"/>
            <a:ext cx="7467600" cy="4525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morning stiffness, arthritis in 3+ joint areas</a:t>
            </a:r>
          </a:p>
          <a:p>
            <a:pPr eaLnBrk="1" hangingPunct="1"/>
            <a:r>
              <a:rPr lang="en-US">
                <a:latin typeface="Arial" charset="0"/>
              </a:rPr>
              <a:t> arthritis in hand joints,</a:t>
            </a:r>
          </a:p>
          <a:p>
            <a:pPr eaLnBrk="1" hangingPunct="1"/>
            <a:r>
              <a:rPr lang="en-US">
                <a:latin typeface="Arial" charset="0"/>
              </a:rPr>
              <a:t> symmetric arthritis,</a:t>
            </a:r>
          </a:p>
          <a:p>
            <a:pPr eaLnBrk="1" hangingPunct="1"/>
            <a:r>
              <a:rPr lang="en-US">
                <a:latin typeface="Arial" charset="0"/>
              </a:rPr>
              <a:t> rheumatoid nodules, rheumatoid factor, typical radiographic changes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sa">
              <a:latin typeface="Arial" charset="0"/>
              <a:cs typeface="Tahoma" charset="0"/>
            </a:endParaRPr>
          </a:p>
        </p:txBody>
      </p:sp>
      <p:pic>
        <p:nvPicPr>
          <p:cNvPr id="44035" name="Picture 4" descr="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077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Franklin Gothic Book" charset="0"/>
              </a:rPr>
              <a:t>Rheumatoid arthritis</a:t>
            </a:r>
            <a:br>
              <a:rPr lang="en-US" b="1">
                <a:latin typeface="Franklin Gothic Book" charset="0"/>
              </a:rPr>
            </a:br>
            <a:r>
              <a:rPr lang="en-US" b="1">
                <a:latin typeface="Franklin Gothic Book" charset="0"/>
              </a:rPr>
              <a:t> </a:t>
            </a:r>
            <a:r>
              <a:rPr lang="en-US" sz="4000" b="1">
                <a:solidFill>
                  <a:srgbClr val="FFFF00"/>
                </a:solidFill>
                <a:latin typeface="Franklin Gothic Book" charset="0"/>
              </a:rPr>
              <a:t>X-ray:</a:t>
            </a:r>
            <a:r>
              <a:rPr lang="en-US" sz="4000">
                <a:solidFill>
                  <a:srgbClr val="FFFF00"/>
                </a:solidFill>
                <a:latin typeface="Franklin Gothic Book" charset="0"/>
              </a:rPr>
              <a:t> </a:t>
            </a:r>
            <a:endParaRPr lang="en-US" b="1">
              <a:solidFill>
                <a:srgbClr val="FFFF00"/>
              </a:solidFill>
              <a:latin typeface="Franklin Gothic Book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500188"/>
            <a:ext cx="5114925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joint effusions, juxta-articular osteopenia, erosions 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 2" charset="0"/>
              <a:buNone/>
            </a:pPr>
            <a:endParaRPr lang="en-US" sz="2800" b="1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Arial" charset="0"/>
            </a:endParaRPr>
          </a:p>
        </p:txBody>
      </p:sp>
      <p:pic>
        <p:nvPicPr>
          <p:cNvPr id="41988" name="Content Placeholder 4" descr="rahan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000125"/>
            <a:ext cx="457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625" y="4143375"/>
            <a:ext cx="82153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>
              <a:buFont typeface="Wingdings" charset="0"/>
              <a:buChar char="Ø"/>
            </a:pPr>
            <a:r>
              <a:rPr lang="en-US"/>
              <a:t>  </a:t>
            </a:r>
            <a:r>
              <a:rPr lang="en-US" sz="2400"/>
              <a:t>narrowing of joint space; destruction of tendons, ligaments and joint capsules produce radial deviation of wrist, ulnar deviation of digits, swan neck finger abnormalities</a:t>
            </a:r>
            <a:endParaRPr lang="ar-sa" sz="2400"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Franklin Gothic Book" charset="0"/>
              </a:rPr>
              <a:t>Rheumatoid arthritis</a:t>
            </a:r>
            <a:br>
              <a:rPr lang="en-US" b="1">
                <a:latin typeface="Franklin Gothic Book" charset="0"/>
              </a:rPr>
            </a:br>
            <a:r>
              <a:rPr lang="en-US" sz="4800" b="1">
                <a:latin typeface="Franklin Gothic Book" charset="0"/>
              </a:rPr>
              <a:t> </a:t>
            </a:r>
            <a:r>
              <a:rPr lang="en-US" sz="3200" b="1">
                <a:solidFill>
                  <a:srgbClr val="FFFF00"/>
                </a:solidFill>
                <a:latin typeface="Franklin Gothic Book" charset="0"/>
              </a:rPr>
              <a:t>Clinical course:</a:t>
            </a:r>
            <a:r>
              <a:rPr lang="en-US" sz="3200">
                <a:solidFill>
                  <a:srgbClr val="FFFF00"/>
                </a:solidFill>
                <a:latin typeface="Franklin Gothic Book" charset="0"/>
              </a:rPr>
              <a:t> </a:t>
            </a:r>
            <a:endParaRPr lang="en-US" b="1">
              <a:solidFill>
                <a:srgbClr val="FFFF00"/>
              </a:solidFill>
              <a:latin typeface="Franklin Gothic Book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variable; malaise, fatigue, musculoskeletal pain, then joint involvement;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 joints are warm, swollen, painful, stiff in morning; 10% have acute onset of severe symptoms, but usually joint involvement occurs over months to years; 50% have spinal involvement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7467600" cy="1143000"/>
          </a:xfrm>
        </p:spPr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JOINTS TYPES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28625" y="1857375"/>
            <a:ext cx="7467600" cy="4525963"/>
          </a:xfrm>
        </p:spPr>
        <p:txBody>
          <a:bodyPr/>
          <a:lstStyle/>
          <a:p>
            <a:pPr marL="514350" indent="-514350" eaLnBrk="1" hangingPunct="1">
              <a:buFont typeface="Franklin Gothic Book" charset="0"/>
              <a:buAutoNum type="arabicPeriod"/>
            </a:pPr>
            <a:r>
              <a:rPr lang="en-US" b="1">
                <a:latin typeface="Arial" charset="0"/>
              </a:rPr>
              <a:t>Synovial joints:</a:t>
            </a:r>
            <a:r>
              <a:rPr lang="en-US">
                <a:latin typeface="Arial" charset="0"/>
              </a:rPr>
              <a:t> also called diarthroses</a:t>
            </a:r>
          </a:p>
          <a:p>
            <a:pPr marL="514350" indent="-514350" eaLnBrk="1" hangingPunct="1">
              <a:buFont typeface="Franklin Gothic Book" charset="0"/>
              <a:buAutoNum type="arabicPeriod"/>
            </a:pPr>
            <a:r>
              <a:rPr lang="en-US" b="1">
                <a:latin typeface="Arial" charset="0"/>
              </a:rPr>
              <a:t>Nonsynovial joints:</a:t>
            </a:r>
            <a:r>
              <a:rPr lang="en-US">
                <a:latin typeface="Arial" charset="0"/>
              </a:rPr>
              <a:t> also called solid joint or synarthrosis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Franklin Gothic Book" charset="0"/>
              </a:rPr>
              <a:t>Rheumatoid arthritis</a:t>
            </a:r>
            <a:br>
              <a:rPr lang="en-US" b="1">
                <a:latin typeface="Franklin Gothic Book" charset="0"/>
              </a:rPr>
            </a:br>
            <a:r>
              <a:rPr lang="en-US" sz="3200" b="1">
                <a:solidFill>
                  <a:srgbClr val="FFFF00"/>
                </a:solidFill>
                <a:latin typeface="Franklin Gothic Book" charset="0"/>
              </a:rPr>
              <a:t>Prognosis</a:t>
            </a:r>
            <a:endParaRPr lang="en-US">
              <a:latin typeface="Franklin Gothic Book" charset="0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Arial" charset="0"/>
              </a:rPr>
              <a:t>Reduces life expectancy by 3-7 years</a:t>
            </a:r>
          </a:p>
          <a:p>
            <a:pPr eaLnBrk="1" hangingPunct="1"/>
            <a:r>
              <a:rPr lang="en-US" sz="3200">
                <a:latin typeface="Arial" charset="0"/>
              </a:rPr>
              <a:t>Death due to amyloidosis, vasculitis, GI bleeds from NSAIDs, infections from steroids.</a:t>
            </a:r>
            <a:endParaRPr lang="en-US" sz="3200" b="1"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7467600" cy="1143000"/>
          </a:xfrm>
        </p:spPr>
        <p:txBody>
          <a:bodyPr/>
          <a:lstStyle/>
          <a:p>
            <a:pPr eaLnBrk="1" hangingPunct="1"/>
            <a:r>
              <a:rPr lang="en-US" b="1">
                <a:latin typeface="Franklin Gothic Book" charset="0"/>
              </a:rPr>
              <a:t>Rheumatoid arthritis</a:t>
            </a:r>
            <a:br>
              <a:rPr lang="en-US" b="1">
                <a:latin typeface="Franklin Gothic Book" charset="0"/>
              </a:rPr>
            </a:br>
            <a:r>
              <a:rPr lang="en-US" sz="3200" b="1">
                <a:solidFill>
                  <a:srgbClr val="FFFF00"/>
                </a:solidFill>
                <a:latin typeface="Franklin Gothic Book" charset="0"/>
              </a:rPr>
              <a:t>Summary</a:t>
            </a:r>
            <a:endParaRPr lang="en-US">
              <a:solidFill>
                <a:srgbClr val="FFFF00"/>
              </a:solidFill>
              <a:latin typeface="Franklin Gothic Book" charset="0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28625" y="1928813"/>
            <a:ext cx="7467600" cy="4525962"/>
          </a:xfrm>
        </p:spPr>
        <p:txBody>
          <a:bodyPr/>
          <a:lstStyle/>
          <a:p>
            <a:pPr eaLnBrk="1" hangingPunct="1"/>
            <a:r>
              <a:rPr lang="en-US" sz="2000">
                <a:latin typeface="Arial" charset="0"/>
              </a:rPr>
              <a:t>RA is a chronic inflammatory disease that affects mainly the joints, especially small joints, but can affect multiple tissues.</a:t>
            </a:r>
          </a:p>
          <a:p>
            <a:pPr eaLnBrk="1" hangingPunct="1"/>
            <a:r>
              <a:rPr lang="en-US" sz="2000">
                <a:latin typeface="Arial" charset="0"/>
              </a:rPr>
              <a:t>The disease is caused by an autoimmune response against an unknown self antigen(s)</a:t>
            </a:r>
          </a:p>
          <a:p>
            <a:pPr eaLnBrk="1" hangingPunct="1"/>
            <a:r>
              <a:rPr lang="en-US" sz="2000">
                <a:latin typeface="Arial" charset="0"/>
              </a:rPr>
              <a:t>This leads to T-cell reactions in the joint with production of cytokines that activate phagocytes that damage tissues and stimulate proliferation of synovial cells (synovitis).</a:t>
            </a:r>
          </a:p>
          <a:p>
            <a:pPr eaLnBrk="1" hangingPunct="1"/>
            <a:r>
              <a:rPr lang="en-US" sz="2000">
                <a:latin typeface="Arial" charset="0"/>
              </a:rPr>
              <a:t> The cytokine TNF plays a central role, and antagonists against TNF are of great benefit. </a:t>
            </a:r>
            <a:endParaRPr lang="en-US"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 descr="D:\SCContent\9781416029731\graphics\fullsize\S9781416029731-021-f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3"/>
          <a:stretch>
            <a:fillRect/>
          </a:stretch>
        </p:blipFill>
        <p:spPr bwMode="auto">
          <a:xfrm>
            <a:off x="500063" y="1285875"/>
            <a:ext cx="8286750" cy="507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TextBox 8"/>
          <p:cNvSpPr txBox="1">
            <a:spLocks noChangeArrowheads="1"/>
          </p:cNvSpPr>
          <p:nvPr/>
        </p:nvSpPr>
        <p:spPr bwMode="auto">
          <a:xfrm>
            <a:off x="428625" y="428625"/>
            <a:ext cx="8429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 eaLnBrk="1" hangingPunct="1"/>
            <a:r>
              <a:rPr lang="en-US" sz="2000" b="1"/>
              <a:t>Comparison of the morphologic features of RA and osteoarthritis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>
              <a:latin typeface="Franklin Gothic Book" charset="0"/>
              <a:cs typeface="Tahoma" charset="0"/>
            </a:endParaRPr>
          </a:p>
        </p:txBody>
      </p:sp>
      <p:pic>
        <p:nvPicPr>
          <p:cNvPr id="50179" name="Content Placeholder 5" descr="٢٠٠٨٠٨٠٣٢٩٢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3163" y="1600200"/>
            <a:ext cx="6035675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4500562" cy="1143000"/>
          </a:xfrm>
        </p:spPr>
        <p:txBody>
          <a:bodyPr/>
          <a:lstStyle/>
          <a:p>
            <a:pPr algn="ctr" eaLnBrk="1" hangingPunct="1"/>
            <a:r>
              <a:rPr lang="en-US" b="1">
                <a:latin typeface="Franklin Gothic Book" charset="0"/>
              </a:rPr>
              <a:t>Synovial joints</a:t>
            </a:r>
            <a:endParaRPr lang="en-US">
              <a:latin typeface="Franklin Gothic Book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85750" y="1285875"/>
            <a:ext cx="4929188" cy="4525963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</a:rPr>
              <a:t> Joint space bone ends are covered by hyaline cartilage</a:t>
            </a:r>
          </a:p>
          <a:p>
            <a:pPr eaLnBrk="1" hangingPunct="1"/>
            <a:r>
              <a:rPr lang="en-US" sz="2400">
                <a:latin typeface="Arial" charset="0"/>
              </a:rPr>
              <a:t>Strengthened by dense fibrous capsule continuous with periosteum of bones and an inner synovial membrane</a:t>
            </a:r>
          </a:p>
          <a:p>
            <a:pPr eaLnBrk="1" hangingPunct="1"/>
            <a:r>
              <a:rPr lang="en-US" sz="2400">
                <a:latin typeface="Arial" charset="0"/>
              </a:rPr>
              <a:t> This is reinforced by ligaments and muscles</a:t>
            </a:r>
          </a:p>
          <a:p>
            <a:pPr eaLnBrk="1" hangingPunct="1"/>
            <a:r>
              <a:rPr lang="en-US" sz="2400">
                <a:latin typeface="Arial" charset="0"/>
              </a:rPr>
              <a:t>Tha presence of joint space allows wide range of motion.</a:t>
            </a:r>
            <a:endParaRPr lang="en-US" sz="2400" b="1">
              <a:latin typeface="Arial" charset="0"/>
            </a:endParaRPr>
          </a:p>
          <a:p>
            <a:pPr eaLnBrk="1" hangingPunct="1"/>
            <a:endParaRPr lang="en-US" sz="2800">
              <a:latin typeface="Arial" charset="0"/>
            </a:endParaRPr>
          </a:p>
        </p:txBody>
      </p:sp>
      <p:pic>
        <p:nvPicPr>
          <p:cNvPr id="11268" name="Picture 1" descr="D:\SCContent\9780723434443\graphics\fullsize\M9780723434443-024-f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571500"/>
            <a:ext cx="3929062" cy="5594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>
                <a:latin typeface="Franklin Gothic Book" charset="0"/>
              </a:rPr>
              <a:t>Inflammatory disease of joints</a:t>
            </a:r>
            <a:br>
              <a:rPr lang="en-US" sz="3200" b="1">
                <a:latin typeface="Franklin Gothic Book" charset="0"/>
              </a:rPr>
            </a:br>
            <a:r>
              <a:rPr lang="en-US" sz="3200" b="1">
                <a:latin typeface="Franklin Gothic Book" charset="0"/>
              </a:rPr>
              <a:t> (arthritis and synovitis)</a:t>
            </a:r>
            <a:endParaRPr lang="en-US">
              <a:latin typeface="Franklin Gothic Book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00800" cy="4525963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has four main causes</a:t>
            </a:r>
            <a:endParaRPr lang="en-US">
              <a:latin typeface="Arial" charset="0"/>
            </a:endParaRPr>
          </a:p>
          <a:p>
            <a:pPr lvl="1" eaLnBrk="1" hangingPunct="1"/>
            <a:r>
              <a:rPr lang="en-US" b="1">
                <a:latin typeface="Arial" charset="0"/>
              </a:rPr>
              <a:t>Degeneration</a:t>
            </a:r>
            <a:r>
              <a:rPr lang="en-US">
                <a:latin typeface="Arial" charset="0"/>
              </a:rPr>
              <a:t>, e.g. osteoarthritis.</a:t>
            </a:r>
          </a:p>
          <a:p>
            <a:pPr lvl="1" eaLnBrk="1" hangingPunct="1"/>
            <a:r>
              <a:rPr lang="en-US" b="1">
                <a:latin typeface="Arial" charset="0"/>
              </a:rPr>
              <a:t>Autoimmity</a:t>
            </a:r>
            <a:r>
              <a:rPr lang="en-US">
                <a:latin typeface="Arial" charset="0"/>
              </a:rPr>
              <a:t>, e.g. rheumatoid arthritis, SLE, autoimmunity, rheumatic fever</a:t>
            </a:r>
          </a:p>
          <a:p>
            <a:pPr lvl="1" eaLnBrk="1" hangingPunct="1"/>
            <a:r>
              <a:rPr lang="en-US" b="1">
                <a:latin typeface="Arial" charset="0"/>
              </a:rPr>
              <a:t>Crystal deposition</a:t>
            </a:r>
            <a:r>
              <a:rPr lang="en-US">
                <a:latin typeface="Arial" charset="0"/>
              </a:rPr>
              <a:t>, e.g. gout and other crystalline arthropathies.</a:t>
            </a:r>
          </a:p>
          <a:p>
            <a:pPr lvl="1" eaLnBrk="1" hangingPunct="1"/>
            <a:r>
              <a:rPr lang="en-US" b="1">
                <a:latin typeface="Arial" charset="0"/>
              </a:rPr>
              <a:t>Infection</a:t>
            </a:r>
            <a:r>
              <a:rPr lang="en-US">
                <a:latin typeface="Arial" charset="0"/>
              </a:rPr>
              <a:t>, e.g. septic arthritis, tuberculous arthritis.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71682" name="Picture 2" descr="What is G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429125"/>
            <a:ext cx="2071687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4" descr="http://lifesciencefacts.com/wp-content/uploads/2010/09/C0017374-Osteoarthritis-SPL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56" b="9483"/>
          <a:stretch>
            <a:fillRect/>
          </a:stretch>
        </p:blipFill>
        <p:spPr bwMode="auto">
          <a:xfrm>
            <a:off x="6286500" y="1000125"/>
            <a:ext cx="197167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6" descr="http://www.sciencephoto.com/image/250956/large/M1100269-Deformed_hands_due_to_rheumatoid_arthritis-SP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5" r="2357" b="7280"/>
          <a:stretch>
            <a:fillRect/>
          </a:stretch>
        </p:blipFill>
        <p:spPr bwMode="auto">
          <a:xfrm>
            <a:off x="6286500" y="2428875"/>
            <a:ext cx="230187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b="1">
                <a:latin typeface="Franklin Gothic Book" charset="0"/>
              </a:rPr>
              <a:t/>
            </a:r>
            <a:br>
              <a:rPr lang="en-US" sz="3200" b="1">
                <a:latin typeface="Franklin Gothic Book" charset="0"/>
              </a:rPr>
            </a:br>
            <a:r>
              <a:rPr lang="en-US" sz="3200" b="1">
                <a:latin typeface="Franklin Gothic Book" charset="0"/>
              </a:rPr>
              <a:t> Osteoarthritis</a:t>
            </a:r>
            <a:br>
              <a:rPr lang="en-US" sz="3200" b="1">
                <a:latin typeface="Franklin Gothic Book" charset="0"/>
              </a:rPr>
            </a:br>
            <a:r>
              <a:rPr lang="en-US" sz="3200" b="1">
                <a:solidFill>
                  <a:srgbClr val="FFFF00"/>
                </a:solidFill>
                <a:latin typeface="Franklin Gothic Book" charset="0"/>
              </a:rPr>
              <a:t>Definition and Incidence</a:t>
            </a:r>
            <a:endParaRPr lang="en-US" sz="3200">
              <a:solidFill>
                <a:srgbClr val="FFFF00"/>
              </a:solidFill>
              <a:latin typeface="Franklin Gothic Book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>
                <a:latin typeface="Arial" charset="0"/>
              </a:rPr>
              <a:t>  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>
                <a:solidFill>
                  <a:schemeClr val="tx2"/>
                </a:solidFill>
                <a:latin typeface="Arial" charset="0"/>
              </a:rPr>
              <a:t>Osteoarthritis is a</a:t>
            </a:r>
            <a:r>
              <a:rPr lang="en-US" sz="2800">
                <a:latin typeface="Arial" charset="0"/>
              </a:rPr>
              <a:t> nonneoplastic disorder of progressive erosion of articular cartilage.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</a:rPr>
              <a:t>Common and important degenerative disease, with both destructive and reparative components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</a:rPr>
              <a:t>Usually age 50+ years (present in 80% at age 65 years)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200" b="1">
                <a:latin typeface="Franklin Gothic Book" charset="0"/>
              </a:rPr>
              <a:t/>
            </a:r>
            <a:br>
              <a:rPr lang="en-US" sz="3200" b="1">
                <a:latin typeface="Franklin Gothic Book" charset="0"/>
              </a:rPr>
            </a:br>
            <a:r>
              <a:rPr lang="en-US" sz="3200" b="1">
                <a:latin typeface="Franklin Gothic Book" charset="0"/>
              </a:rPr>
              <a:t> Osteoarthritis</a:t>
            </a:r>
            <a:br>
              <a:rPr lang="en-US" sz="3200" b="1">
                <a:latin typeface="Franklin Gothic Book" charset="0"/>
              </a:rPr>
            </a:br>
            <a:r>
              <a:rPr lang="en-US" sz="3200">
                <a:solidFill>
                  <a:srgbClr val="FFFF00"/>
                </a:solidFill>
                <a:latin typeface="Franklin Gothic Book" charset="0"/>
              </a:rPr>
              <a:t> Aetiology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Char char=""/>
              <a:defRPr/>
            </a:pPr>
            <a:r>
              <a:rPr lang="en-US" dirty="0" smtClean="0">
                <a:ea typeface="+mn-ea"/>
              </a:rPr>
              <a:t>The main factors in the development of osteoarthritis are:</a:t>
            </a:r>
          </a:p>
          <a:p>
            <a:pPr marL="963613" lvl="1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+mn-ea"/>
              </a:rPr>
              <a:t> aging</a:t>
            </a:r>
          </a:p>
          <a:p>
            <a:pPr marL="963613" lvl="1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+mn-ea"/>
              </a:rPr>
              <a:t> abnormal load on joints</a:t>
            </a:r>
          </a:p>
          <a:p>
            <a:pPr marL="963613" lvl="1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+mn-ea"/>
              </a:rPr>
              <a:t> crystal deposition</a:t>
            </a:r>
          </a:p>
          <a:p>
            <a:pPr marL="963613" lvl="1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+mn-ea"/>
              </a:rPr>
              <a:t> inflammation of joints</a:t>
            </a:r>
          </a:p>
          <a:p>
            <a:pPr marL="550862" indent="-514350" eaLnBrk="1" hangingPunct="1">
              <a:buFont typeface="+mj-lt"/>
              <a:buAutoNum type="arabicPeriod"/>
              <a:defRPr/>
            </a:pPr>
            <a:endParaRPr lang="en-US" dirty="0" smtClean="0">
              <a:ea typeface="+mn-ea"/>
            </a:endParaRPr>
          </a:p>
          <a:p>
            <a:pPr eaLnBrk="1" hangingPunct="1">
              <a:buFont typeface="Wingdings 2" pitchFamily="18" charset="2"/>
              <a:buChar char=""/>
              <a:defRPr/>
            </a:pPr>
            <a:endParaRPr lang="en-US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175" cy="4525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In general, osteoarthritis affects joints that are constantly exposed to wear and tear. </a:t>
            </a:r>
          </a:p>
          <a:p>
            <a:pPr eaLnBrk="1" hangingPunct="1"/>
            <a:r>
              <a:rPr lang="en-US">
                <a:latin typeface="Arial" charset="0"/>
              </a:rPr>
              <a:t>It is an important component of occupational joint disease</a:t>
            </a:r>
          </a:p>
          <a:p>
            <a:pPr eaLnBrk="1" hangingPunct="1">
              <a:buFont typeface="Wingdings 2" charset="0"/>
              <a:buNone/>
            </a:pPr>
            <a:r>
              <a:rPr lang="en-US">
                <a:latin typeface="Arial" charset="0"/>
              </a:rPr>
              <a:t> e.g. osteoarthritis of </a:t>
            </a:r>
          </a:p>
          <a:p>
            <a:pPr eaLnBrk="1" hangingPunct="1">
              <a:buFont typeface="Wingdings 2" charset="0"/>
              <a:buNone/>
            </a:pPr>
            <a:r>
              <a:rPr lang="en-US">
                <a:latin typeface="Arial" charset="0"/>
              </a:rPr>
              <a:t>			the fingers in typists</a:t>
            </a:r>
          </a:p>
          <a:p>
            <a:pPr eaLnBrk="1" hangingPunct="1">
              <a:buFont typeface="Wingdings 2" charset="0"/>
              <a:buNone/>
            </a:pPr>
            <a:r>
              <a:rPr lang="en-US">
                <a:latin typeface="Arial" charset="0"/>
              </a:rPr>
              <a:t>			the knee in professional footballers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00063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en-US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Osteoarthritis</a:t>
            </a:r>
          </a:p>
          <a:p>
            <a:pPr algn="ctr" rtl="0" eaLnBrk="0" hangingPunct="0">
              <a:defRPr/>
            </a:pPr>
            <a:r>
              <a:rPr lang="en-US" sz="3600" b="1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Pathogenesis</a:t>
            </a:r>
            <a:endParaRPr lang="en-US" sz="3600" kern="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14832</TotalTime>
  <Words>1125</Words>
  <Application>Microsoft Macintosh PowerPoint</Application>
  <PresentationFormat>On-screen Show (4:3)</PresentationFormat>
  <Paragraphs>198</Paragraphs>
  <Slides>43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Franklin Gothic Book</vt:lpstr>
      <vt:lpstr>Wingdings 2</vt:lpstr>
      <vt:lpstr>Times New Roman</vt:lpstr>
      <vt:lpstr>Tahoma</vt:lpstr>
      <vt:lpstr>Wingdings</vt:lpstr>
      <vt:lpstr>Technic</vt:lpstr>
      <vt:lpstr>MUSCULOSKELETAL BLOCK Pathology   Disease of Joints</vt:lpstr>
      <vt:lpstr>Objectives</vt:lpstr>
      <vt:lpstr>Contents</vt:lpstr>
      <vt:lpstr>JOINTS TYPES</vt:lpstr>
      <vt:lpstr>Synovial joints</vt:lpstr>
      <vt:lpstr>Inflammatory disease of joints  (arthritis and synovitis)</vt:lpstr>
      <vt:lpstr>  Osteoarthritis Definition and Incidence</vt:lpstr>
      <vt:lpstr>  Osteoarthritis  Aetiology</vt:lpstr>
      <vt:lpstr>PowerPoint Presentation</vt:lpstr>
      <vt:lpstr>Osteoarthritis Types</vt:lpstr>
      <vt:lpstr>Osteoarthritis Types</vt:lpstr>
      <vt:lpstr>Osteoarthritis Types</vt:lpstr>
      <vt:lpstr>Osteoarthritis Common sites </vt:lpstr>
      <vt:lpstr> Osteoarthritis</vt:lpstr>
      <vt:lpstr>Osteoarthritis Pathogenesis</vt:lpstr>
      <vt:lpstr>Osteoarthritis Pathogenesis</vt:lpstr>
      <vt:lpstr>PowerPoint Presentation</vt:lpstr>
      <vt:lpstr>PowerPoint Presentation</vt:lpstr>
      <vt:lpstr>Cracking and fibrillation of cartilage</vt:lpstr>
      <vt:lpstr>PowerPoint Presentation</vt:lpstr>
      <vt:lpstr>Osteoarthritis Clinical features</vt:lpstr>
      <vt:lpstr>Osteophyte</vt:lpstr>
      <vt:lpstr>Osteoarthritis Summary</vt:lpstr>
      <vt:lpstr>PowerPoint Presentation</vt:lpstr>
      <vt:lpstr>Definition aetiology pathological features   clinical features  radiological features</vt:lpstr>
      <vt:lpstr>Rheumatoid arthritis Definition  </vt:lpstr>
      <vt:lpstr>PowerPoint Presentation</vt:lpstr>
      <vt:lpstr>Rheumatoid arthritis Aetiology</vt:lpstr>
      <vt:lpstr>Rheumatoid arthritis Aetiology</vt:lpstr>
      <vt:lpstr>Rheumatoid arthritis  Aetiology</vt:lpstr>
      <vt:lpstr>PowerPoint Presentation</vt:lpstr>
      <vt:lpstr>Rheumatoid arthritis Pathologic Features</vt:lpstr>
      <vt:lpstr>PowerPoint Presentation</vt:lpstr>
      <vt:lpstr>Rheumatoid arthritis Pathologic Features</vt:lpstr>
      <vt:lpstr>Rheumatoid arthritis Pathologic Features</vt:lpstr>
      <vt:lpstr>Rheumatoid arthritis  Clinical Feaures</vt:lpstr>
      <vt:lpstr>PowerPoint Presentation</vt:lpstr>
      <vt:lpstr>Rheumatoid arthritis  X-ray: </vt:lpstr>
      <vt:lpstr>Rheumatoid arthritis  Clinical course: </vt:lpstr>
      <vt:lpstr>Rheumatoid arthritis Prognosis</vt:lpstr>
      <vt:lpstr>Rheumatoid arthritis Summary</vt:lpstr>
      <vt:lpstr>PowerPoint Presentation</vt:lpstr>
      <vt:lpstr>PowerPoint Presentation</vt:lpstr>
    </vt:vector>
  </TitlesOfParts>
  <Company>Hoechst Marion Roussel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HMR</dc:creator>
  <cp:lastModifiedBy>User</cp:lastModifiedBy>
  <cp:revision>325</cp:revision>
  <cp:lastPrinted>2001-03-19T13:33:57Z</cp:lastPrinted>
  <dcterms:created xsi:type="dcterms:W3CDTF">2000-11-28T17:28:04Z</dcterms:created>
  <dcterms:modified xsi:type="dcterms:W3CDTF">2012-01-04T13:50:31Z</dcterms:modified>
</cp:coreProperties>
</file>