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9" r:id="rId20"/>
    <p:sldId id="274" r:id="rId21"/>
    <p:sldId id="278" r:id="rId22"/>
    <p:sldId id="277" r:id="rId23"/>
    <p:sldId id="275" r:id="rId24"/>
    <p:sldId id="281" r:id="rId25"/>
    <p:sldId id="280" r:id="rId26"/>
    <p:sldId id="276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8" d="100"/>
          <a:sy n="48" d="100"/>
        </p:scale>
        <p:origin x="-11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EBD0DED-4052-4E4D-BE1D-74014AF8C57E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5EBB443-345F-4E7A-8A96-0B669C9A6BC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603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0846B-FFDC-4C69-B5A1-EBB563F1632F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09165-B5A1-4C09-8A0D-82E67F939A8D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FC4E2-E5D6-4BE3-B687-D88CAAC02EFA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257F1-3A6E-406C-BA12-586A64F21B56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257F1-3A6E-406C-BA12-586A64F21B56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DCFF1-CAE9-4101-8AA9-A2061F309513}" type="slidenum">
              <a:rPr 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90E72-0559-4A9E-A160-D0CF8DAAD2D6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6B20D-DB1C-4D27-A52C-B7DD9E9F4919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D3765-1D36-473A-8EE9-23A1573B7FE2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D3468-4B72-4DF1-AA7D-C4C4718D21C7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C3C2E7-6783-450F-A9AD-82740E645C67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BC4CF-E62F-45CF-98B4-9AD675318951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F28069-8BFA-4F94-8474-2C4957D811CE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B583E-CB2D-49BB-8153-556D88C018B6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Normal vertebral bone and marrow is demonstrated at low power microscopically. Note the size and number of bone spicules.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19706-8794-4B47-AC6E-B89F0BBC6AE7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A4BF4-395B-449E-8E19-F0018689C249}" type="datetimeFigureOut">
              <a:rPr lang="ar-SA" smtClean="0"/>
              <a:pPr/>
              <a:t>1/17/1433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1FB41-01ED-4319-9DA3-5A4B9CCD3A1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MUSCULOSKELETAL BLOCK</a:t>
            </a:r>
            <a:b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Pathology</a:t>
            </a:r>
            <a:b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Lecture 2: </a:t>
            </a:r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ar-SA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smtClean="0"/>
              <a:t>Congenital and developmental  bone diseases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Dr.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Arafah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Dr. </a:t>
            </a:r>
            <a:r>
              <a:rPr lang="en-US" dirty="0" err="1" smtClean="0"/>
              <a:t>Abdulmalik</a:t>
            </a:r>
            <a:r>
              <a:rPr lang="en-US" dirty="0" smtClean="0"/>
              <a:t> </a:t>
            </a:r>
            <a:r>
              <a:rPr lang="en-US" dirty="0" err="1" smtClean="0"/>
              <a:t>Alsheikh</a:t>
            </a:r>
            <a:r>
              <a:rPr lang="en-US" dirty="0" smtClean="0"/>
              <a:t>, MD, FRCPC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39939" name="Picture 3" descr="osteoporosis_sympt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8001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40963" name="Picture 4" descr="BONE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24000"/>
            <a:ext cx="8153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3276600" y="685800"/>
            <a:ext cx="263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Arial" pitchFamily="34" charset="0"/>
              </a:rPr>
              <a:t>OSTEOPOROSIS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pic>
        <p:nvPicPr>
          <p:cNvPr id="41987" name="Picture 3" descr="BONE1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00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pic>
        <p:nvPicPr>
          <p:cNvPr id="43011" name="Picture 3" descr="HEME0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254375" y="3200400"/>
            <a:ext cx="263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latin typeface="Arial" pitchFamily="34" charset="0"/>
              </a:rPr>
              <a:t>OSTEOPOROSIS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Vertebral bone with osteoporosis and  a compression fracture 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4036" name="Picture 4" descr="BONE0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OSTEOPOROSIS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Primary </a:t>
            </a:r>
          </a:p>
          <a:p>
            <a:pPr eaLnBrk="1" hangingPunct="1">
              <a:defRPr/>
            </a:pPr>
            <a:r>
              <a:rPr lang="en-US" smtClean="0"/>
              <a:t>Secondary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PRIMARY:  post menopausal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  Senile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OSTEOPOROSIS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Secondary:</a:t>
            </a:r>
          </a:p>
          <a:p>
            <a:pPr lvl="1" eaLnBrk="1" hangingPunct="1">
              <a:defRPr/>
            </a:pPr>
            <a:r>
              <a:rPr lang="en-US" dirty="0" smtClean="0"/>
              <a:t>Endocrine  Disorders</a:t>
            </a:r>
          </a:p>
          <a:p>
            <a:pPr lvl="1" eaLnBrk="1" hangingPunct="1">
              <a:defRPr/>
            </a:pPr>
            <a:r>
              <a:rPr lang="en-US" dirty="0" smtClean="0"/>
              <a:t>Gastrointestinal disorders</a:t>
            </a:r>
          </a:p>
          <a:p>
            <a:pPr lvl="1" eaLnBrk="1" hangingPunct="1">
              <a:defRPr/>
            </a:pPr>
            <a:r>
              <a:rPr lang="en-US" dirty="0" err="1" smtClean="0"/>
              <a:t>Neoplasia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Drugs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Table 21-1 page 804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OSTEOPOROSIS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    </a:t>
            </a:r>
            <a:r>
              <a:rPr lang="en-US" b="1" dirty="0" err="1" smtClean="0"/>
              <a:t>Pathophysiology</a:t>
            </a:r>
            <a:r>
              <a:rPr lang="en-US" b="1" dirty="0" smtClean="0"/>
              <a:t>:</a:t>
            </a:r>
          </a:p>
          <a:p>
            <a:pPr>
              <a:defRPr/>
            </a:pPr>
            <a:r>
              <a:rPr lang="en-US" dirty="0" smtClean="0"/>
              <a:t>Occur when the balance between bone formation and resorption tilts in </a:t>
            </a:r>
            <a:r>
              <a:rPr lang="en-US" dirty="0"/>
              <a:t>favor </a:t>
            </a:r>
            <a:r>
              <a:rPr lang="en-US" dirty="0" smtClean="0"/>
              <a:t>of resorption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OSTEOPOROSIS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 </a:t>
            </a:r>
            <a:r>
              <a:rPr lang="en-US" b="1" dirty="0" err="1" smtClean="0"/>
              <a:t>Pathophysiology</a:t>
            </a:r>
            <a:r>
              <a:rPr lang="en-US" b="1" dirty="0" smtClean="0"/>
              <a:t>: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Genetic factors</a:t>
            </a:r>
          </a:p>
          <a:p>
            <a:pPr lvl="1" eaLnBrk="1" hangingPunct="1">
              <a:defRPr/>
            </a:pPr>
            <a:r>
              <a:rPr lang="en-US" dirty="0" smtClean="0"/>
              <a:t>Nutritional effects</a:t>
            </a:r>
          </a:p>
          <a:p>
            <a:pPr lvl="1" eaLnBrk="1" hangingPunct="1">
              <a:defRPr/>
            </a:pPr>
            <a:r>
              <a:rPr lang="en-US" dirty="0" smtClean="0"/>
              <a:t>Physical activity</a:t>
            </a:r>
          </a:p>
          <a:p>
            <a:pPr lvl="1" eaLnBrk="1" hangingPunct="1">
              <a:defRPr/>
            </a:pPr>
            <a:r>
              <a:rPr lang="en-US" dirty="0" smtClean="0"/>
              <a:t>Aging</a:t>
            </a:r>
          </a:p>
          <a:p>
            <a:pPr lvl="1" eaLnBrk="1" hangingPunct="1">
              <a:defRPr/>
            </a:pPr>
            <a:r>
              <a:rPr lang="en-US" dirty="0" smtClean="0"/>
              <a:t>Menopause </a:t>
            </a:r>
          </a:p>
          <a:p>
            <a:pPr lvl="1" eaLnBrk="1" hangingPunct="1"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OSTEOPOROSIS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    </a:t>
            </a:r>
            <a:r>
              <a:rPr lang="en-US" b="1" dirty="0" err="1" smtClean="0"/>
              <a:t>Pathophysiology</a:t>
            </a:r>
            <a:r>
              <a:rPr lang="en-US" b="1" dirty="0" smtClean="0"/>
              <a:t>:</a:t>
            </a:r>
          </a:p>
          <a:p>
            <a:pPr eaLnBrk="1" hangingPunct="1">
              <a:defRPr/>
            </a:pPr>
            <a:r>
              <a:rPr lang="en-US" dirty="0" smtClean="0"/>
              <a:t>AGING</a:t>
            </a:r>
          </a:p>
          <a:p>
            <a:pPr lvl="1" eaLnBrk="1" hangingPunct="1">
              <a:defRPr/>
            </a:pPr>
            <a:r>
              <a:rPr lang="en-US" dirty="0" smtClean="0"/>
              <a:t>↓ </a:t>
            </a:r>
            <a:r>
              <a:rPr lang="en-US" dirty="0" err="1" smtClean="0"/>
              <a:t>replicative</a:t>
            </a:r>
            <a:r>
              <a:rPr lang="en-US" dirty="0" smtClean="0"/>
              <a:t> activity of the </a:t>
            </a:r>
            <a:r>
              <a:rPr lang="en-US" dirty="0" err="1" smtClean="0"/>
              <a:t>osteoprogenitor</a:t>
            </a:r>
            <a:r>
              <a:rPr lang="en-US" dirty="0" smtClean="0"/>
              <a:t> cells</a:t>
            </a:r>
          </a:p>
          <a:p>
            <a:pPr lvl="1" eaLnBrk="1" hangingPunct="1">
              <a:defRPr/>
            </a:pPr>
            <a:r>
              <a:rPr lang="en-US" dirty="0" smtClean="0"/>
              <a:t>↓ synthetic activity of the </a:t>
            </a:r>
            <a:r>
              <a:rPr lang="en-US" dirty="0" err="1" smtClean="0"/>
              <a:t>osteoblasts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r>
              <a:rPr lang="en-US" dirty="0" smtClean="0"/>
              <a:t>↓ activity of the matrix bound growth factors.</a:t>
            </a:r>
          </a:p>
        </p:txBody>
      </p:sp>
    </p:spTree>
    <p:extLst>
      <p:ext uri="{BB962C8B-B14F-4D97-AF65-F5344CB8AC3E}">
        <p14:creationId xmlns:p14="http://schemas.microsoft.com/office/powerpoint/2010/main" val="34052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Diseases of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Objectives </a:t>
            </a:r>
          </a:p>
          <a:p>
            <a:pPr lvl="1">
              <a:defRPr/>
            </a:pPr>
            <a:r>
              <a:rPr lang="en-US" dirty="0" smtClean="0"/>
              <a:t>Be aware of some important congenital and developmental  bone diseases and their principal pathological features</a:t>
            </a:r>
          </a:p>
          <a:p>
            <a:pPr lvl="1">
              <a:defRPr/>
            </a:pPr>
            <a:r>
              <a:rPr lang="en-US" dirty="0" smtClean="0"/>
              <a:t>Understand  the etiology, pathogenesis and clinical features of osteoporosis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OSTEOPOROSIS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Menopause:</a:t>
            </a:r>
          </a:p>
          <a:p>
            <a:pPr lvl="1" eaLnBrk="1" hangingPunct="1">
              <a:defRPr/>
            </a:pPr>
            <a:r>
              <a:rPr lang="en-US" dirty="0" smtClean="0"/>
              <a:t>↓ serum estrogen</a:t>
            </a:r>
          </a:p>
          <a:p>
            <a:pPr lvl="1" eaLnBrk="1" hangingPunct="1">
              <a:defRPr/>
            </a:pPr>
            <a:r>
              <a:rPr lang="en-US" dirty="0" smtClean="0"/>
              <a:t>↑ IL-1,IL-6 levels</a:t>
            </a:r>
          </a:p>
          <a:p>
            <a:pPr lvl="1" eaLnBrk="1" hangingPunct="1">
              <a:defRPr/>
            </a:pPr>
            <a:r>
              <a:rPr lang="en-US" dirty="0" smtClean="0"/>
              <a:t>↑ </a:t>
            </a:r>
            <a:r>
              <a:rPr lang="en-US" dirty="0" err="1" smtClean="0"/>
              <a:t>osteoclast</a:t>
            </a:r>
            <a:r>
              <a:rPr lang="en-US" dirty="0" smtClean="0"/>
              <a:t> activity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balsem.info/matar/images/osteo/osteoporosis-8.jpg"/>
          <p:cNvPicPr>
            <a:picLocks noChangeAspect="1" noChangeArrowheads="1"/>
          </p:cNvPicPr>
          <p:nvPr/>
        </p:nvPicPr>
        <p:blipFill>
          <a:blip r:embed="rId2"/>
          <a:srcRect b="7407"/>
          <a:stretch>
            <a:fillRect/>
          </a:stretch>
        </p:blipFill>
        <p:spPr bwMode="auto">
          <a:xfrm>
            <a:off x="1500166" y="714356"/>
            <a:ext cx="6429420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222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6288" y="1858963"/>
            <a:ext cx="7591425" cy="40100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OSTEOPOROSIS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Clinical features</a:t>
            </a:r>
          </a:p>
          <a:p>
            <a:pPr lvl="1">
              <a:defRPr/>
            </a:pPr>
            <a:r>
              <a:rPr lang="en-US" dirty="0" smtClean="0"/>
              <a:t>Difficult to diagnose</a:t>
            </a:r>
          </a:p>
          <a:p>
            <a:pPr lvl="1">
              <a:defRPr/>
            </a:pPr>
            <a:r>
              <a:rPr lang="en-US" dirty="0" smtClean="0"/>
              <a:t>Remain asymptomatic ----fracture</a:t>
            </a:r>
          </a:p>
          <a:p>
            <a:pPr lvl="1">
              <a:defRPr/>
            </a:pPr>
            <a:r>
              <a:rPr lang="en-US" dirty="0" smtClean="0"/>
              <a:t>Fractures</a:t>
            </a:r>
          </a:p>
          <a:p>
            <a:pPr lvl="2">
              <a:defRPr/>
            </a:pPr>
            <a:r>
              <a:rPr lang="en-US" dirty="0" smtClean="0"/>
              <a:t>Vertebrae</a:t>
            </a:r>
          </a:p>
          <a:p>
            <a:pPr lvl="2">
              <a:defRPr/>
            </a:pPr>
            <a:r>
              <a:rPr lang="en-US" dirty="0" smtClean="0"/>
              <a:t>Femoral neck</a:t>
            </a:r>
          </a:p>
          <a:p>
            <a:pPr lvl="1">
              <a:defRPr/>
            </a:pPr>
            <a:r>
              <a:rPr lang="en-US" dirty="0" smtClean="0"/>
              <a:t>Bone density by radiographic measures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 X ray: cannot detect osteoporosis until 30% to 40% of bone mass has already disappeared.</a:t>
            </a:r>
          </a:p>
          <a:p>
            <a:r>
              <a:rPr lang="en-US" dirty="0"/>
              <a:t>Dual-emission X-ray absorptiometry (</a:t>
            </a:r>
            <a:r>
              <a:rPr lang="en-US" dirty="0" smtClean="0"/>
              <a:t>DXA scan):</a:t>
            </a:r>
            <a:r>
              <a:rPr lang="en-US" dirty="0"/>
              <a:t> </a:t>
            </a:r>
            <a:r>
              <a:rPr lang="en-US" dirty="0" smtClean="0"/>
              <a:t>is used </a:t>
            </a:r>
            <a:r>
              <a:rPr lang="en-US" dirty="0"/>
              <a:t>primarily to evaluate bone mineral </a:t>
            </a:r>
            <a:r>
              <a:rPr lang="en-US" dirty="0" smtClean="0"/>
              <a:t>density, to </a:t>
            </a:r>
            <a:r>
              <a:rPr lang="en-US" dirty="0"/>
              <a:t>diagnose and </a:t>
            </a:r>
            <a:r>
              <a:rPr lang="en-US" dirty="0" smtClean="0"/>
              <a:t>follow up pt. with osteoporosis.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13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Osteoporosis is </a:t>
            </a:r>
            <a:r>
              <a:rPr lang="en-US" dirty="0"/>
              <a:t>rarely </a:t>
            </a:r>
            <a:r>
              <a:rPr lang="en-US" dirty="0" smtClean="0"/>
              <a:t>lethal.</a:t>
            </a:r>
          </a:p>
          <a:p>
            <a:r>
              <a:rPr lang="en-US" dirty="0" smtClean="0"/>
              <a:t>Patients </a:t>
            </a:r>
            <a:r>
              <a:rPr lang="en-US" dirty="0"/>
              <a:t>have an increased mortality rate due to the complications of </a:t>
            </a:r>
            <a:r>
              <a:rPr lang="en-US" dirty="0" smtClean="0"/>
              <a:t>fracture.</a:t>
            </a:r>
          </a:p>
          <a:p>
            <a:r>
              <a:rPr lang="en-US" dirty="0" smtClean="0"/>
              <a:t>E.g. hip </a:t>
            </a:r>
            <a:r>
              <a:rPr lang="en-US" dirty="0"/>
              <a:t>fractures can lead to decreased mobility and an additional risk of numerous </a:t>
            </a:r>
            <a:r>
              <a:rPr lang="en-US" dirty="0" smtClean="0"/>
              <a:t>complications: deep vein thrombosis, pulmonary embolism and pneumonia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93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OSTEOPOROSIS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smtClean="0"/>
              <a:t>  </a:t>
            </a:r>
            <a:r>
              <a:rPr lang="en-US" sz="2800" b="1" u="sng" smtClean="0"/>
              <a:t>Prevention Strategies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The best long-term approach to osteoporosis is prevention.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children and young adults, particularly women, with a good diet (with enough calcium and vitamin D) and get plenty of exercise, will build up and maintain bone mass.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 This will provide a good reserve against bone loss later in life. Exercise places stress on bones that builds up bone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Diseases of Bones</a:t>
            </a:r>
            <a:endParaRPr lang="ar-SA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Congenital</a:t>
            </a:r>
          </a:p>
          <a:p>
            <a:pPr eaLnBrk="1" hangingPunct="1">
              <a:defRPr/>
            </a:pPr>
            <a:r>
              <a:rPr lang="en-US" dirty="0" smtClean="0"/>
              <a:t>Acquired</a:t>
            </a:r>
          </a:p>
          <a:p>
            <a:pPr lvl="1" eaLnBrk="1" hangingPunct="1">
              <a:defRPr/>
            </a:pPr>
            <a:r>
              <a:rPr lang="en-US" dirty="0" smtClean="0"/>
              <a:t>Metabolic</a:t>
            </a:r>
          </a:p>
          <a:p>
            <a:pPr lvl="1" eaLnBrk="1" hangingPunct="1">
              <a:defRPr/>
            </a:pPr>
            <a:r>
              <a:rPr lang="en-US" dirty="0" smtClean="0"/>
              <a:t>Infections </a:t>
            </a:r>
          </a:p>
          <a:p>
            <a:pPr lvl="1" eaLnBrk="1" hangingPunct="1">
              <a:defRPr/>
            </a:pPr>
            <a:r>
              <a:rPr lang="en-US" dirty="0" smtClean="0"/>
              <a:t>Traumatic </a:t>
            </a:r>
          </a:p>
          <a:p>
            <a:pPr lvl="1" eaLnBrk="1" hangingPunct="1">
              <a:defRPr/>
            </a:pPr>
            <a:r>
              <a:rPr lang="en-US" dirty="0" smtClean="0"/>
              <a:t>Tumors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Congenital Diseases of Bones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Localized or entire skeleton</a:t>
            </a:r>
          </a:p>
          <a:p>
            <a:pPr eaLnBrk="1" hangingPunct="1">
              <a:defRPr/>
            </a:pPr>
            <a:r>
              <a:rPr lang="en-US" dirty="0" err="1" smtClean="0"/>
              <a:t>Dysostoses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dysplasias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Osteogenesis</a:t>
            </a:r>
            <a:r>
              <a:rPr lang="en-US" dirty="0" smtClean="0"/>
              <a:t> </a:t>
            </a:r>
            <a:r>
              <a:rPr lang="en-US" dirty="0" err="1" smtClean="0"/>
              <a:t>imperfecta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err="1" smtClean="0"/>
              <a:t>Achondroplasia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Osteopetrosis</a:t>
            </a:r>
            <a:r>
              <a:rPr lang="en-US" dirty="0" smtClean="0"/>
              <a:t> ( rare, defect in osteoclast function)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Congenital Diseases of Bones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err="1" smtClean="0"/>
              <a:t>Osteogenesis</a:t>
            </a:r>
            <a:r>
              <a:rPr lang="en-US" dirty="0" smtClean="0"/>
              <a:t> </a:t>
            </a:r>
            <a:r>
              <a:rPr lang="en-US" dirty="0" err="1" smtClean="0"/>
              <a:t>imperfecta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Brittle bone disease</a:t>
            </a:r>
          </a:p>
          <a:p>
            <a:pPr lvl="1" eaLnBrk="1" hangingPunct="1">
              <a:defRPr/>
            </a:pPr>
            <a:r>
              <a:rPr lang="en-US" dirty="0" smtClean="0"/>
              <a:t>Hereditary disorders</a:t>
            </a:r>
          </a:p>
          <a:p>
            <a:pPr lvl="1" eaLnBrk="1" hangingPunct="1">
              <a:defRPr/>
            </a:pPr>
            <a:r>
              <a:rPr lang="en-US" dirty="0" smtClean="0"/>
              <a:t>Defect in the synthesis of type I collagen</a:t>
            </a:r>
          </a:p>
          <a:p>
            <a:pPr lvl="1" eaLnBrk="1" hangingPunct="1">
              <a:defRPr/>
            </a:pPr>
            <a:r>
              <a:rPr lang="en-US" dirty="0" smtClean="0"/>
              <a:t>Extreme fragility of skeleton with susceptibility to fractures</a:t>
            </a:r>
          </a:p>
          <a:p>
            <a:pPr lvl="1" eaLnBrk="1" hangingPunct="1">
              <a:defRPr/>
            </a:pPr>
            <a:r>
              <a:rPr lang="en-US" dirty="0" smtClean="0"/>
              <a:t>Four main types with different clinical manifestations </a:t>
            </a:r>
          </a:p>
          <a:p>
            <a:pPr lvl="1" eaLnBrk="1" hangingPunct="1">
              <a:defRPr/>
            </a:pPr>
            <a:r>
              <a:rPr lang="en-US" dirty="0" smtClean="0"/>
              <a:t>Type 1: blue sclera in both eye, deformed teeth  and hearing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Congenital Diseases of Bones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Achondroplasia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Dwarfism</a:t>
            </a:r>
          </a:p>
          <a:p>
            <a:pPr lvl="1" eaLnBrk="1" hangingPunct="1">
              <a:defRPr/>
            </a:pPr>
            <a:r>
              <a:rPr lang="en-US" dirty="0" smtClean="0"/>
              <a:t>Defect in the cartilage synthesis at growth plates</a:t>
            </a:r>
          </a:p>
          <a:p>
            <a:pPr lvl="1" eaLnBrk="1" hangingPunct="1">
              <a:defRPr/>
            </a:pPr>
            <a:r>
              <a:rPr lang="en-US" dirty="0" smtClean="0"/>
              <a:t>Mutation in Fibroblast growth factor receptor 3 (FGFR3) lead to inhibition of chondrocytes proliferation</a:t>
            </a:r>
          </a:p>
          <a:p>
            <a:pPr lvl="1" eaLnBrk="1" hangingPunct="1">
              <a:defRPr/>
            </a:pPr>
            <a:r>
              <a:rPr lang="en-US" dirty="0" smtClean="0"/>
              <a:t>Epiphyseal growth plate expansion is suppressed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C:\Documents and Settings\Dr.Lubna\My Documents\My Pictures\fig2p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295400" y="3149600"/>
            <a:ext cx="7613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dirty="0">
                <a:latin typeface="Arial" pitchFamily="34" charset="0"/>
              </a:rPr>
              <a:t>METABOLIC BONE DISESES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OSTEOPOROSIS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Is a term that denotes increased porosity of the skeleton resulting from reduction in the bone mass.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It may be localized  →disuse osteoporosis of a limb.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or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may involve the entire skeleton, as a   metabolic bone disease.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528</Words>
  <Application>Microsoft Office PowerPoint</Application>
  <PresentationFormat>On-screen Show (4:3)</PresentationFormat>
  <Paragraphs>118</Paragraphs>
  <Slides>26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MUSCULOSKELETAL BLOCK   Pathology  Lecture 2:   Congenital and developmental  bone diseases</vt:lpstr>
      <vt:lpstr>Diseases of Bones</vt:lpstr>
      <vt:lpstr>Diseases of Bones</vt:lpstr>
      <vt:lpstr>Congenital Diseases of Bones</vt:lpstr>
      <vt:lpstr>Congenital Diseases of Bones</vt:lpstr>
      <vt:lpstr>Congenital Diseases of Bones</vt:lpstr>
      <vt:lpstr>PowerPoint Presentation</vt:lpstr>
      <vt:lpstr>PowerPoint Presentation</vt:lpstr>
      <vt:lpstr>OSTEOPOROSIS</vt:lpstr>
      <vt:lpstr>PowerPoint Presentation</vt:lpstr>
      <vt:lpstr>PowerPoint Presentation</vt:lpstr>
      <vt:lpstr>PowerPoint Presentation</vt:lpstr>
      <vt:lpstr>PowerPoint Presentation</vt:lpstr>
      <vt:lpstr>Vertebral bone with osteoporosis and  a compression fracture  </vt:lpstr>
      <vt:lpstr>OSTEOPOROSIS</vt:lpstr>
      <vt:lpstr>OSTEOPOROSIS</vt:lpstr>
      <vt:lpstr>OSTEOPOROSIS</vt:lpstr>
      <vt:lpstr>OSTEOPOROSIS</vt:lpstr>
      <vt:lpstr>OSTEOPOROSIS</vt:lpstr>
      <vt:lpstr>OSTEOPOROSIS</vt:lpstr>
      <vt:lpstr>PowerPoint Presentation</vt:lpstr>
      <vt:lpstr>PowerPoint Presentation</vt:lpstr>
      <vt:lpstr>OSTEOPOROSIS</vt:lpstr>
      <vt:lpstr>Diagnosis</vt:lpstr>
      <vt:lpstr>Prognosis</vt:lpstr>
      <vt:lpstr>OSTEOPOROSIS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Dr.Maha</dc:creator>
  <cp:lastModifiedBy>Windows User</cp:lastModifiedBy>
  <cp:revision>12</cp:revision>
  <dcterms:created xsi:type="dcterms:W3CDTF">2011-12-07T19:46:20Z</dcterms:created>
  <dcterms:modified xsi:type="dcterms:W3CDTF">2011-12-12T17:12:33Z</dcterms:modified>
</cp:coreProperties>
</file>